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84" r:id="rId3"/>
    <p:sldId id="301" r:id="rId4"/>
    <p:sldId id="259" r:id="rId5"/>
    <p:sldId id="313" r:id="rId6"/>
    <p:sldId id="314" r:id="rId7"/>
    <p:sldId id="315" r:id="rId8"/>
    <p:sldId id="316" r:id="rId9"/>
    <p:sldId id="324" r:id="rId10"/>
    <p:sldId id="325" r:id="rId11"/>
    <p:sldId id="326" r:id="rId12"/>
    <p:sldId id="327" r:id="rId13"/>
    <p:sldId id="328" r:id="rId14"/>
    <p:sldId id="329" r:id="rId15"/>
    <p:sldId id="29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40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600200"/>
          </a:xfrm>
        </p:spPr>
        <p:txBody>
          <a:bodyPr>
            <a:normAutofit/>
          </a:bodyPr>
          <a:lstStyle/>
          <a:p>
            <a:pPr algn="ctr"/>
            <a:br>
              <a:rPr lang="en-IN" b="0" dirty="0"/>
            </a:br>
            <a:r>
              <a:rPr lang="en-US" dirty="0"/>
              <a:t>POL2016 Political Theory –I</a:t>
            </a:r>
            <a:r>
              <a:rPr lang="en-US" b="0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6670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26229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642BD-C262-C73D-7606-933FE7B6F7D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/>
          <a:lstStyle/>
          <a:p>
            <a:r>
              <a:rPr lang="en-IN" b="1" dirty="0"/>
              <a:t>Technological Globalization</a:t>
            </a:r>
          </a:p>
          <a:p>
            <a:pPr lvl="1"/>
            <a:r>
              <a:rPr lang="en-IN" dirty="0"/>
              <a:t>Internet and communication revolution </a:t>
            </a:r>
          </a:p>
          <a:p>
            <a:pPr lvl="1"/>
            <a:r>
              <a:rPr lang="en-IN" dirty="0"/>
              <a:t>Faster information exchange</a:t>
            </a:r>
          </a:p>
          <a:p>
            <a:endParaRPr lang="en-US" b="1" dirty="0"/>
          </a:p>
          <a:p>
            <a:r>
              <a:rPr lang="en-US" b="1" dirty="0"/>
              <a:t>Hyperglobalist View</a:t>
            </a:r>
          </a:p>
          <a:p>
            <a:pPr lvl="1"/>
            <a:r>
              <a:rPr lang="en-US" dirty="0"/>
              <a:t>State is declining </a:t>
            </a:r>
          </a:p>
          <a:p>
            <a:pPr lvl="1"/>
            <a:r>
              <a:rPr lang="en-US" dirty="0"/>
              <a:t>Global market dominates</a:t>
            </a:r>
          </a:p>
          <a:p>
            <a:endParaRPr lang="en-US" b="1" dirty="0"/>
          </a:p>
          <a:p>
            <a:r>
              <a:rPr lang="en-US" b="1" dirty="0"/>
              <a:t>Skeptical View</a:t>
            </a:r>
          </a:p>
          <a:p>
            <a:pPr lvl="1"/>
            <a:r>
              <a:rPr lang="en-US" dirty="0"/>
              <a:t>State remains powerful </a:t>
            </a:r>
          </a:p>
          <a:p>
            <a:pPr lvl="1"/>
            <a:r>
              <a:rPr lang="en-US" dirty="0"/>
              <a:t>Globalization exaggerated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46244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570FA-33CF-3D1D-04C0-01AD210847A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/>
          <a:lstStyle/>
          <a:p>
            <a:r>
              <a:rPr lang="en-US" b="1" dirty="0"/>
              <a:t>Transformationalist View</a:t>
            </a:r>
          </a:p>
          <a:p>
            <a:pPr lvl="1"/>
            <a:r>
              <a:rPr lang="en-US" dirty="0"/>
              <a:t>State is changing, not disappearing </a:t>
            </a:r>
          </a:p>
          <a:p>
            <a:pPr lvl="1"/>
            <a:r>
              <a:rPr lang="en-US" dirty="0"/>
              <a:t>Adapting to new realities</a:t>
            </a:r>
          </a:p>
          <a:p>
            <a:endParaRPr lang="en-US" b="1" dirty="0"/>
          </a:p>
          <a:p>
            <a:r>
              <a:rPr lang="en-US" b="1" dirty="0"/>
              <a:t>Scholars’ Perspectives</a:t>
            </a:r>
          </a:p>
          <a:p>
            <a:pPr lvl="1"/>
            <a:r>
              <a:rPr lang="en-US" dirty="0"/>
              <a:t>Kenichi Ohmae – Borderless world </a:t>
            </a:r>
          </a:p>
          <a:p>
            <a:pPr lvl="1"/>
            <a:r>
              <a:rPr lang="en-US" dirty="0"/>
              <a:t>Susan Strange – Decline of state power</a:t>
            </a:r>
          </a:p>
          <a:p>
            <a:endParaRPr lang="en-US" b="1" dirty="0"/>
          </a:p>
          <a:p>
            <a:r>
              <a:rPr lang="en-US" b="1" dirty="0"/>
              <a:t>State Sovereignty Under Globalization</a:t>
            </a:r>
          </a:p>
          <a:p>
            <a:pPr lvl="1"/>
            <a:r>
              <a:rPr lang="en-US" dirty="0"/>
              <a:t>Erosion of absolute sovereignty </a:t>
            </a:r>
          </a:p>
          <a:p>
            <a:pPr lvl="1"/>
            <a:r>
              <a:rPr lang="en-US" dirty="0"/>
              <a:t>Shared authority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68911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5B013-1F1F-2CE7-1CFC-61AE5DDCD23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Role of Supranational Bodies</a:t>
            </a:r>
          </a:p>
          <a:p>
            <a:pPr lvl="1"/>
            <a:r>
              <a:rPr lang="en-US" dirty="0"/>
              <a:t>Example: European Union </a:t>
            </a:r>
          </a:p>
          <a:p>
            <a:pPr lvl="1"/>
            <a:r>
              <a:rPr lang="en-US" dirty="0"/>
              <a:t>Pooling of sovereignty</a:t>
            </a:r>
          </a:p>
          <a:p>
            <a:endParaRPr lang="en-US" b="1" dirty="0"/>
          </a:p>
          <a:p>
            <a:r>
              <a:rPr lang="en-US" b="1" dirty="0"/>
              <a:t>Global Governance</a:t>
            </a:r>
          </a:p>
          <a:p>
            <a:pPr lvl="1"/>
            <a:r>
              <a:rPr lang="en-US" dirty="0"/>
              <a:t>Decision-making beyond the state </a:t>
            </a:r>
          </a:p>
          <a:p>
            <a:pPr lvl="1"/>
            <a:r>
              <a:rPr lang="en-US" dirty="0"/>
              <a:t>Networks of institutions</a:t>
            </a:r>
          </a:p>
          <a:p>
            <a:endParaRPr lang="en-US" b="1" dirty="0"/>
          </a:p>
          <a:p>
            <a:r>
              <a:rPr lang="en-US" b="1" dirty="0"/>
              <a:t>Impact on Developing Countries</a:t>
            </a:r>
          </a:p>
          <a:p>
            <a:pPr lvl="1"/>
            <a:r>
              <a:rPr lang="en-US" dirty="0"/>
              <a:t>Dependency on global markets </a:t>
            </a:r>
          </a:p>
          <a:p>
            <a:pPr lvl="1"/>
            <a:r>
              <a:rPr lang="en-US" dirty="0"/>
              <a:t>Policy pressures from global institutions</a:t>
            </a:r>
          </a:p>
          <a:p>
            <a:endParaRPr lang="en-US" b="1" dirty="0"/>
          </a:p>
          <a:p>
            <a:r>
              <a:rPr lang="en-US" b="1" dirty="0"/>
              <a:t>Case Study: India</a:t>
            </a:r>
          </a:p>
          <a:p>
            <a:pPr lvl="1"/>
            <a:r>
              <a:rPr lang="en-US" dirty="0"/>
              <a:t>Economic liberalization (1991) </a:t>
            </a:r>
          </a:p>
          <a:p>
            <a:pPr lvl="1"/>
            <a:r>
              <a:rPr lang="en-US" dirty="0"/>
              <a:t>Integration into global economy </a:t>
            </a:r>
          </a:p>
          <a:p>
            <a:pPr lvl="1"/>
            <a:r>
              <a:rPr lang="en-US" dirty="0"/>
              <a:t>Balancing sovereignty and globalization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16526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BDF87-DBE7-4190-BDBB-5ACEA247BE5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Benefits of Globalization</a:t>
            </a:r>
          </a:p>
          <a:p>
            <a:pPr lvl="1"/>
            <a:r>
              <a:rPr lang="en-US" dirty="0"/>
              <a:t>Economic growth </a:t>
            </a:r>
          </a:p>
          <a:p>
            <a:pPr lvl="1"/>
            <a:r>
              <a:rPr lang="en-US" dirty="0"/>
              <a:t>Technology transfer </a:t>
            </a:r>
          </a:p>
          <a:p>
            <a:pPr lvl="1"/>
            <a:r>
              <a:rPr lang="en-US" dirty="0"/>
              <a:t>Global cooperation</a:t>
            </a:r>
          </a:p>
          <a:p>
            <a:endParaRPr lang="en-US" b="1" dirty="0"/>
          </a:p>
          <a:p>
            <a:r>
              <a:rPr lang="en-US" b="1" dirty="0"/>
              <a:t>Challenges</a:t>
            </a:r>
          </a:p>
          <a:p>
            <a:pPr lvl="1"/>
            <a:r>
              <a:rPr lang="en-US" dirty="0"/>
              <a:t>Inequality </a:t>
            </a:r>
          </a:p>
          <a:p>
            <a:pPr lvl="1"/>
            <a:r>
              <a:rPr lang="en-US" dirty="0"/>
              <a:t>Loss of policy autonomy </a:t>
            </a:r>
          </a:p>
          <a:p>
            <a:pPr lvl="1"/>
            <a:r>
              <a:rPr lang="en-US" dirty="0"/>
              <a:t>Cultural homogenization</a:t>
            </a:r>
          </a:p>
          <a:p>
            <a:endParaRPr lang="en-US" b="1" dirty="0"/>
          </a:p>
          <a:p>
            <a:r>
              <a:rPr lang="en-US" b="1" dirty="0"/>
              <a:t>State Adaptation</a:t>
            </a:r>
          </a:p>
          <a:p>
            <a:pPr lvl="1"/>
            <a:r>
              <a:rPr lang="en-US" dirty="0"/>
              <a:t>Regulatory role </a:t>
            </a:r>
          </a:p>
          <a:p>
            <a:pPr lvl="1"/>
            <a:r>
              <a:rPr lang="en-US" dirty="0"/>
              <a:t>Welfare functions continue </a:t>
            </a:r>
          </a:p>
          <a:p>
            <a:pPr lvl="1"/>
            <a:r>
              <a:rPr lang="en-US" dirty="0"/>
              <a:t>Strategic policymaking</a:t>
            </a:r>
          </a:p>
          <a:p>
            <a:endParaRPr lang="en-US" b="1" dirty="0"/>
          </a:p>
          <a:p>
            <a:r>
              <a:rPr lang="en-US" b="1" dirty="0"/>
              <a:t>Is the State Declining?</a:t>
            </a:r>
          </a:p>
          <a:p>
            <a:pPr lvl="1"/>
            <a:r>
              <a:rPr lang="en-US" dirty="0"/>
              <a:t>Debate continues </a:t>
            </a:r>
          </a:p>
          <a:p>
            <a:pPr lvl="1"/>
            <a:r>
              <a:rPr lang="en-US" dirty="0"/>
              <a:t>Evidence of both weakening and strengthening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16054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E546A-9DE4-0B68-05FA-A646E4F57BF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/>
          <a:lstStyle/>
          <a:p>
            <a:r>
              <a:rPr lang="en-US" b="1" dirty="0"/>
              <a:t>COVID-19 Example</a:t>
            </a:r>
          </a:p>
          <a:p>
            <a:pPr lvl="1"/>
            <a:r>
              <a:rPr lang="en-US" dirty="0"/>
              <a:t>States regained importance </a:t>
            </a:r>
          </a:p>
          <a:p>
            <a:pPr lvl="1"/>
            <a:r>
              <a:rPr lang="en-US" dirty="0"/>
              <a:t>Border control, healthcare response</a:t>
            </a:r>
          </a:p>
          <a:p>
            <a:endParaRPr lang="en-US" b="1" dirty="0"/>
          </a:p>
          <a:p>
            <a:r>
              <a:rPr lang="en-US" b="1" dirty="0"/>
              <a:t>Future of the State</a:t>
            </a:r>
          </a:p>
          <a:p>
            <a:pPr lvl="1"/>
            <a:r>
              <a:rPr lang="en-US" dirty="0"/>
              <a:t>Hybrid governance </a:t>
            </a:r>
          </a:p>
          <a:p>
            <a:pPr lvl="1"/>
            <a:r>
              <a:rPr lang="en-US" dirty="0"/>
              <a:t>Cooperation + competition </a:t>
            </a:r>
          </a:p>
          <a:p>
            <a:pPr lvl="1"/>
            <a:r>
              <a:rPr lang="en-US" dirty="0"/>
              <a:t>Digital sovereignty</a:t>
            </a:r>
          </a:p>
          <a:p>
            <a:endParaRPr lang="en-US" b="1" dirty="0"/>
          </a:p>
          <a:p>
            <a:r>
              <a:rPr lang="en-US" b="1" dirty="0"/>
              <a:t>Conclusion</a:t>
            </a:r>
          </a:p>
          <a:p>
            <a:pPr lvl="1"/>
            <a:r>
              <a:rPr lang="en-US" dirty="0"/>
              <a:t>State is not disappearing </a:t>
            </a:r>
          </a:p>
          <a:p>
            <a:pPr lvl="1"/>
            <a:r>
              <a:rPr lang="en-US" dirty="0"/>
              <a:t>It is transforming </a:t>
            </a:r>
          </a:p>
          <a:p>
            <a:pPr lvl="1"/>
            <a:r>
              <a:rPr lang="en-US" dirty="0"/>
              <a:t>Still central in global politics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364061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iruddha\Desktop\Thank You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85801"/>
            <a:ext cx="7924800" cy="5651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b="1" dirty="0"/>
              <a:t>POL2016 Political Theory –I </a:t>
            </a:r>
          </a:p>
          <a:p>
            <a:endParaRPr lang="en-US" b="1" dirty="0"/>
          </a:p>
          <a:p>
            <a:r>
              <a:rPr lang="en-US" b="1" dirty="0"/>
              <a:t>Unit 1: Political Theory: An Introduction </a:t>
            </a:r>
            <a:endParaRPr lang="en-US" dirty="0"/>
          </a:p>
          <a:p>
            <a:pPr lvl="1"/>
            <a:r>
              <a:rPr lang="en-US" dirty="0"/>
              <a:t>1 What is Political theory? </a:t>
            </a:r>
          </a:p>
          <a:p>
            <a:pPr lvl="1"/>
            <a:r>
              <a:rPr lang="en-US" dirty="0"/>
              <a:t>2 Why do we need Political Theory? </a:t>
            </a:r>
          </a:p>
          <a:p>
            <a:pPr lvl="1"/>
            <a:r>
              <a:rPr lang="en-US" dirty="0"/>
              <a:t>3 Decline of Political Theory </a:t>
            </a:r>
          </a:p>
          <a:p>
            <a:pPr lvl="1"/>
            <a:endParaRPr lang="en-US" dirty="0"/>
          </a:p>
          <a:p>
            <a:r>
              <a:rPr lang="en-US" b="1" dirty="0"/>
              <a:t>Unit 2: Nation and State </a:t>
            </a:r>
            <a:endParaRPr lang="en-US" dirty="0"/>
          </a:p>
          <a:p>
            <a:pPr lvl="1"/>
            <a:r>
              <a:rPr lang="en-US" dirty="0"/>
              <a:t>1. Nation, State and Sovereignty </a:t>
            </a:r>
          </a:p>
          <a:p>
            <a:pPr lvl="1"/>
            <a:r>
              <a:rPr lang="en-IN" dirty="0"/>
              <a:t>2. National Self-determination </a:t>
            </a:r>
          </a:p>
          <a:p>
            <a:pPr lvl="1"/>
            <a:r>
              <a:rPr lang="en-IN" dirty="0"/>
              <a:t>3. State and globalization </a:t>
            </a:r>
          </a:p>
          <a:p>
            <a:pPr marL="0" indent="0" algn="just">
              <a:buNone/>
            </a:pPr>
            <a:endParaRPr lang="en-US" sz="2000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07000-BEE4-5B6D-4D3F-B514CCCAB1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924800" cy="5864352"/>
          </a:xfrm>
        </p:spPr>
        <p:txBody>
          <a:bodyPr/>
          <a:lstStyle/>
          <a:p>
            <a:r>
              <a:rPr lang="en-IN" b="1" dirty="0"/>
              <a:t>Unit 3: Understanding Power </a:t>
            </a:r>
            <a:endParaRPr lang="en-IN" dirty="0"/>
          </a:p>
          <a:p>
            <a:pPr lvl="1"/>
            <a:r>
              <a:rPr lang="en-US" dirty="0"/>
              <a:t>1. Different dimensions: Power as decision making, power as agenda setting, power as thought control </a:t>
            </a:r>
          </a:p>
          <a:p>
            <a:pPr lvl="1"/>
            <a:r>
              <a:rPr lang="en-IN" dirty="0"/>
              <a:t>2. Ideology and power </a:t>
            </a:r>
          </a:p>
          <a:p>
            <a:pPr lvl="1"/>
            <a:r>
              <a:rPr lang="en-US" dirty="0"/>
              <a:t>3. Power as subject: Foucauldian perspective </a:t>
            </a:r>
          </a:p>
          <a:p>
            <a:endParaRPr lang="en-IN" dirty="0"/>
          </a:p>
          <a:p>
            <a:r>
              <a:rPr lang="en-IN" b="1" dirty="0"/>
              <a:t>Unit 4: Democracy </a:t>
            </a:r>
            <a:endParaRPr lang="en-IN" dirty="0"/>
          </a:p>
          <a:p>
            <a:pPr lvl="1"/>
            <a:r>
              <a:rPr lang="en-US" dirty="0"/>
              <a:t>1. Procedural vs. Substantive Conceptions of Democracy </a:t>
            </a:r>
          </a:p>
          <a:p>
            <a:pPr lvl="1"/>
            <a:r>
              <a:rPr lang="en-US" dirty="0"/>
              <a:t>2. Liberal democracy: issues and perspectives </a:t>
            </a:r>
          </a:p>
          <a:p>
            <a:pPr lvl="1"/>
            <a:r>
              <a:rPr lang="en-IN" dirty="0"/>
              <a:t>3. Democracy and Citizenship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0996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/>
              <a:t>Unit 2: Nation and State </a:t>
            </a:r>
            <a:endParaRPr lang="en-US" dirty="0"/>
          </a:p>
          <a:p>
            <a:pPr lvl="1"/>
            <a:r>
              <a:rPr lang="en-US" dirty="0"/>
              <a:t>1. Nation, State and Sovereignty </a:t>
            </a:r>
          </a:p>
          <a:p>
            <a:pPr lvl="1"/>
            <a:r>
              <a:rPr lang="en-IN" dirty="0"/>
              <a:t>2. National Self-determination </a:t>
            </a:r>
          </a:p>
          <a:p>
            <a:pPr lvl="1"/>
            <a:r>
              <a:rPr lang="en-IN" dirty="0"/>
              <a:t>3. State and globalization </a:t>
            </a:r>
          </a:p>
          <a:p>
            <a:endParaRPr lang="en-US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0C28A-B2B3-34C5-7A41-6F87C509F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446BF-DD95-6DE7-0350-BF0B31152EF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200" b="1" dirty="0"/>
          </a:p>
          <a:p>
            <a:pPr marL="0" indent="0" algn="ctr">
              <a:buNone/>
            </a:pPr>
            <a:endParaRPr lang="en-US" sz="4800" b="1" dirty="0"/>
          </a:p>
          <a:p>
            <a:pPr marL="365760" lvl="1" indent="0" algn="ctr">
              <a:buNone/>
            </a:pPr>
            <a:r>
              <a:rPr lang="en-IN" sz="3600" b="1" dirty="0"/>
              <a:t>State and globalization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2788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6AC81-C38E-BD4E-8B14-F0846309A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IN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73D18-2DB2-5901-4F6C-C6A1A6E08C0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>
            <a:normAutofit/>
          </a:bodyPr>
          <a:lstStyle/>
          <a:p>
            <a:r>
              <a:rPr lang="en-US" dirty="0"/>
              <a:t>Globalization reshaping world politics </a:t>
            </a:r>
          </a:p>
          <a:p>
            <a:r>
              <a:rPr lang="en-US" dirty="0"/>
              <a:t>Challenges traditional role of the state </a:t>
            </a:r>
          </a:p>
          <a:p>
            <a:r>
              <a:rPr lang="en-US" dirty="0"/>
              <a:t>Debate: Is the state declining? </a:t>
            </a:r>
          </a:p>
          <a:p>
            <a:endParaRPr lang="en-US" b="1" dirty="0"/>
          </a:p>
          <a:p>
            <a:r>
              <a:rPr lang="en-US" b="1" dirty="0"/>
              <a:t>What is Globalization?</a:t>
            </a:r>
          </a:p>
          <a:p>
            <a:pPr lvl="1"/>
            <a:r>
              <a:rPr lang="en-US" dirty="0"/>
              <a:t>Increasing interconnectedness of the world </a:t>
            </a:r>
          </a:p>
          <a:p>
            <a:pPr lvl="1"/>
            <a:r>
              <a:rPr lang="en-US" dirty="0"/>
              <a:t>Flows of goods, capital, people, ideas</a:t>
            </a:r>
          </a:p>
          <a:p>
            <a:endParaRPr lang="en-US" b="1" dirty="0"/>
          </a:p>
          <a:p>
            <a:r>
              <a:rPr lang="en-US" b="1" dirty="0"/>
              <a:t>Definitions of Globalization</a:t>
            </a:r>
          </a:p>
          <a:p>
            <a:pPr lvl="1" algn="just"/>
            <a:r>
              <a:rPr lang="en-US" dirty="0"/>
              <a:t>Anthony Giddens: Intensification of worldwide relations </a:t>
            </a:r>
          </a:p>
          <a:p>
            <a:pPr lvl="1"/>
            <a:r>
              <a:rPr lang="en-US" dirty="0"/>
              <a:t>David Held: Transformation of spatial organization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9618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D0FC4-19C8-4A2E-CFA5-5D66888F10E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</p:spPr>
        <p:txBody>
          <a:bodyPr>
            <a:normAutofit/>
          </a:bodyPr>
          <a:lstStyle/>
          <a:p>
            <a:r>
              <a:rPr lang="en-US" b="1" dirty="0"/>
              <a:t>Dimensions of Globalization</a:t>
            </a:r>
          </a:p>
          <a:p>
            <a:pPr lvl="1"/>
            <a:r>
              <a:rPr lang="en-US" dirty="0"/>
              <a:t>Economic </a:t>
            </a:r>
          </a:p>
          <a:p>
            <a:pPr lvl="1"/>
            <a:r>
              <a:rPr lang="en-US" dirty="0"/>
              <a:t>Political </a:t>
            </a:r>
          </a:p>
          <a:p>
            <a:pPr lvl="1"/>
            <a:r>
              <a:rPr lang="en-US" dirty="0"/>
              <a:t>Cultural </a:t>
            </a:r>
          </a:p>
          <a:p>
            <a:pPr lvl="1"/>
            <a:r>
              <a:rPr lang="en-US" dirty="0"/>
              <a:t>Technological</a:t>
            </a:r>
          </a:p>
          <a:p>
            <a:endParaRPr lang="en-IN" b="1" dirty="0"/>
          </a:p>
          <a:p>
            <a:r>
              <a:rPr lang="en-US" b="1" dirty="0"/>
              <a:t>What is the State?</a:t>
            </a:r>
          </a:p>
          <a:p>
            <a:pPr lvl="1"/>
            <a:r>
              <a:rPr lang="en-US" dirty="0"/>
              <a:t>Sovereign political organization </a:t>
            </a:r>
          </a:p>
          <a:p>
            <a:pPr lvl="1"/>
            <a:r>
              <a:rPr lang="en-US" dirty="0"/>
              <a:t>Authority over territory and population</a:t>
            </a:r>
          </a:p>
          <a:p>
            <a:endParaRPr lang="en-US" b="1" dirty="0"/>
          </a:p>
          <a:p>
            <a:r>
              <a:rPr lang="en-US" b="1" dirty="0"/>
              <a:t>Traditional Functions of the State</a:t>
            </a:r>
          </a:p>
          <a:p>
            <a:pPr lvl="1"/>
            <a:r>
              <a:rPr lang="en-US" dirty="0"/>
              <a:t>Law and order </a:t>
            </a:r>
          </a:p>
          <a:p>
            <a:pPr lvl="1"/>
            <a:r>
              <a:rPr lang="en-US" dirty="0"/>
              <a:t>Security </a:t>
            </a:r>
          </a:p>
          <a:p>
            <a:pPr lvl="1"/>
            <a:r>
              <a:rPr lang="en-US" dirty="0"/>
              <a:t>Welfare </a:t>
            </a:r>
          </a:p>
          <a:p>
            <a:pPr lvl="1"/>
            <a:r>
              <a:rPr lang="en-US" dirty="0"/>
              <a:t>Economic regulation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82933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01D6C-C5B1-5374-FE9A-FBB58E27070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>
            <a:normAutofit/>
          </a:bodyPr>
          <a:lstStyle/>
          <a:p>
            <a:r>
              <a:rPr lang="en-US" b="1" dirty="0"/>
              <a:t>Globalization vs State</a:t>
            </a:r>
          </a:p>
          <a:p>
            <a:pPr lvl="1"/>
            <a:r>
              <a:rPr lang="en-US" dirty="0"/>
              <a:t>Cross-border flows reduce control </a:t>
            </a:r>
          </a:p>
          <a:p>
            <a:pPr lvl="1"/>
            <a:r>
              <a:rPr lang="en-US" dirty="0"/>
              <a:t>New actors challenge state authority</a:t>
            </a:r>
          </a:p>
          <a:p>
            <a:endParaRPr lang="en-US" b="1" dirty="0"/>
          </a:p>
          <a:p>
            <a:r>
              <a:rPr lang="en-US" b="1" dirty="0"/>
              <a:t>Economic Globalization</a:t>
            </a:r>
          </a:p>
          <a:p>
            <a:pPr lvl="1"/>
            <a:r>
              <a:rPr lang="en-US" dirty="0"/>
              <a:t>Free trade and capital mobility </a:t>
            </a:r>
          </a:p>
          <a:p>
            <a:pPr lvl="1"/>
            <a:r>
              <a:rPr lang="en-US" dirty="0"/>
              <a:t>Role of multinational corporations</a:t>
            </a:r>
          </a:p>
          <a:p>
            <a:pPr marL="365760" lvl="1" indent="0">
              <a:buNone/>
            </a:pPr>
            <a:endParaRPr lang="en-US" b="1" dirty="0"/>
          </a:p>
          <a:p>
            <a:r>
              <a:rPr lang="en-US" b="1" dirty="0"/>
              <a:t>Key Institutions</a:t>
            </a:r>
          </a:p>
          <a:p>
            <a:pPr lvl="1"/>
            <a:r>
              <a:rPr lang="en-US" dirty="0"/>
              <a:t>World Trade Organization </a:t>
            </a:r>
          </a:p>
          <a:p>
            <a:pPr lvl="1"/>
            <a:r>
              <a:rPr lang="en-US" dirty="0"/>
              <a:t>International Monetary Fund </a:t>
            </a:r>
          </a:p>
          <a:p>
            <a:pPr lvl="1"/>
            <a:r>
              <a:rPr lang="en-US" dirty="0"/>
              <a:t>World Bank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55509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683FC-9880-19CB-B75C-D4DC8A52BB4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/>
          <a:lstStyle/>
          <a:p>
            <a:r>
              <a:rPr lang="en-US" b="1" dirty="0"/>
              <a:t>Impact on State Economy</a:t>
            </a:r>
          </a:p>
          <a:p>
            <a:pPr lvl="1"/>
            <a:r>
              <a:rPr lang="en-US" dirty="0"/>
              <a:t>Reduced control over markets </a:t>
            </a:r>
          </a:p>
          <a:p>
            <a:pPr lvl="1"/>
            <a:r>
              <a:rPr lang="en-US" dirty="0"/>
              <a:t>Privatization and liberalization </a:t>
            </a:r>
          </a:p>
          <a:p>
            <a:pPr lvl="1"/>
            <a:r>
              <a:rPr lang="en-US" dirty="0"/>
              <a:t>Policy constraints</a:t>
            </a:r>
          </a:p>
          <a:p>
            <a:endParaRPr lang="en-US" b="1" dirty="0"/>
          </a:p>
          <a:p>
            <a:r>
              <a:rPr lang="en-US" b="1" dirty="0"/>
              <a:t>Political Globalization</a:t>
            </a:r>
          </a:p>
          <a:p>
            <a:pPr lvl="1"/>
            <a:r>
              <a:rPr lang="en-US" dirty="0"/>
              <a:t>Rise of international organizations </a:t>
            </a:r>
          </a:p>
          <a:p>
            <a:pPr lvl="1"/>
            <a:r>
              <a:rPr lang="en-US" dirty="0"/>
              <a:t>Shared governance mechanisms</a:t>
            </a:r>
          </a:p>
          <a:p>
            <a:endParaRPr lang="en-US" b="1" dirty="0"/>
          </a:p>
          <a:p>
            <a:r>
              <a:rPr lang="en-US" b="1" dirty="0"/>
              <a:t>Cultural Globalization</a:t>
            </a:r>
          </a:p>
          <a:p>
            <a:pPr lvl="1"/>
            <a:r>
              <a:rPr lang="en-US" dirty="0"/>
              <a:t>Spread of global culture </a:t>
            </a:r>
          </a:p>
          <a:p>
            <a:pPr lvl="1"/>
            <a:r>
              <a:rPr lang="en-US" dirty="0"/>
              <a:t>Threat to local identities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319196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7851</TotalTime>
  <Words>486</Words>
  <Application>Microsoft Office PowerPoint</Application>
  <PresentationFormat>On-screen Show (4:3)</PresentationFormat>
  <Paragraphs>153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Andalus</vt:lpstr>
      <vt:lpstr>Angsana New</vt:lpstr>
      <vt:lpstr>Century Schoolbook</vt:lpstr>
      <vt:lpstr>Wingdings</vt:lpstr>
      <vt:lpstr>Wingdings 2</vt:lpstr>
      <vt:lpstr>Oriel</vt:lpstr>
      <vt:lpstr> POL2016 Political Theory –I </vt:lpstr>
      <vt:lpstr>PowerPoint Presentation</vt:lpstr>
      <vt:lpstr>PowerPoint Presentation</vt:lpstr>
      <vt:lpstr>PowerPoint Presentation</vt:lpstr>
      <vt:lpstr>PowerPoint Presentation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 HC 4036  Global Politics</dc:title>
  <dc:creator>Aniruddha</dc:creator>
  <cp:lastModifiedBy>Aniruddha Kumar Baro</cp:lastModifiedBy>
  <cp:revision>139</cp:revision>
  <dcterms:created xsi:type="dcterms:W3CDTF">2006-08-16T00:00:00Z</dcterms:created>
  <dcterms:modified xsi:type="dcterms:W3CDTF">2026-04-11T05:06:49Z</dcterms:modified>
</cp:coreProperties>
</file>