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4" r:id="rId3"/>
    <p:sldId id="301" r:id="rId4"/>
    <p:sldId id="259" r:id="rId5"/>
    <p:sldId id="313" r:id="rId6"/>
    <p:sldId id="314" r:id="rId7"/>
    <p:sldId id="315" r:id="rId8"/>
    <p:sldId id="316" r:id="rId9"/>
    <p:sldId id="324" r:id="rId10"/>
    <p:sldId id="325" r:id="rId11"/>
    <p:sldId id="326" r:id="rId12"/>
    <p:sldId id="327" r:id="rId13"/>
    <p:sldId id="328" r:id="rId14"/>
    <p:sldId id="329" r:id="rId15"/>
    <p:sldId id="29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POL2016 Political Theory –I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642BD-C262-C73D-7606-933FE7B6F7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r>
              <a:rPr lang="en-US" b="1" dirty="0"/>
              <a:t>Self-Determination and Sovereignty</a:t>
            </a:r>
          </a:p>
          <a:p>
            <a:pPr lvl="1"/>
            <a:r>
              <a:rPr lang="en-US" dirty="0"/>
              <a:t>Closely linked concepts </a:t>
            </a:r>
          </a:p>
          <a:p>
            <a:pPr lvl="1"/>
            <a:r>
              <a:rPr lang="en-US" dirty="0"/>
              <a:t>Self-determination leads to sovereignty</a:t>
            </a:r>
          </a:p>
          <a:p>
            <a:endParaRPr lang="en-US" b="1" dirty="0"/>
          </a:p>
          <a:p>
            <a:r>
              <a:rPr lang="en-US" b="1" dirty="0"/>
              <a:t>Nationalism and Self-Determination</a:t>
            </a:r>
          </a:p>
          <a:p>
            <a:pPr lvl="1"/>
            <a:r>
              <a:rPr lang="en-US" dirty="0"/>
              <a:t>Nationalism fuels demand for self-rule </a:t>
            </a:r>
          </a:p>
          <a:p>
            <a:pPr lvl="1"/>
            <a:r>
              <a:rPr lang="en-US" dirty="0"/>
              <a:t>Identity-based movements</a:t>
            </a:r>
          </a:p>
          <a:p>
            <a:endParaRPr lang="en-US" b="1" dirty="0"/>
          </a:p>
          <a:p>
            <a:r>
              <a:rPr lang="en-US" b="1" dirty="0"/>
              <a:t>Examples Globally</a:t>
            </a:r>
          </a:p>
          <a:p>
            <a:pPr lvl="1"/>
            <a:r>
              <a:rPr lang="en-US" dirty="0"/>
              <a:t>Kosovo </a:t>
            </a:r>
          </a:p>
          <a:p>
            <a:pPr lvl="1"/>
            <a:r>
              <a:rPr lang="en-US" dirty="0"/>
              <a:t>South Sudan </a:t>
            </a:r>
          </a:p>
          <a:p>
            <a:pPr lvl="1"/>
            <a:r>
              <a:rPr lang="en-US" dirty="0"/>
              <a:t>Scotland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6244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70FA-33CF-3D1D-04C0-01AD210847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IN" b="1" dirty="0"/>
              <a:t>Self-Determination Movements in India</a:t>
            </a:r>
          </a:p>
          <a:p>
            <a:pPr lvl="1"/>
            <a:r>
              <a:rPr lang="en-IN" dirty="0"/>
              <a:t>Kashmir </a:t>
            </a:r>
          </a:p>
          <a:p>
            <a:pPr lvl="1"/>
            <a:r>
              <a:rPr lang="en-IN" dirty="0"/>
              <a:t>Nagaland </a:t>
            </a:r>
          </a:p>
          <a:p>
            <a:pPr lvl="1"/>
            <a:r>
              <a:rPr lang="en-IN" dirty="0"/>
              <a:t>Bodoland Territorial Region</a:t>
            </a:r>
          </a:p>
          <a:p>
            <a:endParaRPr lang="en-US" b="1" dirty="0"/>
          </a:p>
          <a:p>
            <a:r>
              <a:rPr lang="en-US" b="1" dirty="0"/>
              <a:t>Advantages</a:t>
            </a:r>
          </a:p>
          <a:p>
            <a:pPr lvl="1"/>
            <a:r>
              <a:rPr lang="en-US" dirty="0"/>
              <a:t>Promotes democracy </a:t>
            </a:r>
          </a:p>
          <a:p>
            <a:pPr lvl="1"/>
            <a:r>
              <a:rPr lang="en-US" dirty="0"/>
              <a:t>Protects cultural identity </a:t>
            </a:r>
          </a:p>
          <a:p>
            <a:pPr lvl="1"/>
            <a:r>
              <a:rPr lang="en-US" dirty="0"/>
              <a:t>Reduces oppression</a:t>
            </a:r>
          </a:p>
          <a:p>
            <a:endParaRPr lang="en-US" b="1" dirty="0"/>
          </a:p>
          <a:p>
            <a:r>
              <a:rPr lang="en-US" b="1" dirty="0"/>
              <a:t>Challenges</a:t>
            </a:r>
          </a:p>
          <a:p>
            <a:pPr lvl="1"/>
            <a:r>
              <a:rPr lang="en-US" dirty="0"/>
              <a:t>Ethnic conflicts </a:t>
            </a:r>
          </a:p>
          <a:p>
            <a:pPr lvl="1"/>
            <a:r>
              <a:rPr lang="en-US" dirty="0"/>
              <a:t>Political instability </a:t>
            </a:r>
          </a:p>
          <a:p>
            <a:pPr lvl="1"/>
            <a:r>
              <a:rPr lang="en-US" dirty="0"/>
              <a:t>Risk of fragmentation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68911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5B013-1F1F-2CE7-1CFC-61AE5DDCD23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/>
          </a:bodyPr>
          <a:lstStyle/>
          <a:p>
            <a:r>
              <a:rPr lang="en-US" b="1" dirty="0"/>
              <a:t>Secession Debate</a:t>
            </a:r>
          </a:p>
          <a:p>
            <a:pPr lvl="1"/>
            <a:r>
              <a:rPr lang="en-US" dirty="0"/>
              <a:t>Right vs territorial integrity </a:t>
            </a:r>
          </a:p>
          <a:p>
            <a:pPr lvl="1"/>
            <a:r>
              <a:rPr lang="en-US" dirty="0"/>
              <a:t>Conflict between groups and states</a:t>
            </a:r>
          </a:p>
          <a:p>
            <a:r>
              <a:rPr lang="en-US" b="1" dirty="0"/>
              <a:t>Territorial Integrity</a:t>
            </a:r>
          </a:p>
          <a:p>
            <a:pPr lvl="1"/>
            <a:r>
              <a:rPr lang="en-US" dirty="0"/>
              <a:t>States resist secession </a:t>
            </a:r>
          </a:p>
          <a:p>
            <a:pPr lvl="1"/>
            <a:r>
              <a:rPr lang="en-US" dirty="0"/>
              <a:t>Maintain unity and sovereignty</a:t>
            </a:r>
          </a:p>
          <a:p>
            <a:r>
              <a:rPr lang="en-US" b="1" dirty="0"/>
              <a:t>Criticism</a:t>
            </a:r>
          </a:p>
          <a:p>
            <a:pPr lvl="1"/>
            <a:r>
              <a:rPr lang="en-US" dirty="0"/>
              <a:t>Can lead to endless division </a:t>
            </a:r>
          </a:p>
          <a:p>
            <a:pPr lvl="1"/>
            <a:r>
              <a:rPr lang="en-US" dirty="0"/>
              <a:t>Manipulated by political elites </a:t>
            </a:r>
          </a:p>
          <a:p>
            <a:pPr lvl="1"/>
            <a:r>
              <a:rPr lang="en-US" dirty="0"/>
              <a:t>Not always democratic</a:t>
            </a:r>
          </a:p>
          <a:p>
            <a:r>
              <a:rPr lang="en-US" b="1" dirty="0"/>
              <a:t>Modern Relevance</a:t>
            </a:r>
          </a:p>
          <a:p>
            <a:pPr lvl="1"/>
            <a:r>
              <a:rPr lang="en-US" dirty="0"/>
              <a:t>Identity politics </a:t>
            </a:r>
          </a:p>
          <a:p>
            <a:pPr lvl="1"/>
            <a:r>
              <a:rPr lang="en-US" dirty="0"/>
              <a:t>Minority rights </a:t>
            </a:r>
          </a:p>
          <a:p>
            <a:pPr lvl="1"/>
            <a:r>
              <a:rPr lang="en-US" dirty="0"/>
              <a:t>Global conflicts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652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BDF87-DBE7-4190-BDBB-5ACEA247BE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Globalization and Self-Determination</a:t>
            </a:r>
          </a:p>
          <a:p>
            <a:pPr lvl="1"/>
            <a:r>
              <a:rPr lang="en-US" dirty="0"/>
              <a:t>Weakening of borders </a:t>
            </a:r>
          </a:p>
          <a:p>
            <a:pPr lvl="1"/>
            <a:r>
              <a:rPr lang="en-US" dirty="0"/>
              <a:t>Rise of supranational institutions </a:t>
            </a:r>
          </a:p>
          <a:p>
            <a:endParaRPr lang="en-US" b="1" dirty="0"/>
          </a:p>
          <a:p>
            <a:r>
              <a:rPr lang="en-US" b="1" dirty="0"/>
              <a:t>Theoretical Perspectives</a:t>
            </a:r>
          </a:p>
          <a:p>
            <a:pPr lvl="1"/>
            <a:r>
              <a:rPr lang="en-US" dirty="0"/>
              <a:t>Liberal: supports democratic choice </a:t>
            </a:r>
          </a:p>
          <a:p>
            <a:pPr lvl="1"/>
            <a:r>
              <a:rPr lang="en-US" dirty="0"/>
              <a:t>Marxist: linked to anti-imperialism </a:t>
            </a:r>
          </a:p>
          <a:p>
            <a:pPr lvl="1"/>
            <a:r>
              <a:rPr lang="en-US" dirty="0"/>
              <a:t>Realist: cautious approach </a:t>
            </a:r>
          </a:p>
          <a:p>
            <a:endParaRPr lang="en-US" b="1" dirty="0"/>
          </a:p>
          <a:p>
            <a:r>
              <a:rPr lang="en-US" b="1" dirty="0"/>
              <a:t>Case Study: India</a:t>
            </a:r>
          </a:p>
          <a:p>
            <a:pPr lvl="1"/>
            <a:r>
              <a:rPr lang="en-US" dirty="0"/>
              <a:t>Federal structure accommodates diversity </a:t>
            </a:r>
          </a:p>
          <a:p>
            <a:pPr lvl="1"/>
            <a:r>
              <a:rPr lang="en-US" dirty="0"/>
              <a:t>Autonomy through councils</a:t>
            </a:r>
          </a:p>
          <a:p>
            <a:endParaRPr lang="en-US" b="1" dirty="0"/>
          </a:p>
          <a:p>
            <a:r>
              <a:rPr lang="en-US" b="1" dirty="0"/>
              <a:t>Case Study: South Sudan</a:t>
            </a:r>
          </a:p>
          <a:p>
            <a:pPr lvl="1"/>
            <a:r>
              <a:rPr lang="en-US" dirty="0"/>
              <a:t>Independence in 2011 </a:t>
            </a:r>
          </a:p>
          <a:p>
            <a:pPr lvl="1"/>
            <a:r>
              <a:rPr lang="en-US" dirty="0"/>
              <a:t>Ongoing instability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6054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E546A-9DE4-0B68-05FA-A646E4F57B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IN" b="1" dirty="0"/>
              <a:t>Contemporary Issues</a:t>
            </a:r>
          </a:p>
          <a:p>
            <a:pPr lvl="1"/>
            <a:r>
              <a:rPr lang="en-IN" dirty="0"/>
              <a:t>Refugee crises </a:t>
            </a:r>
          </a:p>
          <a:p>
            <a:pPr lvl="1"/>
            <a:r>
              <a:rPr lang="en-IN" dirty="0"/>
              <a:t>Border disputes </a:t>
            </a:r>
          </a:p>
          <a:p>
            <a:pPr lvl="1"/>
            <a:r>
              <a:rPr lang="en-IN" dirty="0"/>
              <a:t>Ethnic nationalism</a:t>
            </a:r>
          </a:p>
          <a:p>
            <a:endParaRPr lang="en-US" b="1" dirty="0"/>
          </a:p>
          <a:p>
            <a:r>
              <a:rPr lang="en-US" b="1" dirty="0"/>
              <a:t>Critical Analysis</a:t>
            </a:r>
          </a:p>
          <a:p>
            <a:pPr lvl="1"/>
            <a:r>
              <a:rPr lang="en-US" dirty="0"/>
              <a:t>Balance between unity and freedom </a:t>
            </a:r>
          </a:p>
          <a:p>
            <a:pPr lvl="1"/>
            <a:r>
              <a:rPr lang="en-US" dirty="0"/>
              <a:t>Need for democratic frameworks</a:t>
            </a:r>
          </a:p>
          <a:p>
            <a:endParaRPr lang="en-US" b="1" dirty="0"/>
          </a:p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Fundamental but complex principle </a:t>
            </a:r>
          </a:p>
          <a:p>
            <a:pPr lvl="1"/>
            <a:r>
              <a:rPr lang="en-US" dirty="0"/>
              <a:t>Essential for justice and democracy </a:t>
            </a:r>
          </a:p>
          <a:p>
            <a:pPr lvl="1"/>
            <a:r>
              <a:rPr lang="en-US" dirty="0"/>
              <a:t>Requires careful application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36406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/>
              <a:t>POL2016 Political Theory –I </a:t>
            </a:r>
          </a:p>
          <a:p>
            <a:endParaRPr lang="en-US" b="1" dirty="0"/>
          </a:p>
          <a:p>
            <a:r>
              <a:rPr lang="en-US" b="1" dirty="0"/>
              <a:t>Unit 1: Political Theory: An Introduction </a:t>
            </a:r>
            <a:endParaRPr lang="en-US" dirty="0"/>
          </a:p>
          <a:p>
            <a:pPr lvl="1"/>
            <a:r>
              <a:rPr lang="en-US" dirty="0"/>
              <a:t>1 What is Political theory? </a:t>
            </a:r>
          </a:p>
          <a:p>
            <a:pPr lvl="1"/>
            <a:r>
              <a:rPr lang="en-US" dirty="0"/>
              <a:t>2 Why do we need Political Theory? </a:t>
            </a:r>
          </a:p>
          <a:p>
            <a:pPr lvl="1"/>
            <a:r>
              <a:rPr lang="en-US" dirty="0"/>
              <a:t>3 Decline of Political Theory </a:t>
            </a:r>
          </a:p>
          <a:p>
            <a:pPr lvl="1"/>
            <a:endParaRPr lang="en-US" dirty="0"/>
          </a:p>
          <a:p>
            <a:r>
              <a:rPr lang="en-US" b="1" dirty="0"/>
              <a:t>Unit 2: Nation and State </a:t>
            </a:r>
            <a:endParaRPr lang="en-US" dirty="0"/>
          </a:p>
          <a:p>
            <a:pPr lvl="1"/>
            <a:r>
              <a:rPr lang="en-US" dirty="0"/>
              <a:t>1. Nation, State and Sovereignty </a:t>
            </a:r>
          </a:p>
          <a:p>
            <a:pPr lvl="1"/>
            <a:r>
              <a:rPr lang="en-IN" dirty="0"/>
              <a:t>2. National Self-determination </a:t>
            </a:r>
          </a:p>
          <a:p>
            <a:pPr lvl="1"/>
            <a:r>
              <a:rPr lang="en-IN" dirty="0"/>
              <a:t>3. State and globalization </a:t>
            </a:r>
          </a:p>
          <a:p>
            <a:pPr marL="0" indent="0" algn="just">
              <a:buNone/>
            </a:pPr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IN" b="1" dirty="0"/>
              <a:t>Unit 3: Understanding Power </a:t>
            </a:r>
            <a:endParaRPr lang="en-IN" dirty="0"/>
          </a:p>
          <a:p>
            <a:pPr lvl="1"/>
            <a:r>
              <a:rPr lang="en-US" dirty="0"/>
              <a:t>1. Different dimensions: Power as decision making, power as agenda setting, power as thought control </a:t>
            </a:r>
          </a:p>
          <a:p>
            <a:pPr lvl="1"/>
            <a:r>
              <a:rPr lang="en-IN" dirty="0"/>
              <a:t>2. Ideology and power </a:t>
            </a:r>
          </a:p>
          <a:p>
            <a:pPr lvl="1"/>
            <a:r>
              <a:rPr lang="en-US" dirty="0"/>
              <a:t>3. Power as subject: Foucauldian perspective </a:t>
            </a:r>
          </a:p>
          <a:p>
            <a:endParaRPr lang="en-IN" dirty="0"/>
          </a:p>
          <a:p>
            <a:r>
              <a:rPr lang="en-IN" b="1" dirty="0"/>
              <a:t>Unit 4: Democracy </a:t>
            </a:r>
            <a:endParaRPr lang="en-IN" dirty="0"/>
          </a:p>
          <a:p>
            <a:pPr lvl="1"/>
            <a:r>
              <a:rPr lang="en-US" dirty="0"/>
              <a:t>1. Procedural vs. Substantive Conceptions of Democracy </a:t>
            </a:r>
          </a:p>
          <a:p>
            <a:pPr lvl="1"/>
            <a:r>
              <a:rPr lang="en-US" dirty="0"/>
              <a:t>2. Liberal democracy: issues and perspectives </a:t>
            </a:r>
          </a:p>
          <a:p>
            <a:pPr lvl="1"/>
            <a:r>
              <a:rPr lang="en-IN" dirty="0"/>
              <a:t>3. Democracy and Citizenship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/>
              <a:t>Unit 2: Nation and State </a:t>
            </a:r>
            <a:endParaRPr lang="en-US" dirty="0"/>
          </a:p>
          <a:p>
            <a:pPr lvl="1"/>
            <a:r>
              <a:rPr lang="en-US" dirty="0"/>
              <a:t>1. Nation, State and Sovereignty </a:t>
            </a:r>
          </a:p>
          <a:p>
            <a:pPr lvl="1"/>
            <a:r>
              <a:rPr lang="en-IN" dirty="0"/>
              <a:t>2. National Self-determination </a:t>
            </a:r>
          </a:p>
          <a:p>
            <a:pPr lvl="1"/>
            <a:r>
              <a:rPr lang="en-IN" dirty="0"/>
              <a:t>3. State and globalization </a:t>
            </a:r>
          </a:p>
          <a:p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0C28A-B2B3-34C5-7A41-6F87C509F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446BF-DD95-6DE7-0350-BF0B31152EF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dirty="0"/>
          </a:p>
          <a:p>
            <a:pPr marL="0" indent="0" algn="ctr">
              <a:buNone/>
            </a:pPr>
            <a:endParaRPr lang="en-US" sz="4800" b="1" dirty="0"/>
          </a:p>
          <a:p>
            <a:pPr marL="365760" lvl="1" indent="0" algn="ctr">
              <a:buNone/>
            </a:pPr>
            <a:r>
              <a:rPr lang="en-IN" sz="3600" b="1" dirty="0"/>
              <a:t>National Self-determination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278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6AC81-C38E-BD4E-8B14-F0846309A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73D18-2DB2-5901-4F6C-C6A1A6E08C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/>
          </a:bodyPr>
          <a:lstStyle/>
          <a:p>
            <a:r>
              <a:rPr lang="en-IN" dirty="0"/>
              <a:t>Core principle in modern political theory</a:t>
            </a:r>
          </a:p>
          <a:p>
            <a:r>
              <a:rPr lang="en-US" dirty="0"/>
              <a:t>Linked to nationalism, democracy, and sovereignty</a:t>
            </a:r>
          </a:p>
          <a:p>
            <a:r>
              <a:rPr lang="en-US" dirty="0"/>
              <a:t>Central to decolonization and global politics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Meaning of Self-Determination</a:t>
            </a:r>
          </a:p>
          <a:p>
            <a:pPr lvl="1"/>
            <a:r>
              <a:rPr lang="en-US" dirty="0"/>
              <a:t>Right of people to decide their political status </a:t>
            </a:r>
          </a:p>
          <a:p>
            <a:pPr lvl="1"/>
            <a:r>
              <a:rPr lang="en-US" dirty="0"/>
              <a:t>Freedom to choose governance and development path</a:t>
            </a:r>
          </a:p>
          <a:p>
            <a:endParaRPr lang="en-US" b="1" dirty="0"/>
          </a:p>
          <a:p>
            <a:r>
              <a:rPr lang="en-US" b="1" dirty="0"/>
              <a:t>Definitions</a:t>
            </a:r>
          </a:p>
          <a:p>
            <a:pPr lvl="1"/>
            <a:r>
              <a:rPr lang="en-US" dirty="0"/>
              <a:t>Woodrow Wilson: Emphasized post-WWI </a:t>
            </a:r>
          </a:p>
          <a:p>
            <a:pPr lvl="1"/>
            <a:r>
              <a:rPr lang="en-US" dirty="0"/>
              <a:t>United Nations: Recognizes it as a fundamental right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61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D0FC4-19C8-4A2E-CFA5-5D66888F10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/>
          <a:lstStyle/>
          <a:p>
            <a:r>
              <a:rPr lang="en-US" b="1" dirty="0"/>
              <a:t>Key Features</a:t>
            </a:r>
          </a:p>
          <a:p>
            <a:pPr lvl="1"/>
            <a:r>
              <a:rPr lang="en-US" dirty="0"/>
              <a:t>Political independence </a:t>
            </a:r>
          </a:p>
          <a:p>
            <a:pPr lvl="1"/>
            <a:r>
              <a:rPr lang="en-US" dirty="0"/>
              <a:t>Freedom of choice </a:t>
            </a:r>
          </a:p>
          <a:p>
            <a:pPr lvl="1"/>
            <a:r>
              <a:rPr lang="en-US" dirty="0"/>
              <a:t>Collective right </a:t>
            </a:r>
          </a:p>
          <a:p>
            <a:pPr lvl="1"/>
            <a:r>
              <a:rPr lang="en-US" dirty="0"/>
              <a:t>Linked with sovereignty</a:t>
            </a:r>
          </a:p>
          <a:p>
            <a:endParaRPr lang="en-IN" b="1" dirty="0"/>
          </a:p>
          <a:p>
            <a:r>
              <a:rPr lang="en-US" b="1" dirty="0"/>
              <a:t>Types of Self-Determination</a:t>
            </a:r>
          </a:p>
          <a:p>
            <a:pPr lvl="1"/>
            <a:r>
              <a:rPr lang="en-US" dirty="0"/>
              <a:t>Internal self-determination </a:t>
            </a:r>
          </a:p>
          <a:p>
            <a:pPr lvl="1"/>
            <a:r>
              <a:rPr lang="en-US" dirty="0"/>
              <a:t>External self-determination</a:t>
            </a:r>
          </a:p>
          <a:p>
            <a:endParaRPr lang="en-US" b="1" dirty="0"/>
          </a:p>
          <a:p>
            <a:r>
              <a:rPr lang="en-US" b="1" dirty="0"/>
              <a:t>Internal Self-Determination</a:t>
            </a:r>
          </a:p>
          <a:p>
            <a:pPr lvl="1"/>
            <a:r>
              <a:rPr lang="en-US" dirty="0"/>
              <a:t>Autonomy within a state </a:t>
            </a:r>
          </a:p>
          <a:p>
            <a:pPr lvl="1"/>
            <a:r>
              <a:rPr lang="en-US" dirty="0"/>
              <a:t>Democratic governance </a:t>
            </a:r>
          </a:p>
          <a:p>
            <a:pPr lvl="1"/>
            <a:r>
              <a:rPr lang="en-US" dirty="0"/>
              <a:t>Cultural rights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2933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01D6C-C5B1-5374-FE9A-FBB58E2707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/>
          </a:bodyPr>
          <a:lstStyle/>
          <a:p>
            <a:r>
              <a:rPr lang="en-US" b="1" dirty="0"/>
              <a:t>External Self-Determination</a:t>
            </a:r>
          </a:p>
          <a:p>
            <a:pPr lvl="1"/>
            <a:r>
              <a:rPr lang="en-US" dirty="0"/>
              <a:t>Right to form an independent state </a:t>
            </a:r>
          </a:p>
          <a:p>
            <a:pPr lvl="1"/>
            <a:r>
              <a:rPr lang="en-US" dirty="0"/>
              <a:t>Secession or decolonization</a:t>
            </a:r>
          </a:p>
          <a:p>
            <a:endParaRPr lang="en-US" b="1" dirty="0"/>
          </a:p>
          <a:p>
            <a:r>
              <a:rPr lang="en-US" b="1" dirty="0"/>
              <a:t>Historical Background</a:t>
            </a:r>
          </a:p>
          <a:p>
            <a:pPr lvl="1"/>
            <a:r>
              <a:rPr lang="en-US" dirty="0"/>
              <a:t>Roots in Enlightenment ideas </a:t>
            </a:r>
          </a:p>
          <a:p>
            <a:pPr lvl="1"/>
            <a:r>
              <a:rPr lang="en-US" dirty="0"/>
              <a:t>American and French Revolutions </a:t>
            </a:r>
          </a:p>
          <a:p>
            <a:pPr lvl="1"/>
            <a:r>
              <a:rPr lang="en-US" dirty="0"/>
              <a:t>Rise of nationalism</a:t>
            </a:r>
          </a:p>
          <a:p>
            <a:pPr lvl="1"/>
            <a:r>
              <a:rPr lang="en-US" dirty="0"/>
              <a:t> </a:t>
            </a:r>
            <a:endParaRPr lang="en-US" b="1" dirty="0"/>
          </a:p>
          <a:p>
            <a:r>
              <a:rPr lang="en-US" b="1" dirty="0"/>
              <a:t>Role of World War I</a:t>
            </a:r>
          </a:p>
          <a:p>
            <a:pPr lvl="1"/>
            <a:r>
              <a:rPr lang="en-US" dirty="0"/>
              <a:t>Promoted by Woodrow Wilson </a:t>
            </a:r>
          </a:p>
          <a:p>
            <a:pPr lvl="1"/>
            <a:r>
              <a:rPr lang="en-US" dirty="0"/>
              <a:t>Redrawing of European boundaries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55509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683FC-9880-19CB-B75C-D4DC8A52BB4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Decolonization Era</a:t>
            </a:r>
          </a:p>
          <a:p>
            <a:pPr lvl="1"/>
            <a:r>
              <a:rPr lang="en-US" dirty="0"/>
              <a:t>Asia and Africa gained independence </a:t>
            </a:r>
          </a:p>
          <a:p>
            <a:pPr lvl="1"/>
            <a:r>
              <a:rPr lang="en-US" dirty="0"/>
              <a:t>Example: India (1947) </a:t>
            </a:r>
          </a:p>
          <a:p>
            <a:pPr lvl="1"/>
            <a:r>
              <a:rPr lang="en-US" dirty="0"/>
              <a:t>Expansion of sovereign states</a:t>
            </a:r>
          </a:p>
          <a:p>
            <a:endParaRPr lang="en-US" b="1" dirty="0"/>
          </a:p>
          <a:p>
            <a:r>
              <a:rPr lang="en-US" b="1" dirty="0"/>
              <a:t>United Nations and Self-Determination</a:t>
            </a:r>
          </a:p>
          <a:p>
            <a:pPr lvl="1"/>
            <a:r>
              <a:rPr lang="en-US" dirty="0"/>
              <a:t>UN Charter supports it </a:t>
            </a:r>
          </a:p>
          <a:p>
            <a:pPr lvl="1"/>
            <a:r>
              <a:rPr lang="en-US" dirty="0"/>
              <a:t>1960 Declaration on Decolonization</a:t>
            </a:r>
          </a:p>
          <a:p>
            <a:endParaRPr lang="en-US" b="1" dirty="0"/>
          </a:p>
          <a:p>
            <a:r>
              <a:rPr lang="en-US" b="1" dirty="0"/>
              <a:t>Legal Basis</a:t>
            </a:r>
          </a:p>
          <a:p>
            <a:pPr lvl="1"/>
            <a:r>
              <a:rPr lang="en-US" dirty="0"/>
              <a:t>International law recognition </a:t>
            </a:r>
          </a:p>
          <a:p>
            <a:pPr lvl="1"/>
            <a:r>
              <a:rPr lang="en-US" dirty="0"/>
              <a:t>Human rights framework </a:t>
            </a:r>
          </a:p>
          <a:p>
            <a:pPr lvl="1"/>
            <a:r>
              <a:rPr lang="en-US" dirty="0"/>
              <a:t>Covenants on civil and political rights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31919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7817</TotalTime>
  <Words>486</Words>
  <Application>Microsoft Office PowerPoint</Application>
  <PresentationFormat>On-screen Show (4:3)</PresentationFormat>
  <Paragraphs>153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Andalus</vt:lpstr>
      <vt:lpstr>Angsana New</vt:lpstr>
      <vt:lpstr>Arial</vt:lpstr>
      <vt:lpstr>Century Schoolbook</vt:lpstr>
      <vt:lpstr>Wingdings</vt:lpstr>
      <vt:lpstr>Wingdings 2</vt:lpstr>
      <vt:lpstr>Oriel</vt:lpstr>
      <vt:lpstr> POL2016 Political Theory –I </vt:lpstr>
      <vt:lpstr>PowerPoint Presentation</vt:lpstr>
      <vt:lpstr>PowerPoint Presentation</vt:lpstr>
      <vt:lpstr>PowerPoint Presentation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135</cp:revision>
  <dcterms:created xsi:type="dcterms:W3CDTF">2006-08-16T00:00:00Z</dcterms:created>
  <dcterms:modified xsi:type="dcterms:W3CDTF">2026-04-06T06:22:44Z</dcterms:modified>
</cp:coreProperties>
</file>