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4" r:id="rId3"/>
    <p:sldId id="301" r:id="rId4"/>
    <p:sldId id="259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POL2016 Political Theory –I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F1260-9A57-42F6-02B1-2A9EAB9DEF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b="1" dirty="0"/>
              <a:t>Nation-State</a:t>
            </a:r>
          </a:p>
          <a:p>
            <a:pPr lvl="1"/>
            <a:r>
              <a:rPr lang="en-US" dirty="0"/>
              <a:t>When nation and state coincide </a:t>
            </a:r>
          </a:p>
          <a:p>
            <a:pPr lvl="1"/>
            <a:r>
              <a:rPr lang="en-US" dirty="0"/>
              <a:t>Example: Japan </a:t>
            </a:r>
          </a:p>
          <a:p>
            <a:pPr lvl="1"/>
            <a:r>
              <a:rPr lang="en-US" dirty="0"/>
              <a:t>Ideal but not universal</a:t>
            </a:r>
          </a:p>
          <a:p>
            <a:endParaRPr lang="en-US" b="1" dirty="0"/>
          </a:p>
          <a:p>
            <a:r>
              <a:rPr lang="en-US" b="1" dirty="0"/>
              <a:t>Multinational State</a:t>
            </a:r>
          </a:p>
          <a:p>
            <a:pPr lvl="1"/>
            <a:r>
              <a:rPr lang="en-US" dirty="0"/>
              <a:t>Multiple nations within one state </a:t>
            </a:r>
          </a:p>
          <a:p>
            <a:pPr lvl="1"/>
            <a:r>
              <a:rPr lang="en-US" dirty="0"/>
              <a:t>Example: India</a:t>
            </a:r>
          </a:p>
          <a:p>
            <a:endParaRPr lang="en-US" b="1" dirty="0"/>
          </a:p>
          <a:p>
            <a:r>
              <a:rPr lang="en-US" b="1" dirty="0"/>
              <a:t>Stateless Nations</a:t>
            </a:r>
          </a:p>
          <a:p>
            <a:pPr lvl="1"/>
            <a:r>
              <a:rPr lang="en-US" dirty="0"/>
              <a:t>Nations without a state </a:t>
            </a:r>
          </a:p>
          <a:p>
            <a:pPr lvl="1"/>
            <a:r>
              <a:rPr lang="en-US" dirty="0"/>
              <a:t>Example: Kurds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0783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04D24-1A8C-70D4-1EF9-F46909CBA3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What is Sovereignty?</a:t>
            </a:r>
          </a:p>
          <a:p>
            <a:pPr lvl="1"/>
            <a:r>
              <a:rPr lang="en-US" dirty="0"/>
              <a:t>Supreme authority of the state </a:t>
            </a:r>
          </a:p>
          <a:p>
            <a:pPr lvl="1"/>
            <a:r>
              <a:rPr lang="en-US" dirty="0"/>
              <a:t>No higher power above it</a:t>
            </a:r>
          </a:p>
          <a:p>
            <a:endParaRPr lang="en-US" b="1" dirty="0"/>
          </a:p>
          <a:p>
            <a:r>
              <a:rPr lang="en-US" b="1" dirty="0"/>
              <a:t>Definitions of Sovereignty</a:t>
            </a:r>
          </a:p>
          <a:p>
            <a:pPr lvl="1"/>
            <a:r>
              <a:rPr lang="en-US" dirty="0"/>
              <a:t>Jean Bodin: Absolute and perpetual power </a:t>
            </a:r>
          </a:p>
          <a:p>
            <a:pPr lvl="1"/>
            <a:r>
              <a:rPr lang="en-US" dirty="0"/>
              <a:t>John Austin: Command of the sovereign</a:t>
            </a:r>
          </a:p>
          <a:p>
            <a:endParaRPr lang="en-US" b="1" dirty="0"/>
          </a:p>
          <a:p>
            <a:r>
              <a:rPr lang="en-US" b="1" dirty="0"/>
              <a:t>Characteristics of Sovereignty</a:t>
            </a:r>
          </a:p>
          <a:p>
            <a:pPr lvl="1"/>
            <a:r>
              <a:rPr lang="en-US" dirty="0"/>
              <a:t>Absolute </a:t>
            </a:r>
          </a:p>
          <a:p>
            <a:pPr lvl="1"/>
            <a:r>
              <a:rPr lang="en-US" dirty="0"/>
              <a:t>Indivisible </a:t>
            </a:r>
          </a:p>
          <a:p>
            <a:pPr lvl="1"/>
            <a:r>
              <a:rPr lang="en-US" dirty="0"/>
              <a:t>Inalienable </a:t>
            </a:r>
          </a:p>
          <a:p>
            <a:pPr lvl="1"/>
            <a:r>
              <a:rPr lang="en-US" dirty="0"/>
              <a:t>Permanent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0681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698A1-422F-61D1-FF7E-7C04B81777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Types of Sovereignty</a:t>
            </a:r>
          </a:p>
          <a:p>
            <a:pPr lvl="1"/>
            <a:r>
              <a:rPr lang="en-US" dirty="0"/>
              <a:t>Internal sovereignty </a:t>
            </a:r>
          </a:p>
          <a:p>
            <a:pPr lvl="1"/>
            <a:r>
              <a:rPr lang="en-US" dirty="0"/>
              <a:t>External sovereignty</a:t>
            </a:r>
          </a:p>
          <a:p>
            <a:endParaRPr lang="en-US" b="1" dirty="0"/>
          </a:p>
          <a:p>
            <a:r>
              <a:rPr lang="en-US" b="1" dirty="0"/>
              <a:t>Internal Sovereignty</a:t>
            </a:r>
          </a:p>
          <a:p>
            <a:pPr lvl="1"/>
            <a:r>
              <a:rPr lang="en-US" dirty="0"/>
              <a:t>Authority over people within territory </a:t>
            </a:r>
          </a:p>
          <a:p>
            <a:pPr lvl="1"/>
            <a:r>
              <a:rPr lang="en-US" dirty="0"/>
              <a:t>Law-making power</a:t>
            </a:r>
          </a:p>
          <a:p>
            <a:endParaRPr lang="en-US" b="1" dirty="0"/>
          </a:p>
          <a:p>
            <a:r>
              <a:rPr lang="en-US" b="1" dirty="0"/>
              <a:t>External Sovereignty</a:t>
            </a:r>
          </a:p>
          <a:p>
            <a:pPr lvl="1"/>
            <a:r>
              <a:rPr lang="en-US" dirty="0"/>
              <a:t>Independence from other states </a:t>
            </a:r>
          </a:p>
          <a:p>
            <a:pPr lvl="1"/>
            <a:r>
              <a:rPr lang="en-US" dirty="0"/>
              <a:t>Recognition in international system</a:t>
            </a:r>
          </a:p>
          <a:p>
            <a:endParaRPr lang="en-US" b="1" dirty="0"/>
          </a:p>
          <a:p>
            <a:r>
              <a:rPr lang="en-US" b="1" dirty="0"/>
              <a:t>Popular Sovereignty</a:t>
            </a:r>
          </a:p>
          <a:p>
            <a:pPr lvl="1"/>
            <a:r>
              <a:rPr lang="en-US" dirty="0"/>
              <a:t>Power lies with the people </a:t>
            </a:r>
          </a:p>
          <a:p>
            <a:pPr lvl="1"/>
            <a:r>
              <a:rPr lang="en-US" dirty="0"/>
              <a:t>Linked to democracy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7460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401C5-BC2F-D3EE-78B0-3FF2B7D8D3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>
            <a:normAutofit/>
          </a:bodyPr>
          <a:lstStyle/>
          <a:p>
            <a:r>
              <a:rPr lang="en-US" b="1" dirty="0"/>
              <a:t>Legal Sovereignty</a:t>
            </a:r>
          </a:p>
          <a:p>
            <a:pPr lvl="1"/>
            <a:r>
              <a:rPr lang="en-US" dirty="0"/>
              <a:t>Authority of law-making body </a:t>
            </a:r>
          </a:p>
          <a:p>
            <a:pPr lvl="1"/>
            <a:r>
              <a:rPr lang="en-US" dirty="0"/>
              <a:t>Example: Parliament</a:t>
            </a:r>
          </a:p>
          <a:p>
            <a:r>
              <a:rPr lang="en-US" b="1" dirty="0"/>
              <a:t>Political Sovereignty</a:t>
            </a:r>
          </a:p>
          <a:p>
            <a:pPr lvl="1"/>
            <a:r>
              <a:rPr lang="en-US" dirty="0"/>
              <a:t>Real power exercised by people or groups </a:t>
            </a:r>
          </a:p>
          <a:p>
            <a:pPr lvl="1"/>
            <a:r>
              <a:rPr lang="en-US" dirty="0"/>
              <a:t>Influence beyond formal authority</a:t>
            </a:r>
          </a:p>
          <a:p>
            <a:r>
              <a:rPr lang="en-US" b="1" dirty="0"/>
              <a:t>Evolution of Sovereignty</a:t>
            </a:r>
          </a:p>
          <a:p>
            <a:pPr lvl="1"/>
            <a:r>
              <a:rPr lang="en-US" dirty="0"/>
              <a:t>Absolute monarchy → Democracy </a:t>
            </a:r>
          </a:p>
          <a:p>
            <a:pPr lvl="1"/>
            <a:r>
              <a:rPr lang="en-US" dirty="0"/>
              <a:t>Changing nature over time</a:t>
            </a:r>
          </a:p>
          <a:p>
            <a:r>
              <a:rPr lang="en-US" b="1" dirty="0"/>
              <a:t>Sovereignty in Globalization</a:t>
            </a:r>
          </a:p>
          <a:p>
            <a:pPr lvl="1"/>
            <a:r>
              <a:rPr lang="en-US" dirty="0"/>
              <a:t>Declining autonomy of states </a:t>
            </a:r>
          </a:p>
          <a:p>
            <a:pPr lvl="1"/>
            <a:r>
              <a:rPr lang="en-US" dirty="0"/>
              <a:t>Role of international organizations </a:t>
            </a:r>
          </a:p>
          <a:p>
            <a:pPr lvl="1"/>
            <a:r>
              <a:rPr lang="en-US" dirty="0"/>
              <a:t>Example: United Nations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5352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A07EF-A743-9288-08E3-2A8B330595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Challenges to Sovereignty</a:t>
            </a:r>
          </a:p>
          <a:p>
            <a:pPr lvl="1"/>
            <a:r>
              <a:rPr lang="en-US" dirty="0"/>
              <a:t>Globalization </a:t>
            </a:r>
          </a:p>
          <a:p>
            <a:pPr lvl="1"/>
            <a:r>
              <a:rPr lang="en-US" dirty="0"/>
              <a:t>Human rights norms </a:t>
            </a:r>
          </a:p>
          <a:p>
            <a:pPr lvl="1"/>
            <a:r>
              <a:rPr lang="en-US" dirty="0"/>
              <a:t>International law </a:t>
            </a:r>
          </a:p>
          <a:p>
            <a:pPr lvl="1"/>
            <a:r>
              <a:rPr lang="en-US" dirty="0"/>
              <a:t>Economic interdependence</a:t>
            </a:r>
          </a:p>
          <a:p>
            <a:endParaRPr lang="en-US" b="1" dirty="0"/>
          </a:p>
          <a:p>
            <a:r>
              <a:rPr lang="en-US" b="1" dirty="0"/>
              <a:t>Interrelation: Nation, State &amp; Sovereignty</a:t>
            </a:r>
          </a:p>
          <a:p>
            <a:pPr lvl="1"/>
            <a:r>
              <a:rPr lang="en-US" dirty="0"/>
              <a:t>Nation provides identity </a:t>
            </a:r>
          </a:p>
          <a:p>
            <a:pPr lvl="1"/>
            <a:r>
              <a:rPr lang="en-US" dirty="0"/>
              <a:t>State provides structure </a:t>
            </a:r>
          </a:p>
          <a:p>
            <a:pPr lvl="1"/>
            <a:r>
              <a:rPr lang="en-US" dirty="0"/>
              <a:t>Sovereignty provides authority</a:t>
            </a:r>
          </a:p>
          <a:p>
            <a:endParaRPr lang="en-US" b="1" dirty="0"/>
          </a:p>
          <a:p>
            <a:r>
              <a:rPr lang="en-US" b="1" dirty="0"/>
              <a:t>Contemporary Relevance</a:t>
            </a:r>
          </a:p>
          <a:p>
            <a:pPr lvl="1"/>
            <a:r>
              <a:rPr lang="en-US" dirty="0"/>
              <a:t>Rise of nationalism </a:t>
            </a:r>
          </a:p>
          <a:p>
            <a:pPr lvl="1"/>
            <a:r>
              <a:rPr lang="en-US" dirty="0"/>
              <a:t>Identity politics </a:t>
            </a:r>
          </a:p>
          <a:p>
            <a:pPr lvl="1"/>
            <a:r>
              <a:rPr lang="en-US" dirty="0"/>
              <a:t>State authority debates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6667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914B-3123-9FE4-6863-F6C4E179CA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IN" b="1" dirty="0"/>
              <a:t>Critical Perspectives</a:t>
            </a:r>
          </a:p>
          <a:p>
            <a:pPr lvl="1"/>
            <a:r>
              <a:rPr lang="en-IN" dirty="0"/>
              <a:t>Marxist critique: state as class instrument </a:t>
            </a:r>
          </a:p>
          <a:p>
            <a:pPr lvl="1"/>
            <a:r>
              <a:rPr lang="en-IN" dirty="0"/>
              <a:t>Liberal view: state as neutral arbiter </a:t>
            </a:r>
          </a:p>
          <a:p>
            <a:pPr lvl="1"/>
            <a:r>
              <a:rPr lang="en-IN" dirty="0"/>
              <a:t>Postmodern critique: fluid identities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Core pillars of political theory </a:t>
            </a:r>
          </a:p>
          <a:p>
            <a:pPr lvl="1"/>
            <a:r>
              <a:rPr lang="en-US" dirty="0"/>
              <a:t>Continuously evolving concepts </a:t>
            </a:r>
          </a:p>
          <a:p>
            <a:pPr lvl="1"/>
            <a:r>
              <a:rPr lang="en-US" dirty="0"/>
              <a:t>Essential for understanding modern politics </a:t>
            </a:r>
          </a:p>
          <a:p>
            <a:endParaRPr lang="en-US" b="1" dirty="0"/>
          </a:p>
          <a:p>
            <a:r>
              <a:rPr lang="en-US" b="1" dirty="0"/>
              <a:t>Discussion Questions</a:t>
            </a:r>
          </a:p>
          <a:p>
            <a:pPr lvl="1"/>
            <a:r>
              <a:rPr lang="en-US" dirty="0"/>
              <a:t>Is nation necessary for state? </a:t>
            </a:r>
          </a:p>
          <a:p>
            <a:pPr lvl="1"/>
            <a:r>
              <a:rPr lang="en-US" dirty="0"/>
              <a:t>Is sovereignty declining today? </a:t>
            </a:r>
          </a:p>
          <a:p>
            <a:pPr lvl="1"/>
            <a:r>
              <a:rPr lang="en-US" dirty="0"/>
              <a:t>Can globalization weaken the state?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5096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/>
              <a:t>POL2016 Political Theory –I </a:t>
            </a:r>
          </a:p>
          <a:p>
            <a:endParaRPr lang="en-US" b="1" dirty="0"/>
          </a:p>
          <a:p>
            <a:r>
              <a:rPr lang="en-US" b="1" dirty="0"/>
              <a:t>Unit 1: Political Theory: An Introduction </a:t>
            </a:r>
            <a:endParaRPr lang="en-US" dirty="0"/>
          </a:p>
          <a:p>
            <a:pPr lvl="1"/>
            <a:r>
              <a:rPr lang="en-US" dirty="0"/>
              <a:t>1 What is Political theory? </a:t>
            </a:r>
          </a:p>
          <a:p>
            <a:pPr lvl="1"/>
            <a:r>
              <a:rPr lang="en-US" dirty="0"/>
              <a:t>2 Why do we need Political Theory? </a:t>
            </a:r>
          </a:p>
          <a:p>
            <a:pPr lvl="1"/>
            <a:r>
              <a:rPr lang="en-US" dirty="0"/>
              <a:t>3 Decline of Political Theory </a:t>
            </a:r>
          </a:p>
          <a:p>
            <a:pPr lvl="1"/>
            <a:endParaRPr lang="en-US" dirty="0"/>
          </a:p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IN" b="1" dirty="0"/>
              <a:t>Unit 3: Understanding Power </a:t>
            </a:r>
            <a:endParaRPr lang="en-IN" dirty="0"/>
          </a:p>
          <a:p>
            <a:pPr lvl="1"/>
            <a:r>
              <a:rPr lang="en-US" dirty="0"/>
              <a:t>1. Different dimensions: Power as decision making, power as agenda setting, power as thought control </a:t>
            </a:r>
          </a:p>
          <a:p>
            <a:pPr lvl="1"/>
            <a:r>
              <a:rPr lang="en-IN" dirty="0"/>
              <a:t>2. Ideology and power </a:t>
            </a:r>
          </a:p>
          <a:p>
            <a:pPr lvl="1"/>
            <a:r>
              <a:rPr lang="en-US" dirty="0"/>
              <a:t>3. Power as subject: Foucauldian perspective </a:t>
            </a:r>
          </a:p>
          <a:p>
            <a:endParaRPr lang="en-IN" dirty="0"/>
          </a:p>
          <a:p>
            <a:r>
              <a:rPr lang="en-IN" b="1" dirty="0"/>
              <a:t>Unit 4: Democracy </a:t>
            </a:r>
            <a:endParaRPr lang="en-IN" dirty="0"/>
          </a:p>
          <a:p>
            <a:pPr lvl="1"/>
            <a:r>
              <a:rPr lang="en-US" dirty="0"/>
              <a:t>1. Procedural vs. Substantive Conceptions of Democracy </a:t>
            </a:r>
          </a:p>
          <a:p>
            <a:pPr lvl="1"/>
            <a:r>
              <a:rPr lang="en-US" dirty="0"/>
              <a:t>2. Liberal democracy: issues and perspectives </a:t>
            </a:r>
          </a:p>
          <a:p>
            <a:pPr lvl="1"/>
            <a:r>
              <a:rPr lang="en-IN" dirty="0"/>
              <a:t>3. Democracy and Citizenship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0C28A-B2B3-34C5-7A41-6F87C509F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446BF-DD95-6DE7-0350-BF0B31152EF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200" b="1" dirty="0"/>
              <a:t>1. Nation, State and Sovereignty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278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6AC81-C38E-BD4E-8B14-F0846309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73D18-2DB2-5901-4F6C-C6A1A6E08C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r>
              <a:rPr lang="en-US" dirty="0"/>
              <a:t>Core concepts in political theory </a:t>
            </a:r>
          </a:p>
          <a:p>
            <a:r>
              <a:rPr lang="en-US" dirty="0"/>
              <a:t>Foundation of modern political systems </a:t>
            </a:r>
          </a:p>
          <a:p>
            <a:r>
              <a:rPr lang="en-US" dirty="0"/>
              <a:t>Interrelated but distinct ideas</a:t>
            </a:r>
          </a:p>
          <a:p>
            <a:endParaRPr lang="en-US" b="1" dirty="0"/>
          </a:p>
          <a:p>
            <a:r>
              <a:rPr lang="en-US" b="1" dirty="0"/>
              <a:t>What is a Nation?</a:t>
            </a:r>
          </a:p>
          <a:p>
            <a:pPr lvl="1"/>
            <a:r>
              <a:rPr lang="en-US" dirty="0"/>
              <a:t>A cultural and emotional community </a:t>
            </a:r>
          </a:p>
          <a:p>
            <a:pPr lvl="1"/>
            <a:r>
              <a:rPr lang="en-US" dirty="0"/>
              <a:t>Based on shared identity </a:t>
            </a:r>
          </a:p>
          <a:p>
            <a:pPr lvl="1"/>
            <a:r>
              <a:rPr lang="en-US" dirty="0"/>
              <a:t>Elements: language, history, culture</a:t>
            </a:r>
          </a:p>
          <a:p>
            <a:endParaRPr lang="en-US" b="1" dirty="0"/>
          </a:p>
          <a:p>
            <a:r>
              <a:rPr lang="en-US" b="1" dirty="0"/>
              <a:t>Definitions of Nation</a:t>
            </a:r>
          </a:p>
          <a:p>
            <a:pPr lvl="1"/>
            <a:r>
              <a:rPr lang="en-US" dirty="0"/>
              <a:t>Ernest Renan: Nation is a “daily plebiscite” </a:t>
            </a:r>
          </a:p>
          <a:p>
            <a:pPr lvl="1"/>
            <a:r>
              <a:rPr lang="en-US" dirty="0"/>
              <a:t>Benedict Anderson: “Imagined community”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61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D0FC4-19C8-4A2E-CFA5-5D66888F10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r>
              <a:rPr lang="en-US" b="1" dirty="0"/>
              <a:t>Features of a Nation</a:t>
            </a:r>
          </a:p>
          <a:p>
            <a:pPr lvl="1"/>
            <a:r>
              <a:rPr lang="en-US" dirty="0"/>
              <a:t>Common identity </a:t>
            </a:r>
          </a:p>
          <a:p>
            <a:pPr lvl="1"/>
            <a:r>
              <a:rPr lang="en-US" dirty="0"/>
              <a:t>Shared history </a:t>
            </a:r>
          </a:p>
          <a:p>
            <a:pPr lvl="1"/>
            <a:r>
              <a:rPr lang="en-US" dirty="0"/>
              <a:t>Emotional unity </a:t>
            </a:r>
          </a:p>
          <a:p>
            <a:pPr lvl="1"/>
            <a:r>
              <a:rPr lang="en-US" dirty="0"/>
              <a:t>Sense of belonging</a:t>
            </a:r>
          </a:p>
          <a:p>
            <a:endParaRPr lang="en-IN" b="1" dirty="0"/>
          </a:p>
          <a:p>
            <a:r>
              <a:rPr lang="en-IN" b="1" dirty="0"/>
              <a:t>Types of Nations</a:t>
            </a:r>
          </a:p>
          <a:p>
            <a:pPr lvl="1"/>
            <a:r>
              <a:rPr lang="en-IN" dirty="0"/>
              <a:t>Civic nation (based on political values) </a:t>
            </a:r>
          </a:p>
          <a:p>
            <a:pPr lvl="1"/>
            <a:r>
              <a:rPr lang="en-IN" dirty="0"/>
              <a:t>Ethnic nation (based on culture/ethnicity)</a:t>
            </a:r>
          </a:p>
          <a:p>
            <a:endParaRPr lang="en-US" b="1" dirty="0"/>
          </a:p>
          <a:p>
            <a:r>
              <a:rPr lang="en-US" b="1" dirty="0"/>
              <a:t>What is a State?</a:t>
            </a:r>
          </a:p>
          <a:p>
            <a:pPr lvl="1"/>
            <a:r>
              <a:rPr lang="en-US" dirty="0"/>
              <a:t>Political organization with sovereignty </a:t>
            </a:r>
          </a:p>
          <a:p>
            <a:pPr lvl="1"/>
            <a:r>
              <a:rPr lang="en-US" dirty="0"/>
              <a:t>Defined territory </a:t>
            </a:r>
          </a:p>
          <a:p>
            <a:pPr lvl="1"/>
            <a:r>
              <a:rPr lang="en-US" dirty="0"/>
              <a:t>Government authority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293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01D6C-C5B1-5374-FE9A-FBB58E270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Definitions of State</a:t>
            </a:r>
          </a:p>
          <a:p>
            <a:pPr lvl="1"/>
            <a:r>
              <a:rPr lang="en-US" dirty="0"/>
              <a:t>Max Weber: Monopoly of legitimate force </a:t>
            </a:r>
          </a:p>
          <a:p>
            <a:pPr lvl="1"/>
            <a:r>
              <a:rPr lang="en-US" dirty="0"/>
              <a:t>Harold Laski: Territorial society with authority</a:t>
            </a:r>
          </a:p>
          <a:p>
            <a:endParaRPr lang="en-US" b="1" dirty="0"/>
          </a:p>
          <a:p>
            <a:r>
              <a:rPr lang="en-US" b="1" dirty="0"/>
              <a:t>Elements of State</a:t>
            </a:r>
          </a:p>
          <a:p>
            <a:pPr lvl="1"/>
            <a:r>
              <a:rPr lang="en-US" dirty="0"/>
              <a:t>Population </a:t>
            </a:r>
          </a:p>
          <a:p>
            <a:pPr lvl="1"/>
            <a:r>
              <a:rPr lang="en-US" dirty="0"/>
              <a:t>Territory </a:t>
            </a:r>
          </a:p>
          <a:p>
            <a:pPr lvl="1"/>
            <a:r>
              <a:rPr lang="en-US" dirty="0"/>
              <a:t>Government </a:t>
            </a:r>
          </a:p>
          <a:p>
            <a:pPr lvl="1"/>
            <a:r>
              <a:rPr lang="en-US" dirty="0"/>
              <a:t>Sovereignty </a:t>
            </a:r>
          </a:p>
          <a:p>
            <a:endParaRPr lang="en-US" b="1" dirty="0"/>
          </a:p>
          <a:p>
            <a:r>
              <a:rPr lang="en-US" b="1" dirty="0"/>
              <a:t>Features of State</a:t>
            </a:r>
          </a:p>
          <a:p>
            <a:pPr lvl="1"/>
            <a:r>
              <a:rPr lang="en-US" dirty="0"/>
              <a:t>Legal authority </a:t>
            </a:r>
          </a:p>
          <a:p>
            <a:pPr lvl="1"/>
            <a:r>
              <a:rPr lang="en-US" dirty="0"/>
              <a:t>Political organization </a:t>
            </a:r>
          </a:p>
          <a:p>
            <a:pPr lvl="1"/>
            <a:r>
              <a:rPr lang="en-US" dirty="0"/>
              <a:t>Recognition (internal &amp; external)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550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FCD59-EB15-D085-E6C2-0C0C374E0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Difference Between Nation and State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C50CC0-533B-3507-7DE2-FEA4B37611F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28820642"/>
              </p:ext>
            </p:extLst>
          </p:nvPr>
        </p:nvGraphicFramePr>
        <p:xfrm>
          <a:off x="457200" y="1981200"/>
          <a:ext cx="7467600" cy="2711132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63520897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767409011"/>
                    </a:ext>
                  </a:extLst>
                </a:gridCol>
              </a:tblGrid>
              <a:tr h="6777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Nation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State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835479"/>
                  </a:ext>
                </a:extLst>
              </a:tr>
              <a:tr h="6777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Cultural concept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Political concept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739940"/>
                  </a:ext>
                </a:extLst>
              </a:tr>
              <a:tr h="6777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Emotional unity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Legal authority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369684"/>
                  </a:ext>
                </a:extLst>
              </a:tr>
              <a:tr h="6777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No fixed territory required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Fixed territory required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95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324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7795</TotalTime>
  <Words>562</Words>
  <Application>Microsoft Office PowerPoint</Application>
  <PresentationFormat>On-screen Show (4:3)</PresentationFormat>
  <Paragraphs>165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Andalus</vt:lpstr>
      <vt:lpstr>Angsana New</vt:lpstr>
      <vt:lpstr>Arial</vt:lpstr>
      <vt:lpstr>Century Schoolbook</vt:lpstr>
      <vt:lpstr>Wingdings</vt:lpstr>
      <vt:lpstr>Wingdings 2</vt:lpstr>
      <vt:lpstr>Oriel</vt:lpstr>
      <vt:lpstr> POL2016 Political Theory –I </vt:lpstr>
      <vt:lpstr>PowerPoint Presentation</vt:lpstr>
      <vt:lpstr>PowerPoint Presentation</vt:lpstr>
      <vt:lpstr>PowerPoint Presentation</vt:lpstr>
      <vt:lpstr>PowerPoint Presentation</vt:lpstr>
      <vt:lpstr>Introduction</vt:lpstr>
      <vt:lpstr>PowerPoint Presentation</vt:lpstr>
      <vt:lpstr>PowerPoint Presentation</vt:lpstr>
      <vt:lpstr>Difference Between Nation and State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128</cp:revision>
  <dcterms:created xsi:type="dcterms:W3CDTF">2006-08-16T00:00:00Z</dcterms:created>
  <dcterms:modified xsi:type="dcterms:W3CDTF">2026-04-04T04:23:06Z</dcterms:modified>
</cp:coreProperties>
</file>