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POL2016 Political Theory –I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B534E-D7C7-5E01-F232-497D946642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Reasons for Decline</a:t>
            </a:r>
          </a:p>
          <a:p>
            <a:r>
              <a:rPr lang="en-US" dirty="0" err="1"/>
              <a:t>Behavioural</a:t>
            </a:r>
            <a:r>
              <a:rPr lang="en-US" dirty="0"/>
              <a:t> revolution </a:t>
            </a:r>
          </a:p>
          <a:p>
            <a:r>
              <a:rPr lang="en-US" dirty="0"/>
              <a:t>Positivism </a:t>
            </a:r>
          </a:p>
          <a:p>
            <a:r>
              <a:rPr lang="en-US" dirty="0"/>
              <a:t>Over-specialization </a:t>
            </a:r>
          </a:p>
          <a:p>
            <a:r>
              <a:rPr lang="en-US" dirty="0"/>
              <a:t>Technological advancements </a:t>
            </a:r>
          </a:p>
          <a:p>
            <a:r>
              <a:rPr lang="en-US" dirty="0"/>
              <a:t>Focus on policy studies</a:t>
            </a:r>
          </a:p>
          <a:p>
            <a:endParaRPr lang="en-IN" dirty="0"/>
          </a:p>
          <a:p>
            <a:pPr marL="0" indent="0" algn="ctr">
              <a:buNone/>
            </a:pPr>
            <a:r>
              <a:rPr lang="en-US" b="1" dirty="0"/>
              <a:t>Over-Specialization</a:t>
            </a:r>
          </a:p>
          <a:p>
            <a:r>
              <a:rPr lang="en-US" dirty="0"/>
              <a:t>Fragmentation of discipline </a:t>
            </a:r>
          </a:p>
          <a:p>
            <a:r>
              <a:rPr lang="en-US" dirty="0"/>
              <a:t>Loss of holistic understanding </a:t>
            </a:r>
          </a:p>
          <a:p>
            <a:r>
              <a:rPr lang="en-US" dirty="0"/>
              <a:t>Narrow research focus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3991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C3DC7-CCD9-CA26-93A5-A524166EB15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Decline of Normative Concerns</a:t>
            </a:r>
          </a:p>
          <a:p>
            <a:r>
              <a:rPr lang="en-US" dirty="0"/>
              <a:t>Less focus on justice, liberty, equality </a:t>
            </a:r>
          </a:p>
          <a:p>
            <a:r>
              <a:rPr lang="en-US" dirty="0"/>
              <a:t>More focus on “what is” than “what ought to be”</a:t>
            </a:r>
          </a:p>
          <a:p>
            <a:endParaRPr lang="en-IN" dirty="0"/>
          </a:p>
          <a:p>
            <a:pPr marL="0" indent="0" algn="ctr">
              <a:buNone/>
            </a:pPr>
            <a:r>
              <a:rPr lang="en-US" b="1" dirty="0"/>
              <a:t>Criticism of Traditional Theory</a:t>
            </a:r>
          </a:p>
          <a:p>
            <a:r>
              <a:rPr lang="en-US" dirty="0"/>
              <a:t>Considered abstract and unrealistic </a:t>
            </a:r>
          </a:p>
          <a:p>
            <a:r>
              <a:rPr lang="en-US" dirty="0"/>
              <a:t>Not practical for policy-making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Crisis of Political Theory</a:t>
            </a:r>
          </a:p>
          <a:p>
            <a:r>
              <a:rPr lang="en-US" dirty="0"/>
              <a:t>Identity crisis in discipline </a:t>
            </a:r>
          </a:p>
          <a:p>
            <a:r>
              <a:rPr lang="en-US" dirty="0"/>
              <a:t>Debate over relevance </a:t>
            </a:r>
          </a:p>
          <a:p>
            <a:r>
              <a:rPr lang="en-US" dirty="0"/>
              <a:t>Separation from real politics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0958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72DE5-9D9E-DF23-5F14-39954E21AA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Revival of Political Theory</a:t>
            </a:r>
          </a:p>
          <a:p>
            <a:r>
              <a:rPr lang="en-US" dirty="0"/>
              <a:t>1960s onwards </a:t>
            </a:r>
          </a:p>
          <a:p>
            <a:r>
              <a:rPr lang="en-US" dirty="0"/>
              <a:t>Return of normative concerns </a:t>
            </a:r>
          </a:p>
          <a:p>
            <a:r>
              <a:rPr lang="en-US" dirty="0"/>
              <a:t>Reaction against </a:t>
            </a:r>
            <a:r>
              <a:rPr lang="en-US" dirty="0" err="1"/>
              <a:t>behaviouralism</a:t>
            </a:r>
            <a:endParaRPr lang="en-US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Role of Post-</a:t>
            </a:r>
            <a:r>
              <a:rPr lang="en-US" b="1" dirty="0" err="1"/>
              <a:t>Behaviouralism</a:t>
            </a:r>
            <a:endParaRPr lang="en-US" b="1" dirty="0"/>
          </a:p>
          <a:p>
            <a:r>
              <a:rPr lang="en-US" dirty="0"/>
              <a:t>Led by David Easton </a:t>
            </a:r>
          </a:p>
          <a:p>
            <a:r>
              <a:rPr lang="en-US" dirty="0"/>
              <a:t>Emphasis on relevance + values </a:t>
            </a:r>
          </a:p>
          <a:p>
            <a:r>
              <a:rPr lang="en-US" dirty="0"/>
              <a:t>“Science + Responsibility”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Contributions of Post-</a:t>
            </a:r>
            <a:r>
              <a:rPr lang="en-US" b="1" dirty="0" err="1"/>
              <a:t>Behaviouralism</a:t>
            </a:r>
            <a:endParaRPr lang="en-US" b="1" dirty="0"/>
          </a:p>
          <a:p>
            <a:r>
              <a:rPr lang="en-US" dirty="0"/>
              <a:t>Reintroduced ethics </a:t>
            </a:r>
          </a:p>
          <a:p>
            <a:r>
              <a:rPr lang="en-US" dirty="0"/>
              <a:t>Focus on social issues </a:t>
            </a:r>
          </a:p>
          <a:p>
            <a:r>
              <a:rPr lang="en-US" dirty="0"/>
              <a:t>Balanced approach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372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A96CB-A145-41B8-48C8-28AE4B8C40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Modern Revival Thinkers</a:t>
            </a:r>
          </a:p>
          <a:p>
            <a:r>
              <a:rPr lang="en-US" dirty="0"/>
              <a:t>John Rawls – Justice as fairness </a:t>
            </a:r>
          </a:p>
          <a:p>
            <a:r>
              <a:rPr lang="en-US" dirty="0"/>
              <a:t>Robert Nozick – Libertarianism </a:t>
            </a:r>
          </a:p>
          <a:p>
            <a:r>
              <a:rPr lang="en-US" dirty="0"/>
              <a:t>Revived normative political theory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John Rawls’ Contribution</a:t>
            </a:r>
          </a:p>
          <a:p>
            <a:r>
              <a:rPr lang="en-US" dirty="0"/>
              <a:t>Theory of Justice </a:t>
            </a:r>
          </a:p>
          <a:p>
            <a:r>
              <a:rPr lang="en-US" dirty="0"/>
              <a:t>Original position </a:t>
            </a:r>
          </a:p>
          <a:p>
            <a:r>
              <a:rPr lang="en-US" dirty="0"/>
              <a:t>Veil of ignorance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Contemporary Relevance</a:t>
            </a:r>
          </a:p>
          <a:p>
            <a:r>
              <a:rPr lang="en-US" dirty="0"/>
              <a:t>Political theory still important </a:t>
            </a:r>
          </a:p>
          <a:p>
            <a:r>
              <a:rPr lang="en-US" dirty="0"/>
              <a:t>Helps in: </a:t>
            </a:r>
          </a:p>
          <a:p>
            <a:pPr lvl="1"/>
            <a:r>
              <a:rPr lang="en-US" dirty="0"/>
              <a:t>Policy-making </a:t>
            </a:r>
          </a:p>
          <a:p>
            <a:pPr lvl="1"/>
            <a:r>
              <a:rPr lang="en-US" dirty="0"/>
              <a:t>Ethical analysis </a:t>
            </a:r>
          </a:p>
          <a:p>
            <a:pPr lvl="1"/>
            <a:r>
              <a:rPr lang="en-US" dirty="0"/>
              <a:t>Democratic debates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6300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28358-E877-B201-CFA4-D909922DB6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Criticism of Decline Thesis</a:t>
            </a:r>
          </a:p>
          <a:p>
            <a:r>
              <a:rPr lang="en-US" dirty="0"/>
              <a:t>Theory never fully declined </a:t>
            </a:r>
          </a:p>
          <a:p>
            <a:r>
              <a:rPr lang="en-US" dirty="0"/>
              <a:t>Only changed its form </a:t>
            </a:r>
          </a:p>
          <a:p>
            <a:r>
              <a:rPr lang="en-US" dirty="0"/>
              <a:t>Continues to evolve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Is Political Theory Really Declining?</a:t>
            </a:r>
          </a:p>
          <a:p>
            <a:r>
              <a:rPr lang="en-US" dirty="0"/>
              <a:t>Debate continues </a:t>
            </a:r>
          </a:p>
          <a:p>
            <a:r>
              <a:rPr lang="en-US" dirty="0"/>
              <a:t>Some argue transformation, not decline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Conclusion</a:t>
            </a:r>
          </a:p>
          <a:p>
            <a:r>
              <a:rPr lang="en-US" dirty="0"/>
              <a:t>Decline was temporary </a:t>
            </a:r>
          </a:p>
          <a:p>
            <a:r>
              <a:rPr lang="en-US" dirty="0"/>
              <a:t>Revival proves importance </a:t>
            </a:r>
          </a:p>
          <a:p>
            <a:r>
              <a:rPr lang="en-US" dirty="0"/>
              <a:t>Political theory remains </a:t>
            </a:r>
            <a:r>
              <a:rPr lang="en-US" dirty="0" err="1"/>
              <a:t>essen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177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1181A-075A-F245-4D06-09CA82E1B2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Key Takeaways</a:t>
            </a:r>
          </a:p>
          <a:p>
            <a:r>
              <a:rPr lang="en-US" dirty="0"/>
              <a:t>Decline linked to </a:t>
            </a:r>
            <a:r>
              <a:rPr lang="en-US" dirty="0" err="1"/>
              <a:t>behaviouralism</a:t>
            </a:r>
            <a:r>
              <a:rPr lang="en-US" dirty="0"/>
              <a:t> </a:t>
            </a:r>
          </a:p>
          <a:p>
            <a:r>
              <a:rPr lang="en-US" dirty="0"/>
              <a:t>Revival through post-</a:t>
            </a:r>
            <a:r>
              <a:rPr lang="en-US" dirty="0" err="1"/>
              <a:t>behaviouralism</a:t>
            </a:r>
            <a:r>
              <a:rPr lang="en-US" dirty="0"/>
              <a:t> </a:t>
            </a:r>
          </a:p>
          <a:p>
            <a:r>
              <a:rPr lang="en-US" dirty="0"/>
              <a:t>Normative theory still relevant</a:t>
            </a:r>
          </a:p>
          <a:p>
            <a:pPr marL="0" indent="0" algn="ctr">
              <a:buNone/>
            </a:pPr>
            <a:r>
              <a:rPr lang="en-US" b="1" dirty="0"/>
              <a:t>Discussion Questions</a:t>
            </a:r>
          </a:p>
          <a:p>
            <a:r>
              <a:rPr lang="en-US" dirty="0"/>
              <a:t>Has political theory really declined? </a:t>
            </a:r>
          </a:p>
          <a:p>
            <a:r>
              <a:rPr lang="en-US" dirty="0"/>
              <a:t>Is </a:t>
            </a:r>
            <a:r>
              <a:rPr lang="en-US" dirty="0" err="1"/>
              <a:t>behaviouralism</a:t>
            </a:r>
            <a:r>
              <a:rPr lang="en-US" dirty="0"/>
              <a:t> beneficial? </a:t>
            </a:r>
          </a:p>
          <a:p>
            <a:r>
              <a:rPr lang="en-US" dirty="0"/>
              <a:t>Can theory and practice be combined?</a:t>
            </a:r>
          </a:p>
          <a:p>
            <a:pPr marL="0" indent="0" algn="ctr">
              <a:buNone/>
            </a:pPr>
            <a:r>
              <a:rPr lang="en-US" b="1" dirty="0"/>
              <a:t>References</a:t>
            </a:r>
          </a:p>
          <a:p>
            <a:r>
              <a:rPr lang="en-US" dirty="0"/>
              <a:t>David Easton </a:t>
            </a:r>
          </a:p>
          <a:p>
            <a:r>
              <a:rPr lang="en-US" dirty="0"/>
              <a:t>John Rawls </a:t>
            </a:r>
          </a:p>
          <a:p>
            <a:r>
              <a:rPr lang="en-US" dirty="0"/>
              <a:t>Political Theory textbooks </a:t>
            </a:r>
          </a:p>
          <a:p>
            <a:r>
              <a:rPr lang="en-US" dirty="0"/>
              <a:t>MA Political Science readings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9379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8FFC-C238-44B4-5D1E-103E55BC2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7000"/>
            <a:ext cx="7467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Decline of Political Theory </a:t>
            </a:r>
            <a:br>
              <a:rPr lang="en-US" b="1" dirty="0">
                <a:solidFill>
                  <a:srgbClr val="FF0000"/>
                </a:solidFill>
              </a:rPr>
            </a:br>
            <a:endParaRPr lang="en-I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37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F83A7-C3C7-873C-64DA-75A5F0AC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7ABAC-F518-A8BF-F895-220546399D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7467600" cy="4264152"/>
          </a:xfrm>
        </p:spPr>
        <p:txBody>
          <a:bodyPr/>
          <a:lstStyle/>
          <a:p>
            <a:r>
              <a:rPr lang="en-US" dirty="0"/>
              <a:t>Political theory once central to political science</a:t>
            </a:r>
          </a:p>
          <a:p>
            <a:r>
              <a:rPr lang="en-US" dirty="0"/>
              <a:t>Focused on values, norms, justice, state, liberty</a:t>
            </a:r>
          </a:p>
          <a:p>
            <a:r>
              <a:rPr lang="en-US" dirty="0"/>
              <a:t>Mid-20th century saw a shift</a:t>
            </a:r>
          </a:p>
          <a:p>
            <a:r>
              <a:rPr lang="en-US" dirty="0"/>
              <a:t>Debate: Has political theory declined?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3203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FC441-1CE1-628F-72D9-4FF1687DB8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What is Political Theory?</a:t>
            </a:r>
          </a:p>
          <a:p>
            <a:r>
              <a:rPr lang="en-US" dirty="0"/>
              <a:t>Systematic study of political ideas and concepts </a:t>
            </a:r>
          </a:p>
          <a:p>
            <a:r>
              <a:rPr lang="en-US" dirty="0"/>
              <a:t>Normative + Analytical discipline </a:t>
            </a:r>
          </a:p>
          <a:p>
            <a:r>
              <a:rPr lang="en-US" dirty="0"/>
              <a:t>Deals with justice, equality, rights, power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Golden Age of Political Theory</a:t>
            </a:r>
          </a:p>
          <a:p>
            <a:r>
              <a:rPr lang="en-US" dirty="0"/>
              <a:t>Classical thinkers: </a:t>
            </a:r>
          </a:p>
          <a:p>
            <a:pPr lvl="1"/>
            <a:r>
              <a:rPr lang="en-US" dirty="0"/>
              <a:t>Plato </a:t>
            </a:r>
          </a:p>
          <a:p>
            <a:pPr lvl="1"/>
            <a:r>
              <a:rPr lang="en-US" dirty="0"/>
              <a:t>Aristotle </a:t>
            </a:r>
          </a:p>
          <a:p>
            <a:r>
              <a:rPr lang="en-US" dirty="0"/>
              <a:t>Modern thinkers: </a:t>
            </a:r>
          </a:p>
          <a:p>
            <a:pPr lvl="1"/>
            <a:r>
              <a:rPr lang="en-US" dirty="0"/>
              <a:t>John Locke </a:t>
            </a:r>
          </a:p>
          <a:p>
            <a:pPr lvl="1"/>
            <a:r>
              <a:rPr lang="en-US" dirty="0"/>
              <a:t>Jean-Jacques Rousseau </a:t>
            </a:r>
          </a:p>
          <a:p>
            <a:r>
              <a:rPr lang="en-US" dirty="0"/>
              <a:t>Focus on ideal state and moral values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025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9C481-FB53-9DCE-2161-8AEE472D08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Meaning of Decline</a:t>
            </a:r>
          </a:p>
          <a:p>
            <a:r>
              <a:rPr lang="en-US" dirty="0"/>
              <a:t>Reduced importance of normative theory </a:t>
            </a:r>
          </a:p>
          <a:p>
            <a:r>
              <a:rPr lang="en-US" dirty="0"/>
              <a:t>Rise of empirical and scientific approaches </a:t>
            </a:r>
          </a:p>
          <a:p>
            <a:r>
              <a:rPr lang="en-US" dirty="0"/>
              <a:t>Political theory seen as “speculative”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Historical Background</a:t>
            </a:r>
          </a:p>
          <a:p>
            <a:r>
              <a:rPr lang="en-US" dirty="0"/>
              <a:t>Early 20th century developments </a:t>
            </a:r>
          </a:p>
          <a:p>
            <a:r>
              <a:rPr lang="en-US" dirty="0"/>
              <a:t>Influence of natural sciences </a:t>
            </a:r>
          </a:p>
          <a:p>
            <a:r>
              <a:rPr lang="en-US" dirty="0"/>
              <a:t>Rise of positivism and empiricism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4170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31B7F-C4FC-8805-D6E3-5A841102A7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Role of </a:t>
            </a:r>
            <a:r>
              <a:rPr lang="en-US" b="1" dirty="0" err="1"/>
              <a:t>Behaviouralism</a:t>
            </a:r>
            <a:endParaRPr lang="en-US" b="1" dirty="0"/>
          </a:p>
          <a:p>
            <a:r>
              <a:rPr lang="en-US" dirty="0"/>
              <a:t>Focus on observable </a:t>
            </a:r>
            <a:r>
              <a:rPr lang="en-US" dirty="0" err="1"/>
              <a:t>behaviour</a:t>
            </a:r>
            <a:r>
              <a:rPr lang="en-US" dirty="0"/>
              <a:t> </a:t>
            </a:r>
          </a:p>
          <a:p>
            <a:r>
              <a:rPr lang="en-US" dirty="0"/>
              <a:t>Scientific methods emphasized </a:t>
            </a:r>
          </a:p>
          <a:p>
            <a:r>
              <a:rPr lang="en-US" dirty="0"/>
              <a:t>Rejection of value-based studies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Key Features of </a:t>
            </a:r>
            <a:r>
              <a:rPr lang="en-US" b="1" dirty="0" err="1"/>
              <a:t>Behaviouralism</a:t>
            </a:r>
            <a:endParaRPr lang="en-US" b="1" dirty="0"/>
          </a:p>
          <a:p>
            <a:r>
              <a:rPr lang="en-US" dirty="0"/>
              <a:t>Objectivity </a:t>
            </a:r>
          </a:p>
          <a:p>
            <a:r>
              <a:rPr lang="en-US" dirty="0"/>
              <a:t>Quantification </a:t>
            </a:r>
          </a:p>
          <a:p>
            <a:r>
              <a:rPr lang="en-US" dirty="0"/>
              <a:t>Value-neutrality </a:t>
            </a:r>
          </a:p>
          <a:p>
            <a:r>
              <a:rPr lang="en-US" dirty="0"/>
              <a:t>Verification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619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E5439-ABBB-7024-A134-F1D0514F20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Thinkers Behind </a:t>
            </a:r>
            <a:r>
              <a:rPr lang="en-US" b="1" dirty="0" err="1"/>
              <a:t>Behaviouralism</a:t>
            </a:r>
            <a:endParaRPr lang="en-US" b="1" dirty="0"/>
          </a:p>
          <a:p>
            <a:r>
              <a:rPr lang="en-US" dirty="0"/>
              <a:t>David Easton </a:t>
            </a:r>
          </a:p>
          <a:p>
            <a:r>
              <a:rPr lang="en-US" dirty="0"/>
              <a:t>Gabriel Almond </a:t>
            </a:r>
          </a:p>
          <a:p>
            <a:r>
              <a:rPr lang="en-US" dirty="0"/>
              <a:t>Promoted scientific political science</a:t>
            </a:r>
          </a:p>
          <a:p>
            <a:endParaRPr lang="en-IN" dirty="0"/>
          </a:p>
          <a:p>
            <a:pPr marL="0" indent="0" algn="ctr">
              <a:buNone/>
            </a:pPr>
            <a:r>
              <a:rPr lang="en-US" b="1" dirty="0"/>
              <a:t>David Easton’s View</a:t>
            </a:r>
          </a:p>
          <a:p>
            <a:r>
              <a:rPr lang="en-US" dirty="0"/>
              <a:t>Political theory lost relevance </a:t>
            </a:r>
          </a:p>
          <a:p>
            <a:r>
              <a:rPr lang="en-US" dirty="0"/>
              <a:t>Need for empirical research </a:t>
            </a:r>
          </a:p>
          <a:p>
            <a:r>
              <a:rPr lang="en-US" dirty="0"/>
              <a:t>Criticized traditional theorists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5338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12BCA-55BC-860D-E9DF-C54ED33A7C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Logical Positivism</a:t>
            </a:r>
          </a:p>
          <a:p>
            <a:r>
              <a:rPr lang="en-US" dirty="0"/>
              <a:t>Knowledge must be empirically verifiable </a:t>
            </a:r>
          </a:p>
          <a:p>
            <a:r>
              <a:rPr lang="en-US" dirty="0"/>
              <a:t>Normative statements seen as meaningless </a:t>
            </a:r>
          </a:p>
          <a:p>
            <a:r>
              <a:rPr lang="en-US" dirty="0"/>
              <a:t>Influenced political science</a:t>
            </a:r>
          </a:p>
          <a:p>
            <a:endParaRPr lang="en-IN" dirty="0"/>
          </a:p>
          <a:p>
            <a:endParaRPr lang="en-IN" dirty="0"/>
          </a:p>
          <a:p>
            <a:pPr marL="0" indent="0" algn="ctr">
              <a:buNone/>
            </a:pPr>
            <a:r>
              <a:rPr lang="en-US" b="1" dirty="0"/>
              <a:t>Impact of Logical Positivism</a:t>
            </a:r>
          </a:p>
          <a:p>
            <a:r>
              <a:rPr lang="en-US" dirty="0"/>
              <a:t>Decline of ethics in political theory </a:t>
            </a:r>
          </a:p>
          <a:p>
            <a:r>
              <a:rPr lang="en-US" dirty="0"/>
              <a:t>Preference for measurable data </a:t>
            </a:r>
          </a:p>
          <a:p>
            <a:r>
              <a:rPr lang="en-US" dirty="0"/>
              <a:t>Philosophy separated from politics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036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EBF9F-407A-1861-28ED-C6391BB771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Historicism and Marxism</a:t>
            </a:r>
          </a:p>
          <a:p>
            <a:r>
              <a:rPr lang="en-US" dirty="0"/>
              <a:t>Focus on historical processes </a:t>
            </a:r>
          </a:p>
          <a:p>
            <a:r>
              <a:rPr lang="en-US" dirty="0"/>
              <a:t>Karl Marx emphasized material conditions </a:t>
            </a:r>
          </a:p>
          <a:p>
            <a:r>
              <a:rPr lang="en-US" dirty="0"/>
              <a:t>Reduced abstract theorizing</a:t>
            </a:r>
          </a:p>
          <a:p>
            <a:endParaRPr lang="en-IN" dirty="0"/>
          </a:p>
          <a:p>
            <a:endParaRPr lang="en-IN" dirty="0"/>
          </a:p>
          <a:p>
            <a:pPr marL="0" indent="0" algn="ctr">
              <a:buNone/>
            </a:pPr>
            <a:r>
              <a:rPr lang="en-US" b="1" dirty="0"/>
              <a:t>Rise of Modern Political Science</a:t>
            </a:r>
          </a:p>
          <a:p>
            <a:r>
              <a:rPr lang="en-US" dirty="0"/>
              <a:t>Institutional + empirical focus </a:t>
            </a:r>
          </a:p>
          <a:p>
            <a:r>
              <a:rPr lang="en-US" dirty="0"/>
              <a:t>Data-driven analysis </a:t>
            </a:r>
          </a:p>
          <a:p>
            <a:r>
              <a:rPr lang="en-US" dirty="0"/>
              <a:t>Policy orientation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91264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7771</TotalTime>
  <Words>484</Words>
  <Application>Microsoft Office PowerPoint</Application>
  <PresentationFormat>On-screen Show (4:3)</PresentationFormat>
  <Paragraphs>152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Andalus</vt:lpstr>
      <vt:lpstr>Century Schoolbook</vt:lpstr>
      <vt:lpstr>Wingdings</vt:lpstr>
      <vt:lpstr>Wingdings 2</vt:lpstr>
      <vt:lpstr>Oriel</vt:lpstr>
      <vt:lpstr> POL2016 Political Theory –I </vt:lpstr>
      <vt:lpstr>Decline of Political Theory  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123</cp:revision>
  <dcterms:created xsi:type="dcterms:W3CDTF">2006-08-16T00:00:00Z</dcterms:created>
  <dcterms:modified xsi:type="dcterms:W3CDTF">2026-03-23T06:56:45Z</dcterms:modified>
</cp:coreProperties>
</file>