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3" r:id="rId3"/>
    <p:sldId id="314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>
            <a:normAutofit/>
          </a:bodyPr>
          <a:lstStyle/>
          <a:p>
            <a:pPr algn="ctr"/>
            <a:br>
              <a:rPr lang="en-IN" b="0" dirty="0"/>
            </a:br>
            <a:r>
              <a:rPr lang="en-US" dirty="0"/>
              <a:t>POL2016 Political Theory –I</a:t>
            </a:r>
            <a:r>
              <a:rPr lang="en-US" b="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667000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Aniruddha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Kumar </a:t>
            </a:r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Baro</a:t>
            </a:r>
            <a:endParaRPr lang="en-US" dirty="0"/>
          </a:p>
        </p:txBody>
      </p:sp>
      <p:pic>
        <p:nvPicPr>
          <p:cNvPr id="5" name="Picture 4" descr="C:\Users\Aniruddha\Desktop\downlo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26229"/>
            <a:ext cx="1499634" cy="14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9695-082B-20E9-7D57-FE3C6A68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5️⃣ Guiding Constitutionalism &amp;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D1A3-3016-D84E-CFAE-161D718138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Foundations of justice</a:t>
            </a:r>
          </a:p>
          <a:p>
            <a:r>
              <a:rPr lang="en-US" dirty="0"/>
              <a:t>Rule of law</a:t>
            </a:r>
          </a:p>
          <a:p>
            <a:r>
              <a:rPr lang="en-US" dirty="0"/>
              <a:t>Fundamental rights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👉 The Constitution embodies political theory in practice.</a:t>
            </a:r>
          </a:p>
          <a:p>
            <a:endParaRPr lang="en-IN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B59FF09-60D1-981A-0840-8745C860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67114"/>
            <a:ext cx="4336648" cy="32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13E7287-E4FC-367B-38F2-8274B692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759352" cy="23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317A-242B-6887-062D-443CE7B8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Political Theory and Indian Context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28BB1-7285-171C-CB1D-8BE7703242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en-IN" dirty="0"/>
              <a:t>Debates on secularism</a:t>
            </a:r>
          </a:p>
          <a:p>
            <a:r>
              <a:rPr lang="en-IN" dirty="0"/>
              <a:t>Social justice and reservation</a:t>
            </a:r>
          </a:p>
          <a:p>
            <a:r>
              <a:rPr lang="en-IN" dirty="0"/>
              <a:t>Citizenship debates</a:t>
            </a:r>
          </a:p>
          <a:p>
            <a:r>
              <a:rPr lang="en-IN" dirty="0"/>
              <a:t>Federalism</a:t>
            </a:r>
          </a:p>
          <a:p>
            <a:endParaRPr lang="en-IN" dirty="0"/>
          </a:p>
          <a:p>
            <a:r>
              <a:rPr lang="en-IN" dirty="0"/>
              <a:t>Thinkers:</a:t>
            </a:r>
          </a:p>
          <a:p>
            <a:pPr lvl="1"/>
            <a:r>
              <a:rPr lang="fr-FR" b="1" dirty="0"/>
              <a:t>B. R. Ambedkar</a:t>
            </a:r>
            <a:r>
              <a:rPr lang="fr-FR" dirty="0"/>
              <a:t> – </a:t>
            </a:r>
            <a:r>
              <a:rPr lang="fr-FR" dirty="0" err="1"/>
              <a:t>Constitutional</a:t>
            </a:r>
            <a:r>
              <a:rPr lang="fr-FR" dirty="0"/>
              <a:t> </a:t>
            </a:r>
            <a:r>
              <a:rPr lang="fr-FR" dirty="0" err="1"/>
              <a:t>morality</a:t>
            </a:r>
            <a:endParaRPr lang="fr-FR" dirty="0"/>
          </a:p>
          <a:p>
            <a:pPr lvl="1"/>
            <a:r>
              <a:rPr lang="en-IN" b="1" dirty="0"/>
              <a:t>M. K. Gandhi</a:t>
            </a:r>
            <a:r>
              <a:rPr lang="en-IN" dirty="0"/>
              <a:t> – Swaraj</a:t>
            </a:r>
          </a:p>
          <a:p>
            <a:pPr lvl="1"/>
            <a:r>
              <a:rPr lang="en-IN" b="1" dirty="0"/>
              <a:t>Jawaharlal Nehru</a:t>
            </a:r>
            <a:r>
              <a:rPr lang="en-IN" dirty="0"/>
              <a:t> – Democratic socialism</a:t>
            </a:r>
          </a:p>
        </p:txBody>
      </p:sp>
    </p:spTree>
    <p:extLst>
      <p:ext uri="{BB962C8B-B14F-4D97-AF65-F5344CB8AC3E}">
        <p14:creationId xmlns:p14="http://schemas.microsoft.com/office/powerpoint/2010/main" val="206280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5F9E-2832-FE56-D821-E249191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IN" dirty="0"/>
              <a:t>Political Theory as Imagination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ABF-2C81-EC6C-C142-A72AA5C19B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Political theory:</a:t>
            </a:r>
          </a:p>
          <a:p>
            <a:pPr lvl="1"/>
            <a:r>
              <a:rPr lang="en-US" dirty="0"/>
              <a:t>Imagines ideal societies</a:t>
            </a:r>
          </a:p>
          <a:p>
            <a:pPr lvl="1"/>
            <a:r>
              <a:rPr lang="en-US" dirty="0"/>
              <a:t>Questions status quo</a:t>
            </a:r>
          </a:p>
          <a:p>
            <a:pPr lvl="1"/>
            <a:r>
              <a:rPr lang="en-US" dirty="0"/>
              <a:t>Creates utopias and alternatives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Plato’s ideal state</a:t>
            </a:r>
          </a:p>
          <a:p>
            <a:pPr lvl="1"/>
            <a:r>
              <a:rPr lang="en-US" dirty="0"/>
              <a:t>Marx’s classless society</a:t>
            </a:r>
          </a:p>
          <a:p>
            <a:pPr lvl="1"/>
            <a:r>
              <a:rPr lang="en-US" dirty="0"/>
              <a:t>Feminist political theory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41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981-83AF-B44E-8431-A679040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IN" dirty="0"/>
              <a:t>Contemporary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F199-5687-90ED-6252-012832513B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Political theory helps understand:</a:t>
            </a:r>
          </a:p>
          <a:p>
            <a:pPr lvl="1"/>
            <a:r>
              <a:rPr lang="en-US" dirty="0"/>
              <a:t>Climate justice</a:t>
            </a:r>
          </a:p>
          <a:p>
            <a:pPr lvl="1"/>
            <a:r>
              <a:rPr lang="en-US" dirty="0"/>
              <a:t>Digital surveillance</a:t>
            </a:r>
          </a:p>
          <a:p>
            <a:pPr lvl="1"/>
            <a:r>
              <a:rPr lang="en-US" dirty="0"/>
              <a:t>AI and governance</a:t>
            </a:r>
          </a:p>
          <a:p>
            <a:pPr lvl="1"/>
            <a:r>
              <a:rPr lang="en-US" dirty="0"/>
              <a:t>Identity and multiculturalism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Question:</a:t>
            </a:r>
            <a:br>
              <a:rPr lang="en-IN" dirty="0"/>
            </a:br>
            <a:r>
              <a:rPr lang="en-IN" dirty="0"/>
              <a:t>👉 Can democracy survive digital capitalism?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086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20D1-B43A-DC99-A65A-869E387B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IN" dirty="0"/>
              <a:t>Criticism of Political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621B-AA71-6CD3-34C1-08F1E153DC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IN" dirty="0"/>
              <a:t>Too abstract</a:t>
            </a:r>
          </a:p>
          <a:p>
            <a:r>
              <a:rPr lang="en-IN" dirty="0"/>
              <a:t>Detached from reality</a:t>
            </a:r>
          </a:p>
          <a:p>
            <a:r>
              <a:rPr lang="en-IN" dirty="0"/>
              <a:t>Eurocentric bias</a:t>
            </a:r>
          </a:p>
          <a:p>
            <a:endParaRPr lang="en-IN" dirty="0"/>
          </a:p>
          <a:p>
            <a:r>
              <a:rPr lang="en-US" dirty="0"/>
              <a:t>Response:</a:t>
            </a:r>
          </a:p>
          <a:p>
            <a:pPr lvl="1"/>
            <a:r>
              <a:rPr lang="en-US" dirty="0"/>
              <a:t>Revival of contextual political theory</a:t>
            </a:r>
          </a:p>
          <a:p>
            <a:pPr lvl="1"/>
            <a:r>
              <a:rPr lang="en-US" dirty="0"/>
              <a:t>Postcolonial and subaltern approaches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73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iruddha\Desktop\Thank 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1"/>
            <a:ext cx="7924800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671000-D537-0845-3666-CE41F37A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59162"/>
          </a:xfrm>
        </p:spPr>
        <p:txBody>
          <a:bodyPr/>
          <a:lstStyle/>
          <a:p>
            <a:pPr algn="ctr"/>
            <a:r>
              <a:rPr lang="en-US" b="1" dirty="0"/>
              <a:t>Why do we need Political Theory? </a:t>
            </a:r>
            <a:br>
              <a:rPr lang="en-US" b="1" dirty="0"/>
            </a:b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55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A528-6C9B-12D3-532C-2D95CC3C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IN" dirty="0"/>
              <a:t>What is Political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C36-12D2-37F3-595F-C19953C6D9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Political Theory is:</a:t>
            </a:r>
            <a:endParaRPr lang="en-US" dirty="0"/>
          </a:p>
          <a:p>
            <a:pPr lvl="1"/>
            <a:r>
              <a:rPr lang="en-US" dirty="0"/>
              <a:t>A systematic reflection on politics</a:t>
            </a:r>
          </a:p>
          <a:p>
            <a:pPr lvl="1"/>
            <a:r>
              <a:rPr lang="en-US" dirty="0"/>
              <a:t>Normative + Analytical inquiry</a:t>
            </a:r>
          </a:p>
          <a:p>
            <a:pPr lvl="1"/>
            <a:r>
              <a:rPr lang="en-US" dirty="0"/>
              <a:t>Study of concepts like justice, liberty, equality, power, state</a:t>
            </a:r>
          </a:p>
          <a:p>
            <a:r>
              <a:rPr lang="en-US" b="1" dirty="0"/>
              <a:t>Classic Definitions:</a:t>
            </a:r>
          </a:p>
          <a:p>
            <a:pPr lvl="1"/>
            <a:r>
              <a:rPr lang="en-US" b="1" dirty="0"/>
              <a:t>Plato</a:t>
            </a:r>
            <a:r>
              <a:rPr lang="en-US" dirty="0"/>
              <a:t> – Justice as harmony</a:t>
            </a:r>
          </a:p>
          <a:p>
            <a:pPr lvl="1"/>
            <a:r>
              <a:rPr lang="en-US" b="1" dirty="0"/>
              <a:t>Aristotle</a:t>
            </a:r>
            <a:r>
              <a:rPr lang="en-US" dirty="0"/>
              <a:t> – Politics as pursuit of the good life</a:t>
            </a:r>
          </a:p>
          <a:p>
            <a:pPr lvl="1"/>
            <a:r>
              <a:rPr lang="en-US" b="1" dirty="0"/>
              <a:t>John Rawls</a:t>
            </a:r>
            <a:r>
              <a:rPr lang="en-US" dirty="0"/>
              <a:t> – Justice as fairness</a:t>
            </a:r>
          </a:p>
          <a:p>
            <a:pPr lvl="1"/>
            <a:r>
              <a:rPr lang="en-US" b="1" dirty="0"/>
              <a:t>Hannah Arendt</a:t>
            </a:r>
            <a:r>
              <a:rPr lang="en-US" dirty="0"/>
              <a:t> – Politics as action and public space</a:t>
            </a:r>
          </a:p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CE168B-A849-9A8B-E689-7FD187C00B4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61" y="914400"/>
            <a:ext cx="30213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79500D-E5D9-228C-8EFE-7F914235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2117512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3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978D-5D8A-C5C8-CE30-7F62F4EC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Theory vs Political Science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2B3B-7488-AA6B-5AC3-712342F779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Political Theory</a:t>
            </a:r>
          </a:p>
          <a:p>
            <a:pPr lvl="1"/>
            <a:r>
              <a:rPr lang="en-IN" dirty="0"/>
              <a:t>Normative</a:t>
            </a:r>
          </a:p>
          <a:p>
            <a:pPr lvl="1"/>
            <a:r>
              <a:rPr lang="en-IN" dirty="0"/>
              <a:t>What ought to be?</a:t>
            </a:r>
          </a:p>
          <a:p>
            <a:pPr lvl="1"/>
            <a:r>
              <a:rPr lang="en-IN" dirty="0"/>
              <a:t>Justice, freedom</a:t>
            </a:r>
          </a:p>
          <a:p>
            <a:pPr lvl="1"/>
            <a:r>
              <a:rPr lang="en-IN" dirty="0"/>
              <a:t>Philosophical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49C0A-F965-1192-EFFD-73AB2156A2C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N" dirty="0"/>
              <a:t>Political Science</a:t>
            </a:r>
          </a:p>
          <a:p>
            <a:pPr lvl="1"/>
            <a:r>
              <a:rPr lang="en-IN" dirty="0"/>
              <a:t>Empirical</a:t>
            </a:r>
          </a:p>
          <a:p>
            <a:pPr lvl="1"/>
            <a:r>
              <a:rPr lang="en-IN" dirty="0"/>
              <a:t>What is?</a:t>
            </a:r>
          </a:p>
          <a:p>
            <a:pPr lvl="1"/>
            <a:r>
              <a:rPr lang="en-IN" dirty="0"/>
              <a:t>Voting, institutions</a:t>
            </a:r>
          </a:p>
          <a:p>
            <a:pPr lvl="1"/>
            <a:r>
              <a:rPr lang="en-IN" dirty="0"/>
              <a:t>Scientific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58D7D-D917-5681-FE4F-E45F569E53E4}"/>
              </a:ext>
            </a:extLst>
          </p:cNvPr>
          <p:cNvSpPr txBox="1"/>
          <p:nvPr/>
        </p:nvSpPr>
        <p:spPr>
          <a:xfrm>
            <a:off x="1066800" y="4611469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 Political theory provides </a:t>
            </a:r>
            <a:r>
              <a:rPr lang="en-US" b="1" dirty="0"/>
              <a:t>moral direction</a:t>
            </a:r>
            <a:r>
              <a:rPr lang="en-US" dirty="0"/>
              <a:t> to political science.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229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5D91D8-8169-72B9-E3FB-21D11313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Need Political Theory? (Overview)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A294A-E267-5874-1E86-04940A9708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To understand political concepts</a:t>
            </a:r>
            <a:endParaRPr lang="en-US" dirty="0"/>
          </a:p>
          <a:p>
            <a:r>
              <a:rPr lang="en-IN" dirty="0"/>
              <a:t>To evaluate political institutions</a:t>
            </a:r>
          </a:p>
          <a:p>
            <a:r>
              <a:rPr lang="en-IN" dirty="0"/>
              <a:t>To guide public policy</a:t>
            </a:r>
          </a:p>
          <a:p>
            <a:r>
              <a:rPr lang="en-US" dirty="0"/>
              <a:t>To critique power and domination</a:t>
            </a:r>
          </a:p>
          <a:p>
            <a:r>
              <a:rPr lang="en-IN" dirty="0"/>
              <a:t>To imagine alternative futures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061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CBE1-4308-C168-4AA2-980BFB88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1️⃣ Clarifying Political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F800-3011-5B08-EFF7-4D01E4EF20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Concepts like:</a:t>
            </a:r>
          </a:p>
          <a:p>
            <a:pPr lvl="1"/>
            <a:r>
              <a:rPr lang="en-US" dirty="0"/>
              <a:t>Justice</a:t>
            </a:r>
          </a:p>
          <a:p>
            <a:pPr lvl="1"/>
            <a:r>
              <a:rPr lang="en-US" dirty="0"/>
              <a:t>Liberty</a:t>
            </a:r>
          </a:p>
          <a:p>
            <a:pPr lvl="1"/>
            <a:r>
              <a:rPr lang="en-US" dirty="0"/>
              <a:t>Equality</a:t>
            </a:r>
          </a:p>
          <a:p>
            <a:pPr lvl="1"/>
            <a:r>
              <a:rPr lang="en-US" dirty="0"/>
              <a:t>Democracy</a:t>
            </a:r>
          </a:p>
          <a:p>
            <a:r>
              <a:rPr lang="en-US" dirty="0"/>
              <a:t>Political theory asks:</a:t>
            </a:r>
          </a:p>
          <a:p>
            <a:pPr lvl="1"/>
            <a:r>
              <a:rPr lang="en-US" dirty="0"/>
              <a:t>What kind of liberty? Negative or Positive?</a:t>
            </a:r>
          </a:p>
          <a:p>
            <a:pPr lvl="1"/>
            <a:r>
              <a:rPr lang="en-US" dirty="0"/>
              <a:t>Equality of what? Opportunity or outcome?</a:t>
            </a:r>
          </a:p>
          <a:p>
            <a:endParaRPr lang="en-US" dirty="0"/>
          </a:p>
          <a:p>
            <a:r>
              <a:rPr lang="en-US" dirty="0"/>
              <a:t>👉 Without theory, concepts remain vague.</a:t>
            </a:r>
          </a:p>
          <a:p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3498E9-9B7E-C9FC-5262-F08628D0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5" y="1219200"/>
            <a:ext cx="2617808" cy="26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4D45828-C1A4-0B59-B553-701BBCF7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17868"/>
            <a:ext cx="2497491" cy="50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C179-AD93-C874-465F-841B60B6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2️⃣ Normative Guidance – What Ought to Be?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C281-17CB-874D-A2E3-2BB49E5A2B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US" dirty="0"/>
              <a:t>Political theory provides:</a:t>
            </a:r>
          </a:p>
          <a:p>
            <a:pPr lvl="1"/>
            <a:r>
              <a:rPr lang="en-US" dirty="0"/>
              <a:t>Ethical standards</a:t>
            </a:r>
          </a:p>
          <a:p>
            <a:pPr lvl="1"/>
            <a:r>
              <a:rPr lang="en-US" dirty="0"/>
              <a:t>Moral evaluation of laws</a:t>
            </a:r>
          </a:p>
          <a:p>
            <a:pPr lvl="1"/>
            <a:r>
              <a:rPr lang="en-US" dirty="0"/>
              <a:t>Standards for legitimacy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b="1" dirty="0"/>
              <a:t>John Rawls</a:t>
            </a:r>
            <a:r>
              <a:rPr lang="en-US" dirty="0"/>
              <a:t> → Difference Principle</a:t>
            </a:r>
          </a:p>
          <a:p>
            <a:pPr lvl="1"/>
            <a:r>
              <a:rPr lang="en-US" b="1" dirty="0"/>
              <a:t>Robert Nozick</a:t>
            </a:r>
            <a:r>
              <a:rPr lang="en-US" dirty="0"/>
              <a:t> → Minimal State</a:t>
            </a:r>
          </a:p>
          <a:p>
            <a:endParaRPr lang="en-US" dirty="0"/>
          </a:p>
          <a:p>
            <a:r>
              <a:rPr lang="en-US" dirty="0"/>
              <a:t>👉 Helps evaluate welfare state policies.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47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28F4-B94E-E9D2-9BBE-F69E67CD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3️⃣ Critiquing Power and Domination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E83A-0468-AEDD-DEBA-9E808001E1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IN" b="1" dirty="0"/>
              <a:t>Karl Marx</a:t>
            </a:r>
            <a:r>
              <a:rPr lang="en-IN" dirty="0"/>
              <a:t> → Class domination</a:t>
            </a:r>
          </a:p>
          <a:p>
            <a:r>
              <a:rPr lang="en-US" b="1" dirty="0"/>
              <a:t>Michel Foucault</a:t>
            </a:r>
            <a:r>
              <a:rPr lang="en-US" dirty="0"/>
              <a:t> → Power and discourse</a:t>
            </a:r>
          </a:p>
          <a:p>
            <a:r>
              <a:rPr lang="en-US" dirty="0"/>
              <a:t>Political theory reveals:</a:t>
            </a:r>
          </a:p>
          <a:p>
            <a:pPr lvl="1"/>
            <a:r>
              <a:rPr lang="en-US" dirty="0"/>
              <a:t>Hidden structures of power</a:t>
            </a:r>
          </a:p>
          <a:p>
            <a:pPr lvl="1"/>
            <a:r>
              <a:rPr lang="en-US" dirty="0"/>
              <a:t>Ideology</a:t>
            </a:r>
          </a:p>
          <a:p>
            <a:pPr lvl="1"/>
            <a:r>
              <a:rPr lang="en-US" dirty="0"/>
              <a:t>Structural inequality</a:t>
            </a:r>
          </a:p>
          <a:p>
            <a:endParaRPr lang="en-IN" dirty="0"/>
          </a:p>
          <a:p>
            <a:r>
              <a:rPr lang="en-IN" dirty="0"/>
              <a:t>Example:</a:t>
            </a:r>
            <a:br>
              <a:rPr lang="en-IN" dirty="0"/>
            </a:br>
            <a:r>
              <a:rPr lang="en-IN" dirty="0"/>
              <a:t>Debates on surveillance, caste hierarchy, patriarchy.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60D3729-D089-46C1-3373-AA84E66F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44452"/>
            <a:ext cx="1800225" cy="23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71199910-1C43-BB67-66C2-E65AAE13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58" y="2244452"/>
            <a:ext cx="2021410" cy="23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5A94-B8B0-BC45-A1DF-23457C08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IN" dirty="0"/>
              <a:t>4️⃣ Interpreting Political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B41-C386-F90E-8352-390D492E37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en-US" dirty="0"/>
              <a:t>Political theory helps analyze:</a:t>
            </a:r>
          </a:p>
          <a:p>
            <a:pPr lvl="1"/>
            <a:r>
              <a:rPr lang="en-US" dirty="0"/>
              <a:t>Rise of nationalism</a:t>
            </a:r>
          </a:p>
          <a:p>
            <a:pPr lvl="1"/>
            <a:r>
              <a:rPr lang="en-US" dirty="0"/>
              <a:t>Identity politics</a:t>
            </a:r>
          </a:p>
          <a:p>
            <a:pPr lvl="1"/>
            <a:r>
              <a:rPr lang="en-US" dirty="0"/>
              <a:t>Constitutional crises</a:t>
            </a:r>
          </a:p>
          <a:p>
            <a:endParaRPr lang="en-IN" dirty="0"/>
          </a:p>
          <a:p>
            <a:endParaRPr lang="en-IN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Is nationalism inclusive or exclusionary?</a:t>
            </a:r>
          </a:p>
          <a:p>
            <a:pPr lvl="1"/>
            <a:r>
              <a:rPr lang="en-US" dirty="0"/>
              <a:t>Is majoritarianism democratic?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612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7771</TotalTime>
  <Words>433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Andalus</vt:lpstr>
      <vt:lpstr>Century Schoolbook</vt:lpstr>
      <vt:lpstr>Wingdings</vt:lpstr>
      <vt:lpstr>Wingdings 2</vt:lpstr>
      <vt:lpstr>Oriel</vt:lpstr>
      <vt:lpstr> POL2016 Political Theory –I </vt:lpstr>
      <vt:lpstr>Why do we need Political Theory?  </vt:lpstr>
      <vt:lpstr>What is Political Theory?</vt:lpstr>
      <vt:lpstr>Political Theory vs Political Science</vt:lpstr>
      <vt:lpstr>Why Do We Need Political Theory? (Overview)</vt:lpstr>
      <vt:lpstr>1️⃣ Clarifying Political Concepts</vt:lpstr>
      <vt:lpstr>2️⃣ Normative Guidance – What Ought to Be?</vt:lpstr>
      <vt:lpstr>3️⃣ Critiquing Power and Domination</vt:lpstr>
      <vt:lpstr>4️⃣ Interpreting Political Events</vt:lpstr>
      <vt:lpstr>5️⃣ Guiding Constitutionalism &amp; Democracy</vt:lpstr>
      <vt:lpstr>Political Theory and Indian Context</vt:lpstr>
      <vt:lpstr>Political Theory as Imagination</vt:lpstr>
      <vt:lpstr>Contemporary Relevance</vt:lpstr>
      <vt:lpstr>Criticism of Political Theory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 HC 4036  Global Politics</dc:title>
  <dc:creator>Aniruddha</dc:creator>
  <cp:lastModifiedBy>Aniruddha Kumar Baro</cp:lastModifiedBy>
  <cp:revision>123</cp:revision>
  <dcterms:created xsi:type="dcterms:W3CDTF">2006-08-16T00:00:00Z</dcterms:created>
  <dcterms:modified xsi:type="dcterms:W3CDTF">2026-03-23T06:56:09Z</dcterms:modified>
</cp:coreProperties>
</file>