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00" r:id="rId4"/>
    <p:sldId id="284" r:id="rId5"/>
    <p:sldId id="301" r:id="rId6"/>
    <p:sldId id="259" r:id="rId7"/>
    <p:sldId id="302" r:id="rId8"/>
    <p:sldId id="303" r:id="rId9"/>
    <p:sldId id="304" r:id="rId10"/>
    <p:sldId id="305" r:id="rId11"/>
    <p:sldId id="306" r:id="rId12"/>
    <p:sldId id="307" r:id="rId13"/>
    <p:sldId id="308" r:id="rId14"/>
    <p:sldId id="309" r:id="rId15"/>
    <p:sldId id="310" r:id="rId16"/>
    <p:sldId id="311" r:id="rId17"/>
    <p:sldId id="312"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4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3/23/2026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3/23/2026</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3/23/2026</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3/23/2026</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3/23/2026</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3/23/2026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600200"/>
          </a:xfrm>
        </p:spPr>
        <p:txBody>
          <a:bodyPr>
            <a:normAutofit/>
          </a:bodyPr>
          <a:lstStyle/>
          <a:p>
            <a:pPr algn="ctr"/>
            <a:br>
              <a:rPr lang="en-IN" b="0" dirty="0"/>
            </a:br>
            <a:r>
              <a:rPr lang="en-US" dirty="0"/>
              <a:t>POL2016 Political Theory –I</a:t>
            </a:r>
            <a:r>
              <a:rPr lang="en-US" b="0" dirty="0"/>
              <a:t>	</a:t>
            </a:r>
          </a:p>
        </p:txBody>
      </p:sp>
      <p:sp>
        <p:nvSpPr>
          <p:cNvPr id="3" name="Subtitle 2"/>
          <p:cNvSpPr>
            <a:spLocks noGrp="1"/>
          </p:cNvSpPr>
          <p:nvPr>
            <p:ph type="subTitle" idx="1"/>
          </p:nvPr>
        </p:nvSpPr>
        <p:spPr>
          <a:xfrm>
            <a:off x="1371600" y="3048000"/>
            <a:ext cx="6400800" cy="2667000"/>
          </a:xfrm>
        </p:spPr>
        <p:txBody>
          <a:bodyPr>
            <a:noAutofit/>
          </a:bodyPr>
          <a:lstStyle/>
          <a:p>
            <a:endParaRPr lang="en-US" dirty="0">
              <a:solidFill>
                <a:schemeClr val="tx1"/>
              </a:solidFill>
              <a:latin typeface="Andalus" pitchFamily="18" charset="-78"/>
              <a:cs typeface="Andalus" pitchFamily="18" charset="-78"/>
            </a:endParaRPr>
          </a:p>
          <a:p>
            <a:endParaRPr lang="en-US" dirty="0">
              <a:solidFill>
                <a:schemeClr val="tx1"/>
              </a:solidFill>
              <a:latin typeface="Andalus" pitchFamily="18" charset="-78"/>
              <a:cs typeface="Andalus" pitchFamily="18" charset="-78"/>
            </a:endParaRPr>
          </a:p>
          <a:p>
            <a:endParaRPr lang="en-US" dirty="0">
              <a:solidFill>
                <a:schemeClr val="tx1"/>
              </a:solidFill>
              <a:latin typeface="Andalus" pitchFamily="18" charset="-78"/>
              <a:cs typeface="Andalus" pitchFamily="18" charset="-78"/>
            </a:endParaRPr>
          </a:p>
          <a:p>
            <a:endParaRPr lang="en-US" dirty="0">
              <a:solidFill>
                <a:schemeClr val="tx1"/>
              </a:solidFill>
              <a:latin typeface="Andalus" pitchFamily="18" charset="-78"/>
              <a:cs typeface="Andalus" pitchFamily="18" charset="-78"/>
            </a:endParaRPr>
          </a:p>
          <a:p>
            <a:pPr algn="ctr"/>
            <a:r>
              <a:rPr lang="en-US" dirty="0" err="1">
                <a:solidFill>
                  <a:schemeClr val="tx1"/>
                </a:solidFill>
                <a:latin typeface="Andalus" pitchFamily="18" charset="-78"/>
                <a:cs typeface="Andalus" pitchFamily="18" charset="-78"/>
              </a:rPr>
              <a:t>Aniruddha</a:t>
            </a:r>
            <a:r>
              <a:rPr lang="en-US" dirty="0">
                <a:solidFill>
                  <a:schemeClr val="tx1"/>
                </a:solidFill>
                <a:latin typeface="Andalus" pitchFamily="18" charset="-78"/>
                <a:cs typeface="Andalus" pitchFamily="18" charset="-78"/>
              </a:rPr>
              <a:t> Kumar </a:t>
            </a:r>
            <a:r>
              <a:rPr lang="en-US" dirty="0" err="1">
                <a:solidFill>
                  <a:schemeClr val="tx1"/>
                </a:solidFill>
                <a:latin typeface="Andalus" pitchFamily="18" charset="-78"/>
                <a:cs typeface="Andalus" pitchFamily="18" charset="-78"/>
              </a:rPr>
              <a:t>Baro</a:t>
            </a:r>
            <a:endParaRPr lang="en-US" dirty="0"/>
          </a:p>
        </p:txBody>
      </p:sp>
      <p:pic>
        <p:nvPicPr>
          <p:cNvPr id="5" name="Picture 4" descr="C:\Users\Aniruddha\Desktop\download.jpg"/>
          <p:cNvPicPr/>
          <p:nvPr/>
        </p:nvPicPr>
        <p:blipFill>
          <a:blip r:embed="rId2" cstate="print"/>
          <a:srcRect/>
          <a:stretch>
            <a:fillRect/>
          </a:stretch>
        </p:blipFill>
        <p:spPr bwMode="auto">
          <a:xfrm>
            <a:off x="3962400" y="3026229"/>
            <a:ext cx="1499634" cy="14548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662F6E-8920-A759-5761-C6EB03461ABD}"/>
              </a:ext>
            </a:extLst>
          </p:cNvPr>
          <p:cNvSpPr>
            <a:spLocks noGrp="1"/>
          </p:cNvSpPr>
          <p:nvPr>
            <p:ph type="title"/>
          </p:nvPr>
        </p:nvSpPr>
        <p:spPr>
          <a:xfrm>
            <a:off x="457200" y="273050"/>
            <a:ext cx="7543800" cy="869950"/>
          </a:xfrm>
        </p:spPr>
        <p:txBody>
          <a:bodyPr>
            <a:normAutofit fontScale="90000"/>
          </a:bodyPr>
          <a:lstStyle/>
          <a:p>
            <a:r>
              <a:rPr lang="en-US" dirty="0"/>
              <a:t>Historical Evolution of Political Theory</a:t>
            </a:r>
            <a:endParaRPr lang="en-IN" dirty="0"/>
          </a:p>
        </p:txBody>
      </p:sp>
      <p:sp>
        <p:nvSpPr>
          <p:cNvPr id="6" name="Content Placeholder 5">
            <a:extLst>
              <a:ext uri="{FF2B5EF4-FFF2-40B4-BE49-F238E27FC236}">
                <a16:creationId xmlns:a16="http://schemas.microsoft.com/office/drawing/2014/main" id="{4D64B90A-1BD3-CE55-1C91-32AB516D1D1B}"/>
              </a:ext>
            </a:extLst>
          </p:cNvPr>
          <p:cNvSpPr>
            <a:spLocks noGrp="1"/>
          </p:cNvSpPr>
          <p:nvPr>
            <p:ph sz="quarter" idx="2"/>
          </p:nvPr>
        </p:nvSpPr>
        <p:spPr/>
        <p:txBody>
          <a:bodyPr/>
          <a:lstStyle/>
          <a:p>
            <a:endParaRPr lang="en-US" b="1" dirty="0"/>
          </a:p>
          <a:p>
            <a:r>
              <a:rPr lang="en-US" b="1" dirty="0"/>
              <a:t>Plato</a:t>
            </a:r>
            <a:r>
              <a:rPr lang="en-US" dirty="0"/>
              <a:t> – Justice in </a:t>
            </a:r>
            <a:r>
              <a:rPr lang="en-US" i="1" dirty="0"/>
              <a:t>Republic</a:t>
            </a:r>
            <a:endParaRPr lang="en-US" dirty="0"/>
          </a:p>
          <a:p>
            <a:r>
              <a:rPr lang="en-US" b="1" dirty="0"/>
              <a:t>Aristotle</a:t>
            </a:r>
            <a:r>
              <a:rPr lang="en-US" dirty="0"/>
              <a:t> – Man is a political animal</a:t>
            </a:r>
          </a:p>
          <a:p>
            <a:r>
              <a:rPr lang="en-US" dirty="0"/>
              <a:t>Focus: Virtue, ideal state, ethics.</a:t>
            </a:r>
          </a:p>
          <a:p>
            <a:endParaRPr lang="en-IN" dirty="0"/>
          </a:p>
        </p:txBody>
      </p:sp>
      <p:sp>
        <p:nvSpPr>
          <p:cNvPr id="5" name="Text Placeholder 4">
            <a:extLst>
              <a:ext uri="{FF2B5EF4-FFF2-40B4-BE49-F238E27FC236}">
                <a16:creationId xmlns:a16="http://schemas.microsoft.com/office/drawing/2014/main" id="{C9A91B2F-D639-0B5F-A134-DC07491C5D36}"/>
              </a:ext>
            </a:extLst>
          </p:cNvPr>
          <p:cNvSpPr>
            <a:spLocks noGrp="1"/>
          </p:cNvSpPr>
          <p:nvPr>
            <p:ph type="body" sz="quarter" idx="1"/>
          </p:nvPr>
        </p:nvSpPr>
        <p:spPr/>
        <p:txBody>
          <a:bodyPr/>
          <a:lstStyle/>
          <a:p>
            <a:r>
              <a:rPr lang="en-IN" dirty="0"/>
              <a:t>Ancient Political Theory</a:t>
            </a:r>
          </a:p>
        </p:txBody>
      </p:sp>
      <p:sp>
        <p:nvSpPr>
          <p:cNvPr id="7" name="Text Placeholder 6">
            <a:extLst>
              <a:ext uri="{FF2B5EF4-FFF2-40B4-BE49-F238E27FC236}">
                <a16:creationId xmlns:a16="http://schemas.microsoft.com/office/drawing/2014/main" id="{ED978C61-46D8-9155-B6FD-1DE9B8D2F1D9}"/>
              </a:ext>
            </a:extLst>
          </p:cNvPr>
          <p:cNvSpPr>
            <a:spLocks noGrp="1"/>
          </p:cNvSpPr>
          <p:nvPr>
            <p:ph type="body" sz="quarter" idx="3"/>
          </p:nvPr>
        </p:nvSpPr>
        <p:spPr/>
        <p:txBody>
          <a:bodyPr/>
          <a:lstStyle/>
          <a:p>
            <a:endParaRPr lang="en-IN"/>
          </a:p>
        </p:txBody>
      </p:sp>
      <p:pic>
        <p:nvPicPr>
          <p:cNvPr id="1026" name="Picture 2">
            <a:extLst>
              <a:ext uri="{FF2B5EF4-FFF2-40B4-BE49-F238E27FC236}">
                <a16:creationId xmlns:a16="http://schemas.microsoft.com/office/drawing/2014/main" id="{97522EC2-B308-A1BD-067F-9A18491D7FA9}"/>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29150" y="2654808"/>
            <a:ext cx="3143250" cy="286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11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A0B6-6AAE-B5E9-C886-6153BF41644F}"/>
              </a:ext>
            </a:extLst>
          </p:cNvPr>
          <p:cNvSpPr>
            <a:spLocks noGrp="1"/>
          </p:cNvSpPr>
          <p:nvPr>
            <p:ph type="title"/>
          </p:nvPr>
        </p:nvSpPr>
        <p:spPr/>
        <p:txBody>
          <a:bodyPr/>
          <a:lstStyle/>
          <a:p>
            <a:r>
              <a:rPr lang="en-IN" dirty="0"/>
              <a:t>Medieval Political Theory</a:t>
            </a:r>
          </a:p>
        </p:txBody>
      </p:sp>
      <p:sp>
        <p:nvSpPr>
          <p:cNvPr id="3" name="Content Placeholder 2">
            <a:extLst>
              <a:ext uri="{FF2B5EF4-FFF2-40B4-BE49-F238E27FC236}">
                <a16:creationId xmlns:a16="http://schemas.microsoft.com/office/drawing/2014/main" id="{05F188EB-3E91-57ED-CFA7-1E15811CA096}"/>
              </a:ext>
            </a:extLst>
          </p:cNvPr>
          <p:cNvSpPr>
            <a:spLocks noGrp="1"/>
          </p:cNvSpPr>
          <p:nvPr>
            <p:ph sz="quarter" idx="1"/>
          </p:nvPr>
        </p:nvSpPr>
        <p:spPr>
          <a:xfrm>
            <a:off x="457200" y="2087574"/>
            <a:ext cx="7467600" cy="4386377"/>
          </a:xfrm>
        </p:spPr>
        <p:txBody>
          <a:bodyPr/>
          <a:lstStyle/>
          <a:p>
            <a:r>
              <a:rPr lang="en-US" b="1" dirty="0"/>
              <a:t>Augustine of Hippo</a:t>
            </a:r>
            <a:r>
              <a:rPr lang="en-US" dirty="0"/>
              <a:t> – </a:t>
            </a:r>
            <a:r>
              <a:rPr lang="en-US" i="1" dirty="0"/>
              <a:t>City of God</a:t>
            </a:r>
            <a:endParaRPr lang="en-US" dirty="0"/>
          </a:p>
          <a:p>
            <a:r>
              <a:rPr lang="en-US" b="1" dirty="0"/>
              <a:t>Thomas Aquinas</a:t>
            </a:r>
            <a:r>
              <a:rPr lang="en-US" dirty="0"/>
              <a:t> – Natural Law</a:t>
            </a:r>
          </a:p>
          <a:p>
            <a:r>
              <a:rPr lang="en-US" dirty="0"/>
              <a:t>Focus: Religion and politics.</a:t>
            </a:r>
          </a:p>
          <a:p>
            <a:endParaRPr lang="en-IN" dirty="0"/>
          </a:p>
        </p:txBody>
      </p:sp>
      <p:pic>
        <p:nvPicPr>
          <p:cNvPr id="2050" name="Picture 2">
            <a:extLst>
              <a:ext uri="{FF2B5EF4-FFF2-40B4-BE49-F238E27FC236}">
                <a16:creationId xmlns:a16="http://schemas.microsoft.com/office/drawing/2014/main" id="{6C93A621-D01E-D54E-F305-36B2F089FB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203257"/>
            <a:ext cx="2917825" cy="334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04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179C-4526-DB20-8ADD-2F07048C7538}"/>
              </a:ext>
            </a:extLst>
          </p:cNvPr>
          <p:cNvSpPr>
            <a:spLocks noGrp="1"/>
          </p:cNvSpPr>
          <p:nvPr>
            <p:ph type="title"/>
          </p:nvPr>
        </p:nvSpPr>
        <p:spPr>
          <a:xfrm>
            <a:off x="457200" y="274638"/>
            <a:ext cx="7467600" cy="715962"/>
          </a:xfrm>
        </p:spPr>
        <p:txBody>
          <a:bodyPr/>
          <a:lstStyle/>
          <a:p>
            <a:r>
              <a:rPr lang="en-IN" dirty="0"/>
              <a:t>Modern Political Theory</a:t>
            </a:r>
          </a:p>
        </p:txBody>
      </p:sp>
      <p:sp>
        <p:nvSpPr>
          <p:cNvPr id="3" name="Content Placeholder 2">
            <a:extLst>
              <a:ext uri="{FF2B5EF4-FFF2-40B4-BE49-F238E27FC236}">
                <a16:creationId xmlns:a16="http://schemas.microsoft.com/office/drawing/2014/main" id="{A9A52CD1-61B9-CA2C-B881-A7308E8E9667}"/>
              </a:ext>
            </a:extLst>
          </p:cNvPr>
          <p:cNvSpPr>
            <a:spLocks noGrp="1"/>
          </p:cNvSpPr>
          <p:nvPr>
            <p:ph sz="quarter" idx="1"/>
          </p:nvPr>
        </p:nvSpPr>
        <p:spPr>
          <a:xfrm>
            <a:off x="457199" y="1143000"/>
            <a:ext cx="8194679" cy="5330951"/>
          </a:xfrm>
        </p:spPr>
        <p:txBody>
          <a:bodyPr/>
          <a:lstStyle/>
          <a:p>
            <a:r>
              <a:rPr lang="en-IN" b="1" dirty="0"/>
              <a:t>Thomas Hobbes</a:t>
            </a:r>
            <a:r>
              <a:rPr lang="en-IN" dirty="0"/>
              <a:t> – Absolute sovereignty</a:t>
            </a:r>
          </a:p>
          <a:p>
            <a:r>
              <a:rPr lang="en-IN" b="1" dirty="0"/>
              <a:t>John Locke</a:t>
            </a:r>
            <a:r>
              <a:rPr lang="en-IN" dirty="0"/>
              <a:t> – Natural rights</a:t>
            </a:r>
          </a:p>
          <a:p>
            <a:r>
              <a:rPr lang="en-IN" b="1" dirty="0"/>
              <a:t>Jean-Jacques Rousseau</a:t>
            </a:r>
            <a:r>
              <a:rPr lang="en-IN" dirty="0"/>
              <a:t> – General will</a:t>
            </a:r>
          </a:p>
          <a:p>
            <a:r>
              <a:rPr lang="en-IN" dirty="0"/>
              <a:t>Focus: Social contract, sovereignty, rights.</a:t>
            </a:r>
          </a:p>
          <a:p>
            <a:endParaRPr lang="en-IN" dirty="0"/>
          </a:p>
        </p:txBody>
      </p:sp>
      <p:pic>
        <p:nvPicPr>
          <p:cNvPr id="3074" name="Picture 2">
            <a:extLst>
              <a:ext uri="{FF2B5EF4-FFF2-40B4-BE49-F238E27FC236}">
                <a16:creationId xmlns:a16="http://schemas.microsoft.com/office/drawing/2014/main" id="{4D255B32-9E2C-BC52-4CDE-9F55DBB092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112" y="3085097"/>
            <a:ext cx="2469409" cy="26031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D7359F4-017C-BB29-90DA-ECF7A95A50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5175" y="4267200"/>
            <a:ext cx="1771650" cy="248739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62483B94-9B84-A2AE-BE67-6DEAFBC6BC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4550" y="3085097"/>
            <a:ext cx="2000250" cy="260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97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463BF-C74A-45FF-9821-380AAB01CF48}"/>
              </a:ext>
            </a:extLst>
          </p:cNvPr>
          <p:cNvSpPr>
            <a:spLocks noGrp="1"/>
          </p:cNvSpPr>
          <p:nvPr>
            <p:ph type="title"/>
          </p:nvPr>
        </p:nvSpPr>
        <p:spPr>
          <a:xfrm>
            <a:off x="457200" y="274638"/>
            <a:ext cx="7467600" cy="639762"/>
          </a:xfrm>
        </p:spPr>
        <p:txBody>
          <a:bodyPr/>
          <a:lstStyle/>
          <a:p>
            <a:r>
              <a:rPr lang="en-IN" dirty="0"/>
              <a:t>Contemporary Political Theory</a:t>
            </a:r>
          </a:p>
        </p:txBody>
      </p:sp>
      <p:sp>
        <p:nvSpPr>
          <p:cNvPr id="5" name="Content Placeholder 4">
            <a:extLst>
              <a:ext uri="{FF2B5EF4-FFF2-40B4-BE49-F238E27FC236}">
                <a16:creationId xmlns:a16="http://schemas.microsoft.com/office/drawing/2014/main" id="{9DEB0868-B277-59C6-5F4E-57B1E61EBA8F}"/>
              </a:ext>
            </a:extLst>
          </p:cNvPr>
          <p:cNvSpPr>
            <a:spLocks noGrp="1"/>
          </p:cNvSpPr>
          <p:nvPr>
            <p:ph sz="quarter" idx="1"/>
          </p:nvPr>
        </p:nvSpPr>
        <p:spPr/>
        <p:txBody>
          <a:bodyPr/>
          <a:lstStyle/>
          <a:p>
            <a:r>
              <a:rPr lang="en-IN" b="1" dirty="0"/>
              <a:t>John Rawls</a:t>
            </a:r>
            <a:r>
              <a:rPr lang="en-IN" dirty="0"/>
              <a:t> – Justice as Fairness</a:t>
            </a:r>
          </a:p>
          <a:p>
            <a:r>
              <a:rPr lang="en-IN" b="1" dirty="0"/>
              <a:t>Robert Nozick</a:t>
            </a:r>
            <a:r>
              <a:rPr lang="en-IN" dirty="0"/>
              <a:t> – Libertarianism</a:t>
            </a:r>
          </a:p>
          <a:p>
            <a:r>
              <a:rPr lang="en-IN" b="1" dirty="0"/>
              <a:t>Karl Marx</a:t>
            </a:r>
            <a:r>
              <a:rPr lang="en-IN" dirty="0"/>
              <a:t> – Class &amp; State</a:t>
            </a:r>
          </a:p>
          <a:p>
            <a:r>
              <a:rPr lang="en-IN" b="1" dirty="0"/>
              <a:t>Mahatma Gandhi</a:t>
            </a:r>
            <a:r>
              <a:rPr lang="en-IN" dirty="0"/>
              <a:t> – Swaraj</a:t>
            </a:r>
          </a:p>
          <a:p>
            <a:r>
              <a:rPr lang="en-IN" dirty="0"/>
              <a:t>Focus: Justice, equality, liberty, democracy.</a:t>
            </a:r>
          </a:p>
          <a:p>
            <a:endParaRPr lang="en-IN" dirty="0"/>
          </a:p>
        </p:txBody>
      </p:sp>
      <p:pic>
        <p:nvPicPr>
          <p:cNvPr id="4098" name="Picture 2">
            <a:extLst>
              <a:ext uri="{FF2B5EF4-FFF2-40B4-BE49-F238E27FC236}">
                <a16:creationId xmlns:a16="http://schemas.microsoft.com/office/drawing/2014/main" id="{DC6C990B-D7AA-E003-7777-EABB9125469E}"/>
              </a:ext>
            </a:extLst>
          </p:cNvPr>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447800"/>
            <a:ext cx="1673225" cy="17072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6DC932B-4F61-A338-91B9-3371FAAD68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625" y="3021294"/>
            <a:ext cx="2017713" cy="17298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DBB13D24-653F-959D-B3CE-D8661F4C74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4004909"/>
            <a:ext cx="1884363" cy="251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74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FB46AB-B4BC-5128-77A8-5D9D49F81CDA}"/>
              </a:ext>
            </a:extLst>
          </p:cNvPr>
          <p:cNvSpPr>
            <a:spLocks noGrp="1"/>
          </p:cNvSpPr>
          <p:nvPr>
            <p:ph type="title"/>
          </p:nvPr>
        </p:nvSpPr>
        <p:spPr>
          <a:xfrm>
            <a:off x="457200" y="274638"/>
            <a:ext cx="7467600" cy="944562"/>
          </a:xfrm>
        </p:spPr>
        <p:txBody>
          <a:bodyPr>
            <a:normAutofit fontScale="90000"/>
          </a:bodyPr>
          <a:lstStyle/>
          <a:p>
            <a:r>
              <a:rPr lang="en-US" b="1" dirty="0"/>
              <a:t>Key Concepts in Political Theory</a:t>
            </a:r>
            <a:br>
              <a:rPr lang="en-US" b="1" dirty="0"/>
            </a:br>
            <a:endParaRPr lang="en-IN" dirty="0"/>
          </a:p>
        </p:txBody>
      </p:sp>
      <p:sp>
        <p:nvSpPr>
          <p:cNvPr id="6" name="Content Placeholder 5">
            <a:extLst>
              <a:ext uri="{FF2B5EF4-FFF2-40B4-BE49-F238E27FC236}">
                <a16:creationId xmlns:a16="http://schemas.microsoft.com/office/drawing/2014/main" id="{10777314-882D-B4CD-5E50-69D177123F5E}"/>
              </a:ext>
            </a:extLst>
          </p:cNvPr>
          <p:cNvSpPr>
            <a:spLocks noGrp="1"/>
          </p:cNvSpPr>
          <p:nvPr>
            <p:ph sz="quarter" idx="1"/>
          </p:nvPr>
        </p:nvSpPr>
        <p:spPr>
          <a:xfrm>
            <a:off x="457200" y="1219200"/>
            <a:ext cx="7467600" cy="5254752"/>
          </a:xfrm>
        </p:spPr>
        <p:txBody>
          <a:bodyPr>
            <a:normAutofit/>
          </a:bodyPr>
          <a:lstStyle/>
          <a:p>
            <a:r>
              <a:rPr lang="en-IN" dirty="0"/>
              <a:t>Justice</a:t>
            </a:r>
          </a:p>
          <a:p>
            <a:r>
              <a:rPr lang="en-IN" dirty="0"/>
              <a:t>Equality</a:t>
            </a:r>
          </a:p>
          <a:p>
            <a:r>
              <a:rPr lang="en-IN" dirty="0"/>
              <a:t>Liberty</a:t>
            </a:r>
          </a:p>
          <a:p>
            <a:r>
              <a:rPr lang="en-IN" dirty="0"/>
              <a:t>Rights</a:t>
            </a:r>
          </a:p>
          <a:p>
            <a:r>
              <a:rPr lang="en-IN" dirty="0"/>
              <a:t>Power</a:t>
            </a:r>
          </a:p>
          <a:p>
            <a:r>
              <a:rPr lang="en-IN" dirty="0"/>
              <a:t>Sovereignty</a:t>
            </a:r>
          </a:p>
          <a:p>
            <a:r>
              <a:rPr lang="en-IN" dirty="0"/>
              <a:t>Democracy</a:t>
            </a:r>
          </a:p>
          <a:p>
            <a:r>
              <a:rPr lang="en-US" dirty="0"/>
              <a:t>Example (Indian Context):</a:t>
            </a:r>
          </a:p>
          <a:p>
            <a:pPr lvl="1"/>
            <a:r>
              <a:rPr lang="en-US" dirty="0"/>
              <a:t>Article 19 – Freedom</a:t>
            </a:r>
          </a:p>
          <a:p>
            <a:pPr lvl="1"/>
            <a:r>
              <a:rPr lang="en-US" dirty="0"/>
              <a:t>Article 21 – Right to Life</a:t>
            </a:r>
          </a:p>
          <a:p>
            <a:pPr lvl="1"/>
            <a:r>
              <a:rPr lang="en-US" dirty="0"/>
              <a:t>Article 39(b) – Directive Principles (economic justice)</a:t>
            </a:r>
          </a:p>
          <a:p>
            <a:r>
              <a:rPr lang="en-US" dirty="0"/>
              <a:t>Political theory helps us interpret these articles.</a:t>
            </a:r>
          </a:p>
          <a:p>
            <a:endParaRPr lang="en-IN" dirty="0"/>
          </a:p>
        </p:txBody>
      </p:sp>
    </p:spTree>
    <p:extLst>
      <p:ext uri="{BB962C8B-B14F-4D97-AF65-F5344CB8AC3E}">
        <p14:creationId xmlns:p14="http://schemas.microsoft.com/office/powerpoint/2010/main" val="234737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DB05C-5DA1-3E9D-226D-DD87F8453E44}"/>
              </a:ext>
            </a:extLst>
          </p:cNvPr>
          <p:cNvSpPr>
            <a:spLocks noGrp="1"/>
          </p:cNvSpPr>
          <p:nvPr>
            <p:ph type="title"/>
          </p:nvPr>
        </p:nvSpPr>
        <p:spPr>
          <a:xfrm>
            <a:off x="457200" y="274638"/>
            <a:ext cx="7467600" cy="563562"/>
          </a:xfrm>
        </p:spPr>
        <p:txBody>
          <a:bodyPr/>
          <a:lstStyle/>
          <a:p>
            <a:r>
              <a:rPr lang="en-IN" dirty="0"/>
              <a:t>Why Study Political Theory?</a:t>
            </a:r>
          </a:p>
        </p:txBody>
      </p:sp>
      <p:sp>
        <p:nvSpPr>
          <p:cNvPr id="6" name="Content Placeholder 5">
            <a:extLst>
              <a:ext uri="{FF2B5EF4-FFF2-40B4-BE49-F238E27FC236}">
                <a16:creationId xmlns:a16="http://schemas.microsoft.com/office/drawing/2014/main" id="{1FAB5728-9DAC-BB0D-81B8-5905B3E97E7E}"/>
              </a:ext>
            </a:extLst>
          </p:cNvPr>
          <p:cNvSpPr>
            <a:spLocks noGrp="1"/>
          </p:cNvSpPr>
          <p:nvPr>
            <p:ph sz="quarter" idx="1"/>
          </p:nvPr>
        </p:nvSpPr>
        <p:spPr/>
        <p:txBody>
          <a:bodyPr/>
          <a:lstStyle/>
          <a:p>
            <a:r>
              <a:rPr lang="en-IN" dirty="0"/>
              <a:t>Develops critical thinking</a:t>
            </a:r>
          </a:p>
          <a:p>
            <a:r>
              <a:rPr lang="en-IN" dirty="0"/>
              <a:t>Clarifies political concepts</a:t>
            </a:r>
          </a:p>
          <a:p>
            <a:r>
              <a:rPr lang="en-IN" dirty="0"/>
              <a:t>Evaluates public policy</a:t>
            </a:r>
          </a:p>
          <a:p>
            <a:r>
              <a:rPr lang="en-IN" dirty="0"/>
              <a:t>Connects theory with constitutional practice</a:t>
            </a:r>
          </a:p>
          <a:p>
            <a:r>
              <a:rPr lang="en-IN" dirty="0"/>
              <a:t>Helps in NET/JRF &amp; civil services preparation</a:t>
            </a:r>
          </a:p>
          <a:p>
            <a:endParaRPr lang="en-IN" dirty="0"/>
          </a:p>
          <a:p>
            <a:r>
              <a:rPr lang="en-IN" dirty="0"/>
              <a:t>Example:</a:t>
            </a:r>
            <a:br>
              <a:rPr lang="en-IN" dirty="0"/>
            </a:br>
            <a:r>
              <a:rPr lang="en-IN" dirty="0"/>
              <a:t>Debate on Uniform Civil Code → Liberty vs Equality vs Secularism.</a:t>
            </a:r>
          </a:p>
          <a:p>
            <a:endParaRPr lang="en-IN" dirty="0"/>
          </a:p>
        </p:txBody>
      </p:sp>
    </p:spTree>
    <p:extLst>
      <p:ext uri="{BB962C8B-B14F-4D97-AF65-F5344CB8AC3E}">
        <p14:creationId xmlns:p14="http://schemas.microsoft.com/office/powerpoint/2010/main" val="416403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DE1-75C8-1409-8F51-8A584339DF91}"/>
              </a:ext>
            </a:extLst>
          </p:cNvPr>
          <p:cNvSpPr>
            <a:spLocks noGrp="1"/>
          </p:cNvSpPr>
          <p:nvPr>
            <p:ph type="title"/>
          </p:nvPr>
        </p:nvSpPr>
        <p:spPr>
          <a:xfrm>
            <a:off x="457200" y="274638"/>
            <a:ext cx="7467600" cy="563562"/>
          </a:xfrm>
        </p:spPr>
        <p:txBody>
          <a:bodyPr/>
          <a:lstStyle/>
          <a:p>
            <a:r>
              <a:rPr lang="en-US" dirty="0"/>
              <a:t>Political Theory in Indian Context</a:t>
            </a:r>
            <a:endParaRPr lang="en-IN" dirty="0"/>
          </a:p>
        </p:txBody>
      </p:sp>
      <p:sp>
        <p:nvSpPr>
          <p:cNvPr id="3" name="Content Placeholder 2">
            <a:extLst>
              <a:ext uri="{FF2B5EF4-FFF2-40B4-BE49-F238E27FC236}">
                <a16:creationId xmlns:a16="http://schemas.microsoft.com/office/drawing/2014/main" id="{FCFC5371-DE40-5602-C07E-4ED25A5DA7C6}"/>
              </a:ext>
            </a:extLst>
          </p:cNvPr>
          <p:cNvSpPr>
            <a:spLocks noGrp="1"/>
          </p:cNvSpPr>
          <p:nvPr>
            <p:ph sz="quarter" idx="1"/>
          </p:nvPr>
        </p:nvSpPr>
        <p:spPr/>
        <p:txBody>
          <a:bodyPr/>
          <a:lstStyle/>
          <a:p>
            <a:r>
              <a:rPr lang="en-IN" b="1" dirty="0"/>
              <a:t>B. R. Ambedkar</a:t>
            </a:r>
            <a:r>
              <a:rPr lang="en-IN" dirty="0"/>
              <a:t> – Constitutional morality</a:t>
            </a:r>
          </a:p>
          <a:p>
            <a:r>
              <a:rPr lang="en-IN" b="1" dirty="0"/>
              <a:t>Jawaharlal Nehru</a:t>
            </a:r>
            <a:r>
              <a:rPr lang="en-IN" dirty="0"/>
              <a:t> – Democratic socialism</a:t>
            </a:r>
          </a:p>
          <a:p>
            <a:r>
              <a:rPr lang="en-IN" dirty="0"/>
              <a:t>Indian Political Theory combines:</a:t>
            </a:r>
          </a:p>
          <a:p>
            <a:pPr lvl="1"/>
            <a:r>
              <a:rPr lang="en-IN" dirty="0"/>
              <a:t>Liberalism</a:t>
            </a:r>
          </a:p>
          <a:p>
            <a:pPr lvl="1"/>
            <a:r>
              <a:rPr lang="en-IN" dirty="0"/>
              <a:t>Social justice</a:t>
            </a:r>
          </a:p>
          <a:p>
            <a:pPr lvl="1"/>
            <a:r>
              <a:rPr lang="en-IN" dirty="0"/>
              <a:t>Secularism</a:t>
            </a:r>
          </a:p>
          <a:p>
            <a:pPr lvl="1"/>
            <a:r>
              <a:rPr lang="en-IN" dirty="0"/>
              <a:t>Constitutionalism</a:t>
            </a:r>
          </a:p>
          <a:p>
            <a:endParaRPr lang="en-IN" dirty="0"/>
          </a:p>
        </p:txBody>
      </p:sp>
      <p:pic>
        <p:nvPicPr>
          <p:cNvPr id="6146" name="Picture 2">
            <a:extLst>
              <a:ext uri="{FF2B5EF4-FFF2-40B4-BE49-F238E27FC236}">
                <a16:creationId xmlns:a16="http://schemas.microsoft.com/office/drawing/2014/main" id="{9EEFC6A3-CB1D-017C-FABC-F38926AED1E1}"/>
              </a:ext>
            </a:extLst>
          </p:cNvPr>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320816" y="1600200"/>
            <a:ext cx="1698984" cy="21839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96384387-C5AB-95B5-8301-5EFA34222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816" y="3988233"/>
            <a:ext cx="1698984" cy="218396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D17DAC89-59EB-E711-E02C-467B4040DC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5816" y="2237954"/>
            <a:ext cx="2307866" cy="309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277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6D6BF3-16B8-85C3-1161-C7DE1E4C35B0}"/>
              </a:ext>
            </a:extLst>
          </p:cNvPr>
          <p:cNvSpPr>
            <a:spLocks noGrp="1"/>
          </p:cNvSpPr>
          <p:nvPr>
            <p:ph type="title"/>
          </p:nvPr>
        </p:nvSpPr>
        <p:spPr>
          <a:xfrm>
            <a:off x="457200" y="274638"/>
            <a:ext cx="7467600" cy="792162"/>
          </a:xfrm>
        </p:spPr>
        <p:txBody>
          <a:bodyPr/>
          <a:lstStyle/>
          <a:p>
            <a:r>
              <a:rPr lang="en-IN" dirty="0"/>
              <a:t>Normative vs Empirical Debate</a:t>
            </a:r>
          </a:p>
        </p:txBody>
      </p:sp>
      <p:sp>
        <p:nvSpPr>
          <p:cNvPr id="6" name="Content Placeholder 5">
            <a:extLst>
              <a:ext uri="{FF2B5EF4-FFF2-40B4-BE49-F238E27FC236}">
                <a16:creationId xmlns:a16="http://schemas.microsoft.com/office/drawing/2014/main" id="{26CFFED3-C97B-EB91-F9CB-82D66EA722D2}"/>
              </a:ext>
            </a:extLst>
          </p:cNvPr>
          <p:cNvSpPr>
            <a:spLocks noGrp="1"/>
          </p:cNvSpPr>
          <p:nvPr>
            <p:ph sz="quarter" idx="1"/>
          </p:nvPr>
        </p:nvSpPr>
        <p:spPr/>
        <p:txBody>
          <a:bodyPr/>
          <a:lstStyle/>
          <a:p>
            <a:r>
              <a:rPr lang="en-US" dirty="0"/>
              <a:t>Behavioral Revolution (1950s) → Political Science should be value-free</a:t>
            </a:r>
          </a:p>
          <a:p>
            <a:r>
              <a:rPr lang="en-US" dirty="0"/>
              <a:t>Post-</a:t>
            </a:r>
            <a:r>
              <a:rPr lang="en-US" dirty="0" err="1"/>
              <a:t>behavioralism</a:t>
            </a:r>
            <a:r>
              <a:rPr lang="en-US" dirty="0"/>
              <a:t> → Reintroduced values</a:t>
            </a:r>
          </a:p>
          <a:p>
            <a:endParaRPr lang="en-US" dirty="0"/>
          </a:p>
          <a:p>
            <a:r>
              <a:rPr lang="en-US" dirty="0"/>
              <a:t>Political Theory:</a:t>
            </a:r>
          </a:p>
          <a:p>
            <a:pPr lvl="1"/>
            <a:r>
              <a:rPr lang="en-US" dirty="0"/>
              <a:t>Is not dead</a:t>
            </a:r>
          </a:p>
          <a:p>
            <a:pPr lvl="1"/>
            <a:r>
              <a:rPr lang="en-US" dirty="0"/>
              <a:t>Is not purely abstract</a:t>
            </a:r>
          </a:p>
          <a:p>
            <a:pPr lvl="1"/>
            <a:r>
              <a:rPr lang="en-US" dirty="0"/>
              <a:t>Is essential for democracy</a:t>
            </a:r>
          </a:p>
          <a:p>
            <a:pPr lvl="1"/>
            <a:r>
              <a:rPr lang="en-US" dirty="0"/>
              <a:t>Connects ideas with institutions</a:t>
            </a:r>
          </a:p>
          <a:p>
            <a:r>
              <a:rPr lang="en-US" dirty="0"/>
              <a:t>It provides </a:t>
            </a:r>
            <a:r>
              <a:rPr lang="en-US" b="1" dirty="0"/>
              <a:t>intellectual foundation of political life</a:t>
            </a:r>
            <a:r>
              <a:rPr lang="en-US" dirty="0"/>
              <a:t>.</a:t>
            </a:r>
          </a:p>
          <a:p>
            <a:endParaRPr lang="en-IN" dirty="0"/>
          </a:p>
        </p:txBody>
      </p:sp>
    </p:spTree>
    <p:extLst>
      <p:ext uri="{BB962C8B-B14F-4D97-AF65-F5344CB8AC3E}">
        <p14:creationId xmlns:p14="http://schemas.microsoft.com/office/powerpoint/2010/main" val="345597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iruddha\Desktop\Thank You.jpg"/>
          <p:cNvPicPr>
            <a:picLocks noGrp="1" noChangeAspect="1" noChangeArrowheads="1"/>
          </p:cNvPicPr>
          <p:nvPr>
            <p:ph sz="quarter" idx="1"/>
          </p:nvPr>
        </p:nvPicPr>
        <p:blipFill>
          <a:blip r:embed="rId2" cstate="print"/>
          <a:srcRect/>
          <a:stretch>
            <a:fillRect/>
          </a:stretch>
        </p:blipFill>
        <p:spPr bwMode="auto">
          <a:xfrm>
            <a:off x="609600" y="685801"/>
            <a:ext cx="7924800" cy="5651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ctr"/>
            <a:r>
              <a:rPr lang="en-US" sz="4000" b="1" dirty="0">
                <a:latin typeface="Agency FB" pitchFamily="34" charset="0"/>
              </a:rPr>
              <a:t>Introduction</a:t>
            </a:r>
          </a:p>
        </p:txBody>
      </p:sp>
      <p:sp>
        <p:nvSpPr>
          <p:cNvPr id="3" name="Content Placeholder 2"/>
          <p:cNvSpPr>
            <a:spLocks noGrp="1"/>
          </p:cNvSpPr>
          <p:nvPr>
            <p:ph sz="quarter" idx="1"/>
          </p:nvPr>
        </p:nvSpPr>
        <p:spPr>
          <a:xfrm>
            <a:off x="457200" y="1219200"/>
            <a:ext cx="8229600" cy="5181600"/>
          </a:xfrm>
        </p:spPr>
        <p:txBody>
          <a:bodyPr>
            <a:normAutofit/>
          </a:bodyPr>
          <a:lstStyle/>
          <a:p>
            <a:pPr algn="just"/>
            <a:r>
              <a:rPr lang="en-US" sz="2800" dirty="0">
                <a:latin typeface="Agency FB" pitchFamily="34" charset="0"/>
              </a:rPr>
              <a:t>Course objective:</a:t>
            </a:r>
          </a:p>
          <a:p>
            <a:endParaRPr lang="en-IN" dirty="0"/>
          </a:p>
          <a:p>
            <a:pPr lvl="1" algn="just"/>
            <a:r>
              <a:rPr lang="en-US" dirty="0"/>
              <a:t>This paper is a core paper that intends to introduce students to themes, concepts and debates in Political Theory. </a:t>
            </a:r>
          </a:p>
          <a:p>
            <a:pPr lvl="1" algn="just"/>
            <a:r>
              <a:rPr lang="en-US" dirty="0"/>
              <a:t>It seeks to develop new insights among students on the relevance of political ideas, political traditions and concepts in understanding the crisis, change and continuity that marks the politics in contemporary world. </a:t>
            </a:r>
          </a:p>
          <a:p>
            <a:pPr lvl="1" algn="just"/>
            <a:r>
              <a:rPr lang="en-US" dirty="0"/>
              <a:t>It starts with the explanation about the relevance of political theory and offers insights on the idea of state, power, nationalism, </a:t>
            </a:r>
            <a:r>
              <a:rPr lang="en-US" dirty="0" err="1"/>
              <a:t>globalisation</a:t>
            </a:r>
            <a:r>
              <a:rPr lang="en-US" dirty="0"/>
              <a:t> and democracy.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564C2-A967-CC75-B5C5-A70C99E408FA}"/>
              </a:ext>
            </a:extLst>
          </p:cNvPr>
          <p:cNvSpPr>
            <a:spLocks noGrp="1"/>
          </p:cNvSpPr>
          <p:nvPr>
            <p:ph sz="quarter" idx="1"/>
          </p:nvPr>
        </p:nvSpPr>
        <p:spPr>
          <a:xfrm>
            <a:off x="457200" y="990600"/>
            <a:ext cx="7467600" cy="5483352"/>
          </a:xfrm>
        </p:spPr>
        <p:txBody>
          <a:bodyPr>
            <a:normAutofit/>
          </a:bodyPr>
          <a:lstStyle/>
          <a:p>
            <a:r>
              <a:rPr lang="en-US" sz="4000" dirty="0">
                <a:latin typeface="Agency FB" pitchFamily="34" charset="0"/>
              </a:rPr>
              <a:t>Course outcome</a:t>
            </a:r>
          </a:p>
          <a:p>
            <a:endParaRPr lang="en-IN" dirty="0"/>
          </a:p>
          <a:p>
            <a:pPr lvl="1" algn="just"/>
            <a:r>
              <a:rPr lang="en-US" dirty="0"/>
              <a:t>The paper remains useful for students in developing ideas on politics which is helpful in providing theoretical insights and perspectives to students if they wish to pursue research </a:t>
            </a:r>
            <a:r>
              <a:rPr lang="en-US" dirty="0" err="1"/>
              <a:t>programme</a:t>
            </a:r>
            <a:r>
              <a:rPr lang="en-US" dirty="0"/>
              <a:t>. </a:t>
            </a:r>
          </a:p>
          <a:p>
            <a:pPr lvl="1" algn="just"/>
            <a:r>
              <a:rPr lang="en-US" dirty="0"/>
              <a:t>The paper has utility for students preparing for UGC NET-JRF exams, SLET exams and other competitive exams like civil services. </a:t>
            </a:r>
          </a:p>
        </p:txBody>
      </p:sp>
    </p:spTree>
    <p:extLst>
      <p:ext uri="{BB962C8B-B14F-4D97-AF65-F5344CB8AC3E}">
        <p14:creationId xmlns:p14="http://schemas.microsoft.com/office/powerpoint/2010/main" val="409528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Autofit/>
          </a:bodyPr>
          <a:lstStyle/>
          <a:p>
            <a:pPr marL="0" indent="0" algn="ctr">
              <a:buNone/>
            </a:pPr>
            <a:r>
              <a:rPr lang="en-US" sz="2800" b="1" dirty="0"/>
              <a:t>POL2016 Political Theory –I </a:t>
            </a:r>
          </a:p>
          <a:p>
            <a:endParaRPr lang="en-US" b="1" dirty="0"/>
          </a:p>
          <a:p>
            <a:r>
              <a:rPr lang="en-US" b="1" dirty="0"/>
              <a:t>Unit 1: Political Theory: An Introduction </a:t>
            </a:r>
            <a:endParaRPr lang="en-US" dirty="0"/>
          </a:p>
          <a:p>
            <a:pPr lvl="1"/>
            <a:r>
              <a:rPr lang="en-US" dirty="0"/>
              <a:t>1 What is Political theory? </a:t>
            </a:r>
          </a:p>
          <a:p>
            <a:pPr lvl="1"/>
            <a:r>
              <a:rPr lang="en-US" dirty="0"/>
              <a:t>2 Why do we need Political Theory? </a:t>
            </a:r>
          </a:p>
          <a:p>
            <a:pPr lvl="1"/>
            <a:r>
              <a:rPr lang="en-US" dirty="0"/>
              <a:t>3 Decline of Political Theory </a:t>
            </a:r>
          </a:p>
          <a:p>
            <a:pPr lvl="1"/>
            <a:endParaRPr lang="en-US" dirty="0"/>
          </a:p>
          <a:p>
            <a:r>
              <a:rPr lang="en-US" b="1" dirty="0"/>
              <a:t>Unit 2: Nation and State </a:t>
            </a:r>
            <a:endParaRPr lang="en-US" dirty="0"/>
          </a:p>
          <a:p>
            <a:pPr lvl="1"/>
            <a:r>
              <a:rPr lang="en-US" dirty="0"/>
              <a:t>1. Nation, State and Sovereignty </a:t>
            </a:r>
          </a:p>
          <a:p>
            <a:pPr lvl="1"/>
            <a:r>
              <a:rPr lang="en-IN" dirty="0"/>
              <a:t>2. National Self-determination </a:t>
            </a:r>
          </a:p>
          <a:p>
            <a:pPr lvl="1"/>
            <a:r>
              <a:rPr lang="en-IN" dirty="0"/>
              <a:t>3. State and globalization </a:t>
            </a:r>
          </a:p>
          <a:p>
            <a:pPr marL="0" indent="0" algn="just">
              <a:buNone/>
            </a:pPr>
            <a:endParaRPr lang="en-US" sz="2000" dirty="0">
              <a:latin typeface="Andalus" pitchFamily="18" charset="-78"/>
              <a:cs typeface="Andalus"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07000-BEE4-5B6D-4D3F-B514CCCAB137}"/>
              </a:ext>
            </a:extLst>
          </p:cNvPr>
          <p:cNvSpPr>
            <a:spLocks noGrp="1"/>
          </p:cNvSpPr>
          <p:nvPr>
            <p:ph sz="quarter" idx="1"/>
          </p:nvPr>
        </p:nvSpPr>
        <p:spPr>
          <a:xfrm>
            <a:off x="457200" y="609600"/>
            <a:ext cx="7924800" cy="5864352"/>
          </a:xfrm>
        </p:spPr>
        <p:txBody>
          <a:bodyPr/>
          <a:lstStyle/>
          <a:p>
            <a:r>
              <a:rPr lang="en-IN" b="1" dirty="0"/>
              <a:t>Unit 3: Understanding Power </a:t>
            </a:r>
            <a:endParaRPr lang="en-IN" dirty="0"/>
          </a:p>
          <a:p>
            <a:pPr lvl="1"/>
            <a:r>
              <a:rPr lang="en-US" dirty="0"/>
              <a:t>1. Different dimensions: Power as decision making, power as agenda setting, power as thought control </a:t>
            </a:r>
          </a:p>
          <a:p>
            <a:pPr lvl="1"/>
            <a:r>
              <a:rPr lang="en-IN" dirty="0"/>
              <a:t>2. Ideology and power </a:t>
            </a:r>
          </a:p>
          <a:p>
            <a:pPr lvl="1"/>
            <a:r>
              <a:rPr lang="en-US" dirty="0"/>
              <a:t>3. Power as subject: Foucauldian perspective </a:t>
            </a:r>
          </a:p>
          <a:p>
            <a:endParaRPr lang="en-IN" dirty="0"/>
          </a:p>
          <a:p>
            <a:r>
              <a:rPr lang="en-IN" b="1" dirty="0"/>
              <a:t>Unit 4: Democracy </a:t>
            </a:r>
            <a:endParaRPr lang="en-IN" dirty="0"/>
          </a:p>
          <a:p>
            <a:pPr lvl="1"/>
            <a:r>
              <a:rPr lang="en-US" dirty="0"/>
              <a:t>1. Procedural vs. Substantive Conceptions of Democracy </a:t>
            </a:r>
          </a:p>
          <a:p>
            <a:pPr lvl="1"/>
            <a:r>
              <a:rPr lang="en-US" dirty="0"/>
              <a:t>2. Liberal democracy: issues and perspectives </a:t>
            </a:r>
          </a:p>
          <a:p>
            <a:pPr lvl="1"/>
            <a:r>
              <a:rPr lang="en-IN" dirty="0"/>
              <a:t>3. Democracy and Citizenship </a:t>
            </a:r>
          </a:p>
          <a:p>
            <a:endParaRPr lang="en-IN" dirty="0"/>
          </a:p>
        </p:txBody>
      </p:sp>
    </p:spTree>
    <p:extLst>
      <p:ext uri="{BB962C8B-B14F-4D97-AF65-F5344CB8AC3E}">
        <p14:creationId xmlns:p14="http://schemas.microsoft.com/office/powerpoint/2010/main" val="80099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76400"/>
            <a:ext cx="8229600" cy="4876800"/>
          </a:xfrm>
        </p:spPr>
        <p:txBody>
          <a:bodyPr>
            <a:normAutofit/>
          </a:bodyPr>
          <a:lstStyle/>
          <a:p>
            <a:r>
              <a:rPr lang="en-US" b="1" dirty="0"/>
              <a:t>Unit 1: Political Theory: An Introduction </a:t>
            </a:r>
            <a:endParaRPr lang="en-US" dirty="0"/>
          </a:p>
          <a:p>
            <a:pPr lvl="1"/>
            <a:r>
              <a:rPr lang="en-US" dirty="0"/>
              <a:t>1 What is Political theory? </a:t>
            </a:r>
          </a:p>
          <a:p>
            <a:pPr lvl="1"/>
            <a:r>
              <a:rPr lang="en-US" dirty="0"/>
              <a:t>2 Why do we need Political Theory? </a:t>
            </a:r>
          </a:p>
          <a:p>
            <a:pPr lvl="1"/>
            <a:r>
              <a:rPr lang="en-US" dirty="0"/>
              <a:t>3 Decline of Political Theory </a:t>
            </a:r>
          </a:p>
          <a:p>
            <a:endParaRPr lang="en-US" dirty="0">
              <a:latin typeface="Angsana New" pitchFamily="18" charset="-34"/>
              <a:cs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7986-AC80-6662-6371-9A295A9FBB09}"/>
              </a:ext>
            </a:extLst>
          </p:cNvPr>
          <p:cNvSpPr>
            <a:spLocks noGrp="1"/>
          </p:cNvSpPr>
          <p:nvPr>
            <p:ph type="title"/>
          </p:nvPr>
        </p:nvSpPr>
        <p:spPr>
          <a:xfrm>
            <a:off x="457200" y="274638"/>
            <a:ext cx="7467600" cy="792162"/>
          </a:xfrm>
        </p:spPr>
        <p:txBody>
          <a:bodyPr/>
          <a:lstStyle/>
          <a:p>
            <a:r>
              <a:rPr lang="en-IN" dirty="0"/>
              <a:t>What is Political Theory?</a:t>
            </a:r>
          </a:p>
        </p:txBody>
      </p:sp>
      <p:sp>
        <p:nvSpPr>
          <p:cNvPr id="3" name="Content Placeholder 2">
            <a:extLst>
              <a:ext uri="{FF2B5EF4-FFF2-40B4-BE49-F238E27FC236}">
                <a16:creationId xmlns:a16="http://schemas.microsoft.com/office/drawing/2014/main" id="{BC4891F6-532D-B682-88C5-FEFB08FAB354}"/>
              </a:ext>
            </a:extLst>
          </p:cNvPr>
          <p:cNvSpPr>
            <a:spLocks noGrp="1"/>
          </p:cNvSpPr>
          <p:nvPr>
            <p:ph sz="quarter" idx="1"/>
          </p:nvPr>
        </p:nvSpPr>
        <p:spPr>
          <a:xfrm>
            <a:off x="457200" y="2133600"/>
            <a:ext cx="7467600" cy="4340352"/>
          </a:xfrm>
        </p:spPr>
        <p:txBody>
          <a:bodyPr/>
          <a:lstStyle/>
          <a:p>
            <a:r>
              <a:rPr lang="en-US" dirty="0"/>
              <a:t>Systematic study of political ideas and concepts</a:t>
            </a:r>
          </a:p>
          <a:p>
            <a:pPr lvl="1"/>
            <a:r>
              <a:rPr lang="en-US" dirty="0"/>
              <a:t>State, Power, Authority, Justice, Rights, Equality, Freedom</a:t>
            </a:r>
          </a:p>
          <a:p>
            <a:pPr lvl="1"/>
            <a:r>
              <a:rPr lang="en-US" dirty="0"/>
              <a:t>Combines philosophy, history and empirical analysis</a:t>
            </a:r>
          </a:p>
          <a:p>
            <a:endParaRPr lang="en-IN" dirty="0"/>
          </a:p>
        </p:txBody>
      </p:sp>
    </p:spTree>
    <p:extLst>
      <p:ext uri="{BB962C8B-B14F-4D97-AF65-F5344CB8AC3E}">
        <p14:creationId xmlns:p14="http://schemas.microsoft.com/office/powerpoint/2010/main" val="268928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40A5-FF47-ED52-CA31-BD2B9EA7E55E}"/>
              </a:ext>
            </a:extLst>
          </p:cNvPr>
          <p:cNvSpPr>
            <a:spLocks noGrp="1"/>
          </p:cNvSpPr>
          <p:nvPr>
            <p:ph type="title"/>
          </p:nvPr>
        </p:nvSpPr>
        <p:spPr>
          <a:xfrm>
            <a:off x="457200" y="274638"/>
            <a:ext cx="7467600" cy="639762"/>
          </a:xfrm>
        </p:spPr>
        <p:txBody>
          <a:bodyPr/>
          <a:lstStyle/>
          <a:p>
            <a:r>
              <a:rPr lang="en-IN" dirty="0"/>
              <a:t>Definitions by Thinkers</a:t>
            </a:r>
          </a:p>
        </p:txBody>
      </p:sp>
      <p:sp>
        <p:nvSpPr>
          <p:cNvPr id="3" name="Content Placeholder 2">
            <a:extLst>
              <a:ext uri="{FF2B5EF4-FFF2-40B4-BE49-F238E27FC236}">
                <a16:creationId xmlns:a16="http://schemas.microsoft.com/office/drawing/2014/main" id="{8C31C8AD-725A-5329-402D-13D691E93E88}"/>
              </a:ext>
            </a:extLst>
          </p:cNvPr>
          <p:cNvSpPr>
            <a:spLocks noGrp="1"/>
          </p:cNvSpPr>
          <p:nvPr>
            <p:ph sz="quarter" idx="1"/>
          </p:nvPr>
        </p:nvSpPr>
        <p:spPr/>
        <p:txBody>
          <a:bodyPr/>
          <a:lstStyle/>
          <a:p>
            <a:r>
              <a:rPr lang="en-US" dirty="0"/>
              <a:t>George Sabine – disciplined investigation of political problems</a:t>
            </a:r>
          </a:p>
          <a:p>
            <a:pPr lvl="1"/>
            <a:r>
              <a:rPr lang="en-US" dirty="0"/>
              <a:t>David Held – network of political concepts and generalizations</a:t>
            </a:r>
          </a:p>
          <a:p>
            <a:pPr lvl="1"/>
            <a:r>
              <a:rPr lang="en-US" dirty="0"/>
              <a:t>Andrew Heywood – normative and empirical analysis of politics</a:t>
            </a:r>
          </a:p>
          <a:p>
            <a:endParaRPr lang="en-IN" dirty="0"/>
          </a:p>
        </p:txBody>
      </p:sp>
    </p:spTree>
    <p:extLst>
      <p:ext uri="{BB962C8B-B14F-4D97-AF65-F5344CB8AC3E}">
        <p14:creationId xmlns:p14="http://schemas.microsoft.com/office/powerpoint/2010/main" val="82067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F405-B2A6-462E-2504-D5B5A110FB13}"/>
              </a:ext>
            </a:extLst>
          </p:cNvPr>
          <p:cNvSpPr>
            <a:spLocks noGrp="1"/>
          </p:cNvSpPr>
          <p:nvPr>
            <p:ph type="title"/>
          </p:nvPr>
        </p:nvSpPr>
        <p:spPr>
          <a:xfrm>
            <a:off x="457200" y="274638"/>
            <a:ext cx="7467600" cy="715962"/>
          </a:xfrm>
        </p:spPr>
        <p:txBody>
          <a:bodyPr/>
          <a:lstStyle/>
          <a:p>
            <a:r>
              <a:rPr lang="en-IN" dirty="0"/>
              <a:t>Nature of Political Theory</a:t>
            </a:r>
          </a:p>
        </p:txBody>
      </p:sp>
      <p:sp>
        <p:nvSpPr>
          <p:cNvPr id="3" name="Content Placeholder 2">
            <a:extLst>
              <a:ext uri="{FF2B5EF4-FFF2-40B4-BE49-F238E27FC236}">
                <a16:creationId xmlns:a16="http://schemas.microsoft.com/office/drawing/2014/main" id="{03B0BD07-36E2-994E-0494-5A8BB082BA1D}"/>
              </a:ext>
            </a:extLst>
          </p:cNvPr>
          <p:cNvSpPr>
            <a:spLocks noGrp="1"/>
          </p:cNvSpPr>
          <p:nvPr>
            <p:ph sz="quarter" idx="1"/>
          </p:nvPr>
        </p:nvSpPr>
        <p:spPr>
          <a:xfrm>
            <a:off x="457200" y="1295400"/>
            <a:ext cx="7467600" cy="5178552"/>
          </a:xfrm>
        </p:spPr>
        <p:txBody>
          <a:bodyPr>
            <a:normAutofit fontScale="85000" lnSpcReduction="10000"/>
          </a:bodyPr>
          <a:lstStyle/>
          <a:p>
            <a:r>
              <a:rPr lang="en-US" dirty="0"/>
              <a:t>Normative – What ought to be?</a:t>
            </a:r>
          </a:p>
          <a:p>
            <a:pPr lvl="1"/>
            <a:r>
              <a:rPr lang="en-IN" dirty="0"/>
              <a:t>Justice, Rights, Equality</a:t>
            </a:r>
            <a:endParaRPr lang="en-US" dirty="0"/>
          </a:p>
          <a:p>
            <a:r>
              <a:rPr lang="en-US" dirty="0"/>
              <a:t>Empirical – What is?</a:t>
            </a:r>
          </a:p>
          <a:p>
            <a:pPr lvl="1"/>
            <a:r>
              <a:rPr lang="en-IN" dirty="0"/>
              <a:t>Political institutions, </a:t>
            </a:r>
            <a:r>
              <a:rPr lang="en-IN" dirty="0" err="1"/>
              <a:t>behavior</a:t>
            </a:r>
            <a:endParaRPr lang="en-US" dirty="0"/>
          </a:p>
          <a:p>
            <a:r>
              <a:rPr lang="en-US" dirty="0"/>
              <a:t>Analytical – Clarification of concepts</a:t>
            </a:r>
          </a:p>
          <a:p>
            <a:pPr lvl="1"/>
            <a:r>
              <a:rPr lang="en-US" dirty="0"/>
              <a:t>What do we mean by freedom? equality?</a:t>
            </a:r>
          </a:p>
          <a:p>
            <a:r>
              <a:rPr lang="en-US" dirty="0"/>
              <a:t>Example: Article 14 – Equality before Law</a:t>
            </a:r>
          </a:p>
          <a:p>
            <a:r>
              <a:rPr lang="en-US" dirty="0"/>
              <a:t>Political theory asks:</a:t>
            </a:r>
          </a:p>
          <a:p>
            <a:pPr lvl="1"/>
            <a:r>
              <a:rPr lang="en-US" dirty="0"/>
              <a:t>Is formal equality enough?</a:t>
            </a:r>
          </a:p>
          <a:p>
            <a:pPr lvl="1"/>
            <a:r>
              <a:rPr lang="en-US" dirty="0"/>
              <a:t>Should there be affirmative action?</a:t>
            </a:r>
          </a:p>
          <a:p>
            <a:endParaRPr lang="en-US" dirty="0"/>
          </a:p>
          <a:p>
            <a:r>
              <a:rPr lang="en-US" dirty="0"/>
              <a:t>Political Theory vs Philosophy vs Political Science</a:t>
            </a:r>
          </a:p>
          <a:p>
            <a:pPr lvl="1"/>
            <a:r>
              <a:rPr lang="en-IN" dirty="0"/>
              <a:t>Political Philosophy – abstract &amp; normative: Plato, Aristotle</a:t>
            </a:r>
          </a:p>
          <a:p>
            <a:pPr lvl="1"/>
            <a:r>
              <a:rPr lang="en-IN" dirty="0"/>
              <a:t>Political Theory – normative + empirical: Rawls, Marx, Gandhi</a:t>
            </a:r>
          </a:p>
          <a:p>
            <a:pPr lvl="1"/>
            <a:r>
              <a:rPr lang="en-IN" dirty="0"/>
              <a:t>Political Science – scientific &amp; empirical: </a:t>
            </a:r>
            <a:r>
              <a:rPr lang="en-IN" dirty="0" err="1"/>
              <a:t>Behavioralists</a:t>
            </a:r>
            <a:endParaRPr lang="en-IN" dirty="0"/>
          </a:p>
          <a:p>
            <a:endParaRPr lang="en-IN" dirty="0"/>
          </a:p>
        </p:txBody>
      </p:sp>
    </p:spTree>
    <p:extLst>
      <p:ext uri="{BB962C8B-B14F-4D97-AF65-F5344CB8AC3E}">
        <p14:creationId xmlns:p14="http://schemas.microsoft.com/office/powerpoint/2010/main" val="1030747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7771</TotalTime>
  <Words>730</Words>
  <Application>Microsoft Office PowerPoint</Application>
  <PresentationFormat>On-screen Show (4:3)</PresentationFormat>
  <Paragraphs>124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Agency FB</vt:lpstr>
      <vt:lpstr>Andalus</vt:lpstr>
      <vt:lpstr>Angsana New</vt:lpstr>
      <vt:lpstr>Century Schoolbook</vt:lpstr>
      <vt:lpstr>Wingdings</vt:lpstr>
      <vt:lpstr>Wingdings 2</vt:lpstr>
      <vt:lpstr>Oriel</vt:lpstr>
      <vt:lpstr> POL2016 Political Theory –I </vt:lpstr>
      <vt:lpstr>Introduction</vt:lpstr>
      <vt:lpstr>PowerPoint Presentation</vt:lpstr>
      <vt:lpstr>PowerPoint Presentation</vt:lpstr>
      <vt:lpstr>PowerPoint Presentation</vt:lpstr>
      <vt:lpstr>PowerPoint Presentation</vt:lpstr>
      <vt:lpstr>What is Political Theory?</vt:lpstr>
      <vt:lpstr>Definitions by Thinkers</vt:lpstr>
      <vt:lpstr>Nature of Political Theory</vt:lpstr>
      <vt:lpstr>Historical Evolution of Political Theory</vt:lpstr>
      <vt:lpstr>Medieval Political Theory</vt:lpstr>
      <vt:lpstr>Modern Political Theory</vt:lpstr>
      <vt:lpstr>Contemporary Political Theory</vt:lpstr>
      <vt:lpstr>Key Concepts in Political Theory </vt:lpstr>
      <vt:lpstr>Why Study Political Theory?</vt:lpstr>
      <vt:lpstr>Political Theory in Indian Context</vt:lpstr>
      <vt:lpstr>Normative vs Empirical Debate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 HC 4036  Global Politics</dc:title>
  <dc:creator>Aniruddha</dc:creator>
  <cp:lastModifiedBy>Aniruddha Kumar Baro</cp:lastModifiedBy>
  <cp:revision>123</cp:revision>
  <dcterms:created xsi:type="dcterms:W3CDTF">2006-08-16T00:00:00Z</dcterms:created>
  <dcterms:modified xsi:type="dcterms:W3CDTF">2026-03-23T06:57:45Z</dcterms:modified>
</cp:coreProperties>
</file>