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99" r:id="rId3"/>
    <p:sldId id="300" r:id="rId4"/>
    <p:sldId id="258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28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"/>
            <a:ext cx="7162800" cy="13716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gency FB" pitchFamily="34" charset="0"/>
              </a:rPr>
              <a:t>POL </a:t>
            </a:r>
            <a:r>
              <a:rPr lang="en-US" dirty="0">
                <a:latin typeface="Agency FB" pitchFamily="34" charset="0"/>
              </a:rPr>
              <a:t>4026</a:t>
            </a:r>
            <a:br>
              <a:rPr lang="en-US" dirty="0">
                <a:latin typeface="Andalus" pitchFamily="18" charset="-78"/>
                <a:cs typeface="Andalus" pitchFamily="18" charset="-78"/>
              </a:rPr>
            </a:br>
            <a:r>
              <a:rPr lang="en-US" dirty="0">
                <a:latin typeface="Andalus" pitchFamily="18" charset="-78"/>
                <a:cs typeface="Andalus" pitchFamily="18" charset="-78"/>
              </a:rPr>
              <a:t>Research Methodology II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7010400" cy="3429000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Unit I: Research Design</a:t>
            </a: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sz="2800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sz="2800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sz="2800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sz="2800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2895600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619E7-3B5E-88EF-0716-605F8EC22B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467600" cy="61691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Methods of Primary Data Collection</a:t>
            </a:r>
          </a:p>
          <a:p>
            <a:r>
              <a:rPr lang="en-US" dirty="0"/>
              <a:t>Main methods:</a:t>
            </a:r>
          </a:p>
          <a:p>
            <a:pPr lvl="1"/>
            <a:r>
              <a:rPr lang="en-US" dirty="0"/>
              <a:t>Observation </a:t>
            </a:r>
          </a:p>
          <a:p>
            <a:pPr lvl="1"/>
            <a:r>
              <a:rPr lang="en-US" dirty="0"/>
              <a:t>Interview </a:t>
            </a:r>
          </a:p>
          <a:p>
            <a:pPr lvl="1"/>
            <a:r>
              <a:rPr lang="en-US" dirty="0"/>
              <a:t>Questionnaire </a:t>
            </a:r>
          </a:p>
          <a:p>
            <a:pPr lvl="1"/>
            <a:r>
              <a:rPr lang="en-US" dirty="0"/>
              <a:t>Schedule </a:t>
            </a:r>
          </a:p>
          <a:p>
            <a:pPr lvl="1"/>
            <a:r>
              <a:rPr lang="en-US" dirty="0"/>
              <a:t>Case Study </a:t>
            </a:r>
          </a:p>
          <a:p>
            <a:pPr lvl="1"/>
            <a:r>
              <a:rPr lang="en-US" dirty="0"/>
              <a:t>Focus Group Discussion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Observation Method</a:t>
            </a:r>
          </a:p>
          <a:p>
            <a:r>
              <a:rPr lang="en-US" dirty="0"/>
              <a:t>Observation involves </a:t>
            </a:r>
            <a:r>
              <a:rPr lang="en-US" b="1" dirty="0"/>
              <a:t>systematic watching of events or </a:t>
            </a:r>
            <a:r>
              <a:rPr lang="en-US" b="1" dirty="0" err="1"/>
              <a:t>behaviour</a:t>
            </a:r>
            <a:r>
              <a:rPr lang="en-US" dirty="0"/>
              <a:t>.</a:t>
            </a:r>
          </a:p>
          <a:p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Observing political rallies.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43218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15FB6-95E8-7EFF-DFD6-E6765FA9B5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pPr marL="0" indent="0" algn="ctr">
              <a:buNone/>
            </a:pPr>
            <a:r>
              <a:rPr lang="en-IN" b="1" dirty="0"/>
              <a:t>Types of Observation</a:t>
            </a:r>
          </a:p>
          <a:p>
            <a:r>
              <a:rPr lang="en-IN" dirty="0"/>
              <a:t>Participant observation </a:t>
            </a:r>
          </a:p>
          <a:p>
            <a:r>
              <a:rPr lang="en-IN" dirty="0"/>
              <a:t>Non-participant observation </a:t>
            </a:r>
          </a:p>
          <a:p>
            <a:r>
              <a:rPr lang="en-IN" dirty="0"/>
              <a:t>Structured observation </a:t>
            </a:r>
          </a:p>
          <a:p>
            <a:r>
              <a:rPr lang="en-IN" dirty="0"/>
              <a:t>Unstructured observation</a:t>
            </a:r>
          </a:p>
          <a:p>
            <a:pPr marL="0" indent="0" algn="ctr">
              <a:buNone/>
            </a:pPr>
            <a:r>
              <a:rPr lang="en-US" b="1" dirty="0"/>
              <a:t>Participant Observation</a:t>
            </a:r>
          </a:p>
          <a:p>
            <a:r>
              <a:rPr lang="en-US" dirty="0"/>
              <a:t>Researcher </a:t>
            </a:r>
            <a:r>
              <a:rPr lang="en-US" b="1" dirty="0"/>
              <a:t>actively participates</a:t>
            </a:r>
            <a:r>
              <a:rPr lang="en-US" dirty="0"/>
              <a:t> in the group.</a:t>
            </a:r>
          </a:p>
          <a:p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Joining a political campaign team.</a:t>
            </a:r>
          </a:p>
          <a:p>
            <a:pPr marL="0" indent="0" algn="ctr">
              <a:buNone/>
            </a:pPr>
            <a:r>
              <a:rPr lang="en-US" b="1" dirty="0"/>
              <a:t>Non-Participant Observation</a:t>
            </a:r>
          </a:p>
          <a:p>
            <a:r>
              <a:rPr lang="en-US" dirty="0"/>
              <a:t>Researcher observes </a:t>
            </a:r>
            <a:r>
              <a:rPr lang="en-US" b="1" dirty="0"/>
              <a:t>without involvement</a:t>
            </a:r>
            <a:r>
              <a:rPr lang="en-US" dirty="0"/>
              <a:t>.</a:t>
            </a:r>
          </a:p>
          <a:p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Watching a protest without participating.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4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028E6-F7FC-4113-8367-DEA17137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CED66-0636-33B2-06F0-00695FB1788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098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AA88D-D8CD-36DF-5FC1-8A84EE759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00BBE-1579-A786-3ACE-98B054B552A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4841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97A67-BA1A-7C70-573E-B92EE62FD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D4493-B816-113C-CDD1-577ED16791B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8378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F5B3C-8E6E-6E6B-9C71-67F2DD710A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>
            <a:normAutofit/>
          </a:bodyPr>
          <a:lstStyle/>
          <a:p>
            <a:r>
              <a:rPr lang="en-IN" b="1" dirty="0"/>
              <a:t>COURSE OBJECTIVES </a:t>
            </a:r>
            <a:endParaRPr lang="en-IN" dirty="0"/>
          </a:p>
          <a:p>
            <a:pPr lvl="1" algn="just"/>
            <a:r>
              <a:rPr lang="en-US" dirty="0"/>
              <a:t>This paper is a core paper that intends to introduce the students to the issues in social science research methods. It makes students understand how to write a research proposal and undertake both quantitative as well as qualitative research. It deals with different kinds of methods, types of data and techniques of data collections as well as sampling. </a:t>
            </a:r>
          </a:p>
          <a:p>
            <a:pPr lvl="1" algn="just"/>
            <a:r>
              <a:rPr lang="en-US" dirty="0"/>
              <a:t>While introducing students to different methods employed in social science, it attempts to bring together computer applications and social science research. In this regard introduction to SPSS remains a component of this paper. Field work would be an important component of evaluation in this paper.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0665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A52F5-B707-47BF-B35C-602E8AC2A3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59552"/>
          </a:xfrm>
        </p:spPr>
        <p:txBody>
          <a:bodyPr/>
          <a:lstStyle/>
          <a:p>
            <a:endParaRPr lang="en-IN" b="1" dirty="0"/>
          </a:p>
          <a:p>
            <a:r>
              <a:rPr lang="en-IN" b="1" dirty="0"/>
              <a:t>COURSE OUTCOMES </a:t>
            </a:r>
          </a:p>
          <a:p>
            <a:endParaRPr lang="en-IN" dirty="0"/>
          </a:p>
          <a:p>
            <a:pPr lvl="1" algn="just"/>
            <a:r>
              <a:rPr lang="en-US" dirty="0"/>
              <a:t>The paper remains useful for students if they wish to pursue research in any area of social science. </a:t>
            </a:r>
          </a:p>
          <a:p>
            <a:pPr lvl="1" algn="just"/>
            <a:r>
              <a:rPr lang="en-US" dirty="0"/>
              <a:t>The paper has utility for students preparing for UGC NET-JRF exams and SLET exams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795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457200"/>
            <a:ext cx="7467600" cy="6169152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UNIT 1 : Research Design </a:t>
            </a:r>
            <a:endParaRPr lang="en-US" dirty="0"/>
          </a:p>
          <a:p>
            <a:pPr lvl="1"/>
            <a:r>
              <a:rPr lang="en-US" dirty="0"/>
              <a:t>1 Research Design </a:t>
            </a:r>
          </a:p>
          <a:p>
            <a:pPr lvl="1"/>
            <a:r>
              <a:rPr lang="en-US" dirty="0"/>
              <a:t>2 Formulation of Research questions </a:t>
            </a:r>
          </a:p>
          <a:p>
            <a:pPr lvl="1"/>
            <a:r>
              <a:rPr lang="en-US" dirty="0"/>
              <a:t>3 Hypothesis and its role </a:t>
            </a:r>
          </a:p>
          <a:p>
            <a:pPr lvl="1"/>
            <a:r>
              <a:rPr lang="en-US" dirty="0"/>
              <a:t>4 Reviewing of Literature 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b="1" dirty="0"/>
              <a:t>UNIT 2 : Sampling </a:t>
            </a:r>
            <a:endParaRPr lang="en-US" dirty="0"/>
          </a:p>
          <a:p>
            <a:pPr lvl="1"/>
            <a:r>
              <a:rPr lang="en-US" dirty="0"/>
              <a:t>1 Sampling: Sampling Techniques, Choice of Sampling Techniques and Sample Size </a:t>
            </a:r>
          </a:p>
          <a:p>
            <a:pPr lvl="1"/>
            <a:r>
              <a:rPr lang="en-US" dirty="0"/>
              <a:t>2 Methods of data collection </a:t>
            </a:r>
          </a:p>
          <a:p>
            <a:pPr lvl="1"/>
            <a:r>
              <a:rPr lang="en-US" dirty="0"/>
              <a:t>3 Sources of Data: Methods of Collecting Primary Data and Use of Secondary Data </a:t>
            </a:r>
          </a:p>
          <a:p>
            <a:pPr lvl="1"/>
            <a:r>
              <a:rPr lang="en-US" dirty="0"/>
              <a:t>4 Pilot Studies and Pre-tests </a:t>
            </a:r>
          </a:p>
          <a:p>
            <a:pPr>
              <a:buNone/>
            </a:pPr>
            <a:endParaRPr lang="en-US" dirty="0"/>
          </a:p>
          <a:p>
            <a:r>
              <a:rPr lang="en-US" b="1" dirty="0"/>
              <a:t>UNIT 3 : Data Collection </a:t>
            </a:r>
            <a:endParaRPr lang="en-US" dirty="0"/>
          </a:p>
          <a:p>
            <a:pPr lvl="1"/>
            <a:r>
              <a:rPr lang="en-US" dirty="0"/>
              <a:t>1 Types of Data </a:t>
            </a:r>
          </a:p>
          <a:p>
            <a:pPr lvl="1"/>
            <a:r>
              <a:rPr lang="en-US" dirty="0"/>
              <a:t>2 Construction of Schedules and Questionnaires </a:t>
            </a:r>
          </a:p>
          <a:p>
            <a:pPr lvl="1"/>
            <a:r>
              <a:rPr lang="en-US" dirty="0"/>
              <a:t>3 Structured Interviewing </a:t>
            </a:r>
          </a:p>
          <a:p>
            <a:pPr lvl="1"/>
            <a:r>
              <a:rPr lang="en-US" dirty="0"/>
              <a:t>4 The Nature of Field Work: Selection and Training of Investigators 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b="1" dirty="0"/>
              <a:t>UNIT 4 : Statistical Analysis</a:t>
            </a:r>
            <a:endParaRPr lang="en-US" dirty="0"/>
          </a:p>
          <a:p>
            <a:pPr lvl="1"/>
            <a:r>
              <a:rPr lang="en-US" dirty="0"/>
              <a:t>1 Introduction to Statistical Software: SPSS, </a:t>
            </a:r>
          </a:p>
          <a:p>
            <a:pPr lvl="1"/>
            <a:r>
              <a:rPr lang="en-US" dirty="0"/>
              <a:t>2 Data analysis with SPSS </a:t>
            </a:r>
          </a:p>
          <a:p>
            <a:pPr lvl="1"/>
            <a:r>
              <a:rPr lang="en-US" dirty="0"/>
              <a:t>3 Writing up Social Research </a:t>
            </a:r>
          </a:p>
          <a:p>
            <a:pPr lvl="1"/>
            <a:r>
              <a:rPr lang="en-US" dirty="0"/>
              <a:t>4 Post-Modernism and its implications in Research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39ECC-B929-4DF5-DBA8-ABF822C0D48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UNIT 2 : Sampling </a:t>
            </a:r>
            <a:endParaRPr lang="en-US" dirty="0"/>
          </a:p>
          <a:p>
            <a:pPr lvl="1"/>
            <a:r>
              <a:rPr lang="en-US" dirty="0"/>
              <a:t>1 Sampling: Sampling Techniques, Choice of Sampling Techniques and Sample Size </a:t>
            </a:r>
          </a:p>
          <a:p>
            <a:pPr lvl="1"/>
            <a:r>
              <a:rPr lang="en-US" dirty="0"/>
              <a:t>2 Methods of data collection </a:t>
            </a:r>
          </a:p>
          <a:p>
            <a:pPr lvl="1"/>
            <a:r>
              <a:rPr lang="en-US" dirty="0"/>
              <a:t>3 Sources of Data: Methods of Collecting Primary Data and Use of Secondary Data </a:t>
            </a:r>
          </a:p>
          <a:p>
            <a:pPr lvl="1"/>
            <a:r>
              <a:rPr lang="en-US" dirty="0"/>
              <a:t>4 Pilot Studies and Pre-tests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1883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628E8-629F-1603-FA69-65E3A142A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F63BD-FD93-F9E6-0F86-5599EC157F9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800" b="1" dirty="0"/>
              <a:t>Methods of data collection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192911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E26D0-6F86-7374-C045-52EABCB2C8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Introduction</a:t>
            </a:r>
          </a:p>
          <a:p>
            <a:r>
              <a:rPr lang="en-US" dirty="0"/>
              <a:t>Data collection is a </a:t>
            </a:r>
            <a:r>
              <a:rPr lang="en-US" b="1" dirty="0"/>
              <a:t>crucial step in research</a:t>
            </a:r>
            <a:r>
              <a:rPr lang="en-US" dirty="0"/>
              <a:t>.</a:t>
            </a:r>
          </a:p>
          <a:p>
            <a:r>
              <a:rPr lang="en-US" dirty="0"/>
              <a:t>Without data:</a:t>
            </a:r>
          </a:p>
          <a:p>
            <a:r>
              <a:rPr lang="en-US" dirty="0"/>
              <a:t>No analysis </a:t>
            </a:r>
          </a:p>
          <a:p>
            <a:r>
              <a:rPr lang="en-US" dirty="0"/>
              <a:t>No conclusions </a:t>
            </a:r>
          </a:p>
          <a:p>
            <a:r>
              <a:rPr lang="en-US" dirty="0"/>
              <a:t>Data must be:</a:t>
            </a:r>
          </a:p>
          <a:p>
            <a:r>
              <a:rPr lang="en-US" dirty="0"/>
              <a:t>Accurate </a:t>
            </a:r>
          </a:p>
          <a:p>
            <a:r>
              <a:rPr lang="en-US" dirty="0"/>
              <a:t>Reliable </a:t>
            </a:r>
          </a:p>
          <a:p>
            <a:r>
              <a:rPr lang="en-US" dirty="0"/>
              <a:t>Relevant</a:t>
            </a:r>
          </a:p>
          <a:p>
            <a:pPr marL="0" indent="0" algn="ctr">
              <a:buNone/>
            </a:pPr>
            <a:r>
              <a:rPr lang="en-US" b="1" dirty="0"/>
              <a:t>Meaning of Data</a:t>
            </a:r>
          </a:p>
          <a:p>
            <a:r>
              <a:rPr lang="en-US" dirty="0"/>
              <a:t>Data refers to </a:t>
            </a:r>
            <a:r>
              <a:rPr lang="en-US" b="1" dirty="0"/>
              <a:t>facts, figures, and information</a:t>
            </a:r>
            <a:r>
              <a:rPr lang="en-US" dirty="0"/>
              <a:t> collected for analysis.</a:t>
            </a:r>
          </a:p>
          <a:p>
            <a:r>
              <a:rPr lang="en-US" dirty="0"/>
              <a:t>Examples:</a:t>
            </a:r>
          </a:p>
          <a:p>
            <a:r>
              <a:rPr lang="en-US" dirty="0"/>
              <a:t>Voter turnout </a:t>
            </a:r>
          </a:p>
          <a:p>
            <a:r>
              <a:rPr lang="en-US" dirty="0"/>
              <a:t>Survey responses </a:t>
            </a:r>
          </a:p>
          <a:p>
            <a:r>
              <a:rPr lang="en-US" dirty="0"/>
              <a:t>Government reports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286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1F733-62E4-93A6-7727-26D1E804EBA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Importance of Data Collection</a:t>
            </a:r>
          </a:p>
          <a:p>
            <a:r>
              <a:rPr lang="en-US" dirty="0"/>
              <a:t>Provides evidence for research </a:t>
            </a:r>
          </a:p>
          <a:p>
            <a:r>
              <a:rPr lang="en-US" dirty="0"/>
              <a:t>Helps in hypothesis testing </a:t>
            </a:r>
          </a:p>
          <a:p>
            <a:r>
              <a:rPr lang="en-US" dirty="0"/>
              <a:t>Supports decision-making </a:t>
            </a:r>
          </a:p>
          <a:p>
            <a:r>
              <a:rPr lang="en-US" dirty="0"/>
              <a:t>Ensures scientific validity</a:t>
            </a:r>
          </a:p>
          <a:p>
            <a:pPr marL="0" indent="0" algn="ctr">
              <a:buNone/>
            </a:pPr>
            <a:r>
              <a:rPr lang="en-US" b="1" dirty="0"/>
              <a:t>Types of Data</a:t>
            </a:r>
          </a:p>
          <a:p>
            <a:r>
              <a:rPr lang="en-US" dirty="0"/>
              <a:t>Two main types:</a:t>
            </a:r>
          </a:p>
          <a:p>
            <a:r>
              <a:rPr lang="en-US" dirty="0"/>
              <a:t>Primary Data </a:t>
            </a:r>
          </a:p>
          <a:p>
            <a:r>
              <a:rPr lang="en-US" dirty="0"/>
              <a:t>Secondary Data</a:t>
            </a:r>
          </a:p>
          <a:p>
            <a:pPr marL="0" indent="0" algn="ctr">
              <a:buNone/>
            </a:pPr>
            <a:r>
              <a:rPr lang="en-US" b="1" dirty="0"/>
              <a:t>Primary Data</a:t>
            </a:r>
          </a:p>
          <a:p>
            <a:r>
              <a:rPr lang="en-US" dirty="0"/>
              <a:t>Primary data is </a:t>
            </a:r>
            <a:r>
              <a:rPr lang="en-US" b="1" dirty="0"/>
              <a:t>collected first-hand by the researcher</a:t>
            </a:r>
            <a:r>
              <a:rPr lang="en-US" dirty="0"/>
              <a:t>.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Interviews </a:t>
            </a:r>
          </a:p>
          <a:p>
            <a:pPr lvl="1"/>
            <a:r>
              <a:rPr lang="en-US" dirty="0"/>
              <a:t>Surveys </a:t>
            </a:r>
          </a:p>
          <a:p>
            <a:pPr lvl="1"/>
            <a:r>
              <a:rPr lang="en-US" dirty="0"/>
              <a:t>Field observations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6677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9C888-79CD-BE00-23A7-EB141A6D59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Secondary Data</a:t>
            </a:r>
          </a:p>
          <a:p>
            <a:r>
              <a:rPr lang="en-US" dirty="0"/>
              <a:t>Secondary data is </a:t>
            </a:r>
            <a:r>
              <a:rPr lang="en-US" b="1" dirty="0"/>
              <a:t>already collected by others</a:t>
            </a:r>
            <a:r>
              <a:rPr lang="en-US" dirty="0"/>
              <a:t>.</a:t>
            </a:r>
          </a:p>
          <a:p>
            <a:r>
              <a:rPr lang="en-US" dirty="0"/>
              <a:t>Sources:</a:t>
            </a:r>
          </a:p>
          <a:p>
            <a:r>
              <a:rPr lang="en-US" dirty="0"/>
              <a:t>Books </a:t>
            </a:r>
          </a:p>
          <a:p>
            <a:r>
              <a:rPr lang="en-US" dirty="0"/>
              <a:t>Journals </a:t>
            </a:r>
          </a:p>
          <a:p>
            <a:r>
              <a:rPr lang="en-US" dirty="0"/>
              <a:t>Government reports </a:t>
            </a:r>
          </a:p>
          <a:p>
            <a:r>
              <a:rPr lang="en-US" dirty="0"/>
              <a:t>Census data</a:t>
            </a:r>
          </a:p>
          <a:p>
            <a:endParaRPr lang="en-IN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FAD8530-A49A-5E76-7A0F-809794D5D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508601"/>
              </p:ext>
            </p:extLst>
          </p:nvPr>
        </p:nvGraphicFramePr>
        <p:xfrm>
          <a:off x="838200" y="3810000"/>
          <a:ext cx="7467600" cy="1996440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394819999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309497685"/>
                    </a:ext>
                  </a:extLst>
                </a:gridCol>
              </a:tblGrid>
              <a:tr h="4991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Primary Data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Secondary Data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430261"/>
                  </a:ext>
                </a:extLst>
              </a:tr>
              <a:tr h="4991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Original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Already available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5649830"/>
                  </a:ext>
                </a:extLst>
              </a:tr>
              <a:tr h="4991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Costly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Less costly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722722"/>
                  </a:ext>
                </a:extLst>
              </a:tr>
              <a:tr h="4991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Time-consuming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Quick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740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1154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4851</TotalTime>
  <Words>537</Words>
  <Application>Microsoft Office PowerPoint</Application>
  <PresentationFormat>On-screen Show (4:3)</PresentationFormat>
  <Paragraphs>114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Agency FB</vt:lpstr>
      <vt:lpstr>Andalus</vt:lpstr>
      <vt:lpstr>Century Schoolbook</vt:lpstr>
      <vt:lpstr>Wingdings</vt:lpstr>
      <vt:lpstr>Wingdings 2</vt:lpstr>
      <vt:lpstr>Oriel</vt:lpstr>
      <vt:lpstr>POL 4026 Research Methodology 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4026 Research Methodology II</dc:title>
  <dc:creator>Aniruddha</dc:creator>
  <cp:lastModifiedBy>Aniruddha Kumar Baro</cp:lastModifiedBy>
  <cp:revision>67</cp:revision>
  <dcterms:created xsi:type="dcterms:W3CDTF">2006-08-16T00:00:00Z</dcterms:created>
  <dcterms:modified xsi:type="dcterms:W3CDTF">2026-03-24T09:40:48Z</dcterms:modified>
</cp:coreProperties>
</file>