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7" r:id="rId2"/>
    <p:sldId id="299" r:id="rId3"/>
    <p:sldId id="300" r:id="rId4"/>
    <p:sldId id="258" r:id="rId5"/>
    <p:sldId id="301" r:id="rId6"/>
    <p:sldId id="259" r:id="rId7"/>
    <p:sldId id="286" r:id="rId8"/>
    <p:sldId id="287" r:id="rId9"/>
    <p:sldId id="288" r:id="rId10"/>
    <p:sldId id="289" r:id="rId11"/>
    <p:sldId id="290" r:id="rId12"/>
    <p:sldId id="291" r:id="rId13"/>
    <p:sldId id="292" r:id="rId14"/>
    <p:sldId id="293" r:id="rId15"/>
    <p:sldId id="298"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8" r:id="rId34"/>
    <p:sldId id="277" r:id="rId35"/>
    <p:sldId id="279" r:id="rId36"/>
    <p:sldId id="280" r:id="rId37"/>
    <p:sldId id="281" r:id="rId38"/>
    <p:sldId id="282" r:id="rId39"/>
    <p:sldId id="283" r:id="rId40"/>
    <p:sldId id="284" r:id="rId41"/>
    <p:sldId id="28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2/16/2026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2/16/2026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2/16/2026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D8BD707-D9CF-40AE-B4C6-C98DA3205C09}" type="datetimeFigureOut">
              <a:rPr lang="en-US" smtClean="0"/>
              <a:pPr/>
              <a:t>2/16/2026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2/16/2026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2/16/2026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2/16/2026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ncbi.nlm.nih.gov/pmc/articles/PMC6322175/"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hegg.com/homework-help/definitions/role-of-hypothesis-31" TargetMode="External"/><Relationship Id="rId2" Type="http://schemas.openxmlformats.org/officeDocument/2006/relationships/hyperlink" Target="https://www.publichealthnotes.com/hypothesis-in-research-definition-types-and-importanc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28600"/>
            <a:ext cx="7162800" cy="1371600"/>
          </a:xfrm>
        </p:spPr>
        <p:txBody>
          <a:bodyPr>
            <a:normAutofit/>
          </a:bodyPr>
          <a:lstStyle/>
          <a:p>
            <a:pPr algn="ctr"/>
            <a:r>
              <a:rPr lang="en-US" b="1" dirty="0">
                <a:latin typeface="Agency FB" pitchFamily="34" charset="0"/>
              </a:rPr>
              <a:t>POL </a:t>
            </a:r>
            <a:r>
              <a:rPr lang="en-US" dirty="0">
                <a:latin typeface="Agency FB" pitchFamily="34" charset="0"/>
              </a:rPr>
              <a:t>4026</a:t>
            </a:r>
            <a:br>
              <a:rPr lang="en-US" dirty="0">
                <a:latin typeface="Andalus" pitchFamily="18" charset="-78"/>
                <a:cs typeface="Andalus" pitchFamily="18" charset="-78"/>
              </a:rPr>
            </a:br>
            <a:r>
              <a:rPr lang="en-US" dirty="0">
                <a:latin typeface="Andalus" pitchFamily="18" charset="-78"/>
                <a:cs typeface="Andalus" pitchFamily="18" charset="-78"/>
              </a:rPr>
              <a:t>Research Methodology II</a:t>
            </a:r>
          </a:p>
        </p:txBody>
      </p:sp>
      <p:sp>
        <p:nvSpPr>
          <p:cNvPr id="3" name="Subtitle 2"/>
          <p:cNvSpPr>
            <a:spLocks noGrp="1"/>
          </p:cNvSpPr>
          <p:nvPr>
            <p:ph type="subTitle" idx="1"/>
          </p:nvPr>
        </p:nvSpPr>
        <p:spPr>
          <a:xfrm>
            <a:off x="1371600" y="2286000"/>
            <a:ext cx="7010400" cy="3429000"/>
          </a:xfrm>
        </p:spPr>
        <p:txBody>
          <a:bodyPr>
            <a:noAutofit/>
          </a:bodyPr>
          <a:lstStyle/>
          <a:p>
            <a:pPr algn="ctr"/>
            <a:r>
              <a:rPr lang="en-US" sz="3200" dirty="0">
                <a:solidFill>
                  <a:schemeClr val="tx1"/>
                </a:solidFill>
                <a:latin typeface="Andalus" pitchFamily="18" charset="-78"/>
                <a:cs typeface="Andalus" pitchFamily="18" charset="-78"/>
              </a:rPr>
              <a:t>Unit I: Research Design</a:t>
            </a: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endParaRPr lang="en-US" dirty="0">
              <a:solidFill>
                <a:schemeClr val="tx1"/>
              </a:solidFill>
              <a:latin typeface="Andalus" pitchFamily="18" charset="-78"/>
              <a:cs typeface="Andalus" pitchFamily="18" charset="-78"/>
            </a:endParaRPr>
          </a:p>
          <a:p>
            <a:pPr algn="ctr"/>
            <a:endParaRPr lang="en-US" dirty="0">
              <a:solidFill>
                <a:schemeClr val="tx1"/>
              </a:solidFill>
              <a:latin typeface="Andalus" pitchFamily="18" charset="-78"/>
              <a:cs typeface="Andalus" pitchFamily="18" charset="-78"/>
            </a:endParaRPr>
          </a:p>
          <a:p>
            <a:pPr algn="ctr"/>
            <a:endParaRPr lang="en-US" dirty="0">
              <a:solidFill>
                <a:schemeClr val="tx1"/>
              </a:solidFill>
              <a:latin typeface="Andalus" pitchFamily="18" charset="-78"/>
              <a:cs typeface="Andalus" pitchFamily="18" charset="-78"/>
            </a:endParaRPr>
          </a:p>
          <a:p>
            <a:pPr algn="ctr"/>
            <a:r>
              <a:rPr lang="en-US" sz="2800" dirty="0" err="1">
                <a:solidFill>
                  <a:schemeClr val="tx1"/>
                </a:solidFill>
                <a:latin typeface="Andalus" pitchFamily="18" charset="-78"/>
                <a:cs typeface="Andalus" pitchFamily="18" charset="-78"/>
              </a:rPr>
              <a:t>Aniruddha</a:t>
            </a:r>
            <a:r>
              <a:rPr lang="en-US" sz="2800" dirty="0">
                <a:solidFill>
                  <a:schemeClr val="tx1"/>
                </a:solidFill>
                <a:latin typeface="Andalus" pitchFamily="18" charset="-78"/>
                <a:cs typeface="Andalus" pitchFamily="18" charset="-78"/>
              </a:rPr>
              <a:t> Kumar </a:t>
            </a:r>
            <a:r>
              <a:rPr lang="en-US" sz="2800" dirty="0" err="1">
                <a:solidFill>
                  <a:schemeClr val="tx1"/>
                </a:solidFill>
                <a:latin typeface="Andalus" pitchFamily="18" charset="-78"/>
                <a:cs typeface="Andalus" pitchFamily="18" charset="-78"/>
              </a:rPr>
              <a:t>Baro</a:t>
            </a:r>
            <a:endParaRPr lang="en-US" sz="2800" dirty="0"/>
          </a:p>
        </p:txBody>
      </p:sp>
      <p:pic>
        <p:nvPicPr>
          <p:cNvPr id="5" name="Picture 4" descr="C:\Users\Aniruddha\Desktop\download.jpg"/>
          <p:cNvPicPr/>
          <p:nvPr/>
        </p:nvPicPr>
        <p:blipFill>
          <a:blip r:embed="rId2" cstate="print"/>
          <a:srcRect/>
          <a:stretch>
            <a:fillRect/>
          </a:stretch>
        </p:blipFill>
        <p:spPr bwMode="auto">
          <a:xfrm>
            <a:off x="4038600" y="2895600"/>
            <a:ext cx="1499634" cy="1454888"/>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pPr algn="ctr"/>
            <a:r>
              <a:rPr lang="en-US" dirty="0"/>
              <a:t>Characteristics of Good Research Design</a:t>
            </a:r>
          </a:p>
        </p:txBody>
      </p:sp>
      <p:sp>
        <p:nvSpPr>
          <p:cNvPr id="3" name="Content Placeholder 2"/>
          <p:cNvSpPr>
            <a:spLocks noGrp="1"/>
          </p:cNvSpPr>
          <p:nvPr>
            <p:ph sz="quarter" idx="1"/>
          </p:nvPr>
        </p:nvSpPr>
        <p:spPr>
          <a:xfrm>
            <a:off x="457200" y="1447800"/>
            <a:ext cx="7772400" cy="5026152"/>
          </a:xfrm>
        </p:spPr>
        <p:txBody>
          <a:bodyPr>
            <a:normAutofit fontScale="92500"/>
          </a:bodyPr>
          <a:lstStyle/>
          <a:p>
            <a:pPr algn="just"/>
            <a:r>
              <a:rPr lang="en-US" dirty="0"/>
              <a:t>If more than one method of data collection is kept in mind- may increase cost, time consuming, complexity.</a:t>
            </a:r>
          </a:p>
          <a:p>
            <a:pPr algn="just"/>
            <a:r>
              <a:rPr lang="en-US" dirty="0"/>
              <a:t>Use of multiple variables. Not single IV.</a:t>
            </a:r>
          </a:p>
          <a:p>
            <a:pPr algn="just"/>
            <a:r>
              <a:rPr lang="en-US" dirty="0"/>
              <a:t>Researchers can give importance to five factors</a:t>
            </a:r>
          </a:p>
          <a:p>
            <a:pPr lvl="1" algn="just"/>
            <a:r>
              <a:rPr lang="en-US" dirty="0"/>
              <a:t>Should know how many different points in time the data are to be collected. </a:t>
            </a:r>
          </a:p>
          <a:p>
            <a:pPr lvl="1" algn="just"/>
            <a:r>
              <a:rPr lang="en-US" dirty="0"/>
              <a:t>Researchers should know how many research situations, i.e., individuals, groups, communities, organizations, etc., will be of his interest and how are these varied situation to be interrelated?</a:t>
            </a:r>
          </a:p>
          <a:p>
            <a:pPr lvl="1" algn="just"/>
            <a:r>
              <a:rPr lang="en-US" dirty="0"/>
              <a:t>Does study involve change?</a:t>
            </a:r>
          </a:p>
          <a:p>
            <a:pPr lvl="1" algn="just"/>
            <a:r>
              <a:rPr lang="en-US" dirty="0"/>
              <a:t>Does research involve any comparisons?</a:t>
            </a:r>
          </a:p>
          <a:p>
            <a:pPr lvl="1" algn="just"/>
            <a:r>
              <a:rPr lang="en-US" dirty="0"/>
              <a:t>Whether the research is descriptive, explanatory or exploratory, pure or applied?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Phases of Research Designing</a:t>
            </a:r>
          </a:p>
        </p:txBody>
      </p:sp>
      <p:sp>
        <p:nvSpPr>
          <p:cNvPr id="3" name="Content Placeholder 2"/>
          <p:cNvSpPr>
            <a:spLocks noGrp="1"/>
          </p:cNvSpPr>
          <p:nvPr>
            <p:ph sz="quarter" idx="1"/>
          </p:nvPr>
        </p:nvSpPr>
        <p:spPr>
          <a:xfrm>
            <a:off x="457200" y="1143000"/>
            <a:ext cx="7467600" cy="5330952"/>
          </a:xfrm>
        </p:spPr>
        <p:txBody>
          <a:bodyPr/>
          <a:lstStyle/>
          <a:p>
            <a:r>
              <a:rPr lang="en-US" dirty="0"/>
              <a:t>Six phases</a:t>
            </a:r>
          </a:p>
          <a:p>
            <a:pPr lvl="1"/>
            <a:r>
              <a:rPr lang="en-US" dirty="0"/>
              <a:t>Specifying the problem/ topic to be studied.</a:t>
            </a:r>
          </a:p>
          <a:p>
            <a:pPr lvl="1"/>
            <a:r>
              <a:rPr lang="en-US" dirty="0"/>
              <a:t>Framing research design.</a:t>
            </a:r>
          </a:p>
          <a:p>
            <a:pPr lvl="1" algn="just"/>
            <a:r>
              <a:rPr lang="en-US" dirty="0"/>
              <a:t>Planning a sample (probability or non-probability or combination of the two).</a:t>
            </a:r>
          </a:p>
          <a:p>
            <a:pPr lvl="1" algn="just"/>
            <a:r>
              <a:rPr lang="en-US" dirty="0"/>
              <a:t>Collecting the data.</a:t>
            </a:r>
          </a:p>
          <a:p>
            <a:pPr lvl="1" algn="just"/>
            <a:r>
              <a:rPr lang="en-US" dirty="0"/>
              <a:t>Analyzing the data (editing, coding, processing, tabulating).</a:t>
            </a:r>
          </a:p>
          <a:p>
            <a:pPr lvl="1" algn="just"/>
            <a:r>
              <a:rPr lang="en-US"/>
              <a:t>Preparing the report.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pPr algn="ctr"/>
            <a:r>
              <a:rPr lang="en-US" dirty="0"/>
              <a:t>Difference in Designing Quantitative and Qualitative Research</a:t>
            </a:r>
          </a:p>
        </p:txBody>
      </p:sp>
      <p:sp>
        <p:nvSpPr>
          <p:cNvPr id="3" name="Content Placeholder 2"/>
          <p:cNvSpPr>
            <a:spLocks noGrp="1"/>
          </p:cNvSpPr>
          <p:nvPr>
            <p:ph sz="quarter" idx="1"/>
          </p:nvPr>
        </p:nvSpPr>
        <p:spPr>
          <a:xfrm>
            <a:off x="457200" y="1371600"/>
            <a:ext cx="7467600" cy="5102352"/>
          </a:xfrm>
        </p:spPr>
        <p:txBody>
          <a:bodyPr/>
          <a:lstStyle/>
          <a:p>
            <a:pPr algn="just"/>
            <a:r>
              <a:rPr lang="en-US" dirty="0"/>
              <a:t>Quantitative researchers tend to be more prescriptive than qualitative researchers.</a:t>
            </a:r>
          </a:p>
          <a:p>
            <a:pPr lvl="1" algn="just"/>
            <a:r>
              <a:rPr lang="en-US" dirty="0"/>
              <a:t>Former- the problem is specific and precise; later- it is general and loosely structured.</a:t>
            </a:r>
          </a:p>
          <a:p>
            <a:pPr lvl="1" algn="just"/>
            <a:r>
              <a:rPr lang="en-US" dirty="0"/>
              <a:t>The hypotheses are formulated before the study; hypotheses are propounded either during the study or after the study.</a:t>
            </a:r>
          </a:p>
          <a:p>
            <a:pPr lvl="1" algn="just"/>
            <a:r>
              <a:rPr lang="en-US" dirty="0"/>
              <a:t>Concepts are </a:t>
            </a:r>
            <a:r>
              <a:rPr lang="en-US" dirty="0" err="1"/>
              <a:t>operationalized</a:t>
            </a:r>
            <a:r>
              <a:rPr lang="en-US" dirty="0"/>
              <a:t>; concepts are only sensitized. </a:t>
            </a:r>
          </a:p>
          <a:p>
            <a:pPr lvl="1" algn="just"/>
            <a:r>
              <a:rPr lang="en-US" dirty="0"/>
              <a:t>In designing research, the design is prescriptive; the design is not prescriptive.</a:t>
            </a:r>
          </a:p>
          <a:p>
            <a:pPr lvl="1" algn="just"/>
            <a:r>
              <a:rPr lang="en-US" dirty="0"/>
              <a:t>Sampling is planned before data collection; it is planned during data collection.</a:t>
            </a:r>
          </a:p>
          <a:p>
            <a:pPr lvl="1" algn="just"/>
            <a:r>
              <a:rPr lang="en-US" dirty="0"/>
              <a:t>Sampling is representative; it is not representative.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90600"/>
            <a:ext cx="7467600" cy="5483352"/>
          </a:xfrm>
        </p:spPr>
        <p:txBody>
          <a:bodyPr/>
          <a:lstStyle/>
          <a:p>
            <a:pPr algn="just"/>
            <a:r>
              <a:rPr lang="en-US" dirty="0"/>
              <a:t>Cont…</a:t>
            </a:r>
          </a:p>
          <a:p>
            <a:pPr lvl="1" algn="just"/>
            <a:r>
              <a:rPr lang="en-US" dirty="0"/>
              <a:t>All types of measurement/scales are employed; mostly nominal scales are used.</a:t>
            </a:r>
          </a:p>
          <a:p>
            <a:pPr lvl="1" algn="just"/>
            <a:r>
              <a:rPr lang="en-US" dirty="0"/>
              <a:t>For data collection, generally investigators are employed  in big researchers; the researchers analysis data single-handed.</a:t>
            </a:r>
          </a:p>
          <a:p>
            <a:pPr lvl="1" algn="just"/>
            <a:r>
              <a:rPr lang="en-US" dirty="0"/>
              <a:t>In processing data, usually induction generalizations are made; usually analytical generalizations are made.</a:t>
            </a:r>
          </a:p>
          <a:p>
            <a:pPr lvl="1" algn="just"/>
            <a:r>
              <a:rPr lang="en-US" dirty="0"/>
              <a:t>In reporting, research the findings are highly integrated; the finding are mostly not integrated.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dirty="0"/>
              <a:t>Advantages and stages</a:t>
            </a:r>
          </a:p>
        </p:txBody>
      </p:sp>
      <p:sp>
        <p:nvSpPr>
          <p:cNvPr id="3" name="Content Placeholder 2"/>
          <p:cNvSpPr>
            <a:spLocks noGrp="1"/>
          </p:cNvSpPr>
          <p:nvPr>
            <p:ph sz="quarter" idx="1"/>
          </p:nvPr>
        </p:nvSpPr>
        <p:spPr>
          <a:xfrm>
            <a:off x="457200" y="838200"/>
            <a:ext cx="7467600" cy="5635752"/>
          </a:xfrm>
        </p:spPr>
        <p:txBody>
          <a:bodyPr/>
          <a:lstStyle/>
          <a:p>
            <a:r>
              <a:rPr lang="en-US" dirty="0"/>
              <a:t>Advantages of designing research</a:t>
            </a:r>
          </a:p>
          <a:p>
            <a:pPr lvl="1"/>
            <a:r>
              <a:rPr lang="en-US" dirty="0"/>
              <a:t>Research can be conducted on scientific basis.</a:t>
            </a:r>
          </a:p>
          <a:p>
            <a:pPr lvl="1"/>
            <a:r>
              <a:rPr lang="en-US" dirty="0"/>
              <a:t>Wastage of time and money is minimized.</a:t>
            </a:r>
          </a:p>
          <a:p>
            <a:pPr lvl="1"/>
            <a:r>
              <a:rPr lang="en-US" dirty="0"/>
              <a:t>Optimum reliability is achieved.</a:t>
            </a:r>
          </a:p>
          <a:p>
            <a:pPr lvl="1" algn="just"/>
            <a:r>
              <a:rPr lang="en-US" dirty="0"/>
              <a:t>Designing helps in giving useful conclusions (in the form of hypotheses/theories).</a:t>
            </a:r>
          </a:p>
          <a:p>
            <a:r>
              <a:rPr lang="en-US" dirty="0"/>
              <a:t>Stages for outlining a research proposal</a:t>
            </a:r>
          </a:p>
          <a:p>
            <a:pPr lvl="1"/>
            <a:r>
              <a:rPr lang="en-US" dirty="0"/>
              <a:t>Stating problem</a:t>
            </a:r>
          </a:p>
          <a:p>
            <a:pPr lvl="1"/>
            <a:r>
              <a:rPr lang="en-US" dirty="0"/>
              <a:t>Specifying objectives of study</a:t>
            </a:r>
          </a:p>
          <a:p>
            <a:pPr lvl="1"/>
            <a:r>
              <a:rPr lang="en-US" dirty="0"/>
              <a:t>Review of literature or earlier studies.</a:t>
            </a:r>
          </a:p>
          <a:p>
            <a:pPr lvl="1"/>
            <a:r>
              <a:rPr lang="en-US" dirty="0"/>
              <a:t>Developing conceptual scheme.</a:t>
            </a:r>
          </a:p>
          <a:p>
            <a:pPr lvl="1"/>
            <a:r>
              <a:rPr lang="en-US" dirty="0"/>
              <a:t>Framing hypotheses.</a:t>
            </a:r>
          </a:p>
          <a:p>
            <a:pPr lvl="1"/>
            <a:r>
              <a:rPr lang="en-US" dirty="0"/>
              <a:t>Determining sample.</a:t>
            </a:r>
          </a:p>
          <a:p>
            <a:pPr lvl="1"/>
            <a:r>
              <a:rPr lang="en-US" dirty="0"/>
              <a:t>Determining methodology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Formulations of Research Questions</a:t>
            </a:r>
          </a:p>
        </p:txBody>
      </p:sp>
      <p:sp>
        <p:nvSpPr>
          <p:cNvPr id="3" name="Content Placeholder 2"/>
          <p:cNvSpPr>
            <a:spLocks noGrp="1"/>
          </p:cNvSpPr>
          <p:nvPr>
            <p:ph sz="quarter" idx="1"/>
          </p:nvPr>
        </p:nvSpPr>
        <p:spPr>
          <a:xfrm>
            <a:off x="457200" y="1219200"/>
            <a:ext cx="7467600" cy="5254752"/>
          </a:xfrm>
        </p:spPr>
        <p:txBody>
          <a:bodyPr/>
          <a:lstStyle/>
          <a:p>
            <a:pPr algn="just"/>
            <a:r>
              <a:rPr lang="en-US" dirty="0">
                <a:latin typeface="Andalus" pitchFamily="18" charset="-78"/>
                <a:cs typeface="Andalus" pitchFamily="18" charset="-78"/>
              </a:rPr>
              <a:t>Formulation of research question (RQ) is an essential before starting any research.</a:t>
            </a:r>
          </a:p>
          <a:p>
            <a:pPr algn="just"/>
            <a:r>
              <a:rPr lang="en-US" dirty="0">
                <a:latin typeface="Andalus" pitchFamily="18" charset="-78"/>
                <a:cs typeface="Andalus" pitchFamily="18" charset="-78"/>
              </a:rPr>
              <a:t>Aims to explore an existing uncertainty in an area of concern and points to a need for deliberate investigation. </a:t>
            </a:r>
          </a:p>
          <a:p>
            <a:pPr algn="just"/>
            <a:r>
              <a:rPr lang="en-US" dirty="0">
                <a:latin typeface="Andalus" pitchFamily="18" charset="-78"/>
                <a:cs typeface="Andalus" pitchFamily="18" charset="-78"/>
              </a:rPr>
              <a:t>A good research question forms backbone of a good research.</a:t>
            </a:r>
          </a:p>
          <a:p>
            <a:pPr algn="just"/>
            <a:r>
              <a:rPr lang="en-US" dirty="0">
                <a:latin typeface="Andalus" pitchFamily="18" charset="-78"/>
                <a:cs typeface="Andalus" pitchFamily="18" charset="-78"/>
              </a:rPr>
              <a:t>RQ identifies the problem to be studied and guides to the methodology.</a:t>
            </a:r>
          </a:p>
          <a:p>
            <a:pPr algn="just"/>
            <a:r>
              <a:rPr lang="en-US" dirty="0">
                <a:latin typeface="Andalus" pitchFamily="18" charset="-78"/>
                <a:cs typeface="Andalus" pitchFamily="18" charset="-78"/>
              </a:rPr>
              <a:t>It leads to building up of an appropriate hypothesis. </a:t>
            </a:r>
          </a:p>
          <a:p>
            <a:pPr algn="just"/>
            <a:r>
              <a:rPr lang="en-US" dirty="0">
                <a:latin typeface="Andalus" pitchFamily="18" charset="-78"/>
                <a:cs typeface="Andalus" pitchFamily="18" charset="-78"/>
              </a:rPr>
              <a:t>A good RQ helps support a focused arguable thesis and construction of a logical argument.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lstStyle/>
          <a:p>
            <a:pPr algn="just"/>
            <a:r>
              <a:rPr lang="en-US" dirty="0">
                <a:latin typeface="Andalus" pitchFamily="18" charset="-78"/>
                <a:cs typeface="Andalus" pitchFamily="18" charset="-78"/>
              </a:rPr>
              <a:t>First critical steps in the research process, especially in the field of social and health research, where the systematic generation of knowledge that can be used to promote, restore, maintain, and/or protect health of individuals and populations. </a:t>
            </a:r>
          </a:p>
          <a:p>
            <a:pPr algn="just"/>
            <a:r>
              <a:rPr lang="en-US" dirty="0">
                <a:latin typeface="Andalus" pitchFamily="18" charset="-78"/>
                <a:cs typeface="Andalus" pitchFamily="18" charset="-78"/>
              </a:rPr>
              <a:t>Basically, the research can be classified as action, applied, basic, clinical, empirical, administrative, theoretical, or qualitative or quantitative research, depending on its purpose.</a:t>
            </a:r>
          </a:p>
          <a:p>
            <a:pPr algn="just"/>
            <a:r>
              <a:rPr lang="en-US" dirty="0">
                <a:latin typeface="Andalus" pitchFamily="18" charset="-78"/>
                <a:cs typeface="Andalus" pitchFamily="18" charset="-78"/>
              </a:rPr>
              <a:t>Good research question</a:t>
            </a:r>
          </a:p>
          <a:p>
            <a:pPr lvl="1" algn="just"/>
            <a:r>
              <a:rPr lang="en-US" dirty="0">
                <a:latin typeface="Andalus" pitchFamily="18" charset="-78"/>
                <a:cs typeface="Andalus" pitchFamily="18" charset="-78"/>
              </a:rPr>
              <a:t>Details the problem statement</a:t>
            </a:r>
          </a:p>
          <a:p>
            <a:pPr lvl="1" algn="just"/>
            <a:r>
              <a:rPr lang="en-US" dirty="0">
                <a:latin typeface="Andalus" pitchFamily="18" charset="-78"/>
                <a:cs typeface="Andalus" pitchFamily="18" charset="-78"/>
              </a:rPr>
              <a:t>Further describes and refines the issue under study</a:t>
            </a:r>
          </a:p>
          <a:p>
            <a:pPr lvl="1" algn="just"/>
            <a:r>
              <a:rPr lang="en-US" dirty="0">
                <a:latin typeface="Andalus" pitchFamily="18" charset="-78"/>
                <a:cs typeface="Andalus" pitchFamily="18" charset="-78"/>
              </a:rPr>
              <a:t>Add focus to the problem statement</a:t>
            </a:r>
          </a:p>
          <a:p>
            <a:pPr lvl="1" algn="just"/>
            <a:r>
              <a:rPr lang="en-US" dirty="0">
                <a:latin typeface="Andalus" pitchFamily="18" charset="-78"/>
                <a:cs typeface="Andalus" pitchFamily="18" charset="-78"/>
              </a:rPr>
              <a:t>Guides data collection and analysis</a:t>
            </a:r>
          </a:p>
          <a:p>
            <a:pPr lvl="1" algn="just"/>
            <a:r>
              <a:rPr lang="en-US" dirty="0">
                <a:latin typeface="Andalus" pitchFamily="18" charset="-78"/>
                <a:cs typeface="Andalus" pitchFamily="18" charset="-78"/>
              </a:rPr>
              <a:t>Sets context of research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lstStyle/>
          <a:p>
            <a:pPr algn="just"/>
            <a:r>
              <a:rPr lang="en-US" dirty="0"/>
              <a:t>A good research is represented by acronym FINERMAPS</a:t>
            </a:r>
          </a:p>
          <a:p>
            <a:pPr lvl="1" algn="just"/>
            <a:r>
              <a:rPr lang="en-US" dirty="0">
                <a:latin typeface="Andalus" pitchFamily="18" charset="-78"/>
                <a:cs typeface="Andalus" pitchFamily="18" charset="-78"/>
              </a:rPr>
              <a:t>Feasible</a:t>
            </a:r>
          </a:p>
          <a:p>
            <a:pPr lvl="1" algn="just"/>
            <a:r>
              <a:rPr lang="en-US" dirty="0">
                <a:latin typeface="Andalus" pitchFamily="18" charset="-78"/>
                <a:cs typeface="Andalus" pitchFamily="18" charset="-78"/>
              </a:rPr>
              <a:t>Interesting</a:t>
            </a:r>
          </a:p>
          <a:p>
            <a:pPr lvl="1" algn="just"/>
            <a:r>
              <a:rPr lang="en-US" dirty="0">
                <a:latin typeface="Andalus" pitchFamily="18" charset="-78"/>
                <a:cs typeface="Andalus" pitchFamily="18" charset="-78"/>
              </a:rPr>
              <a:t>Novel</a:t>
            </a:r>
          </a:p>
          <a:p>
            <a:pPr lvl="1" algn="just"/>
            <a:r>
              <a:rPr lang="en-US" dirty="0">
                <a:latin typeface="Andalus" pitchFamily="18" charset="-78"/>
                <a:cs typeface="Andalus" pitchFamily="18" charset="-78"/>
              </a:rPr>
              <a:t>Ethical</a:t>
            </a:r>
          </a:p>
          <a:p>
            <a:pPr lvl="1" algn="just"/>
            <a:r>
              <a:rPr lang="en-US" dirty="0">
                <a:latin typeface="Andalus" pitchFamily="18" charset="-78"/>
                <a:cs typeface="Andalus" pitchFamily="18" charset="-78"/>
              </a:rPr>
              <a:t>Relevant</a:t>
            </a:r>
          </a:p>
          <a:p>
            <a:pPr lvl="1" algn="just"/>
            <a:r>
              <a:rPr lang="en-US" dirty="0">
                <a:latin typeface="Andalus" pitchFamily="18" charset="-78"/>
                <a:cs typeface="Andalus" pitchFamily="18" charset="-78"/>
              </a:rPr>
              <a:t>Manageable</a:t>
            </a:r>
          </a:p>
          <a:p>
            <a:pPr lvl="1" algn="just"/>
            <a:r>
              <a:rPr lang="en-US" dirty="0">
                <a:latin typeface="Andalus" pitchFamily="18" charset="-78"/>
                <a:cs typeface="Andalus" pitchFamily="18" charset="-78"/>
              </a:rPr>
              <a:t>Appropriate</a:t>
            </a:r>
          </a:p>
          <a:p>
            <a:pPr lvl="1" algn="just"/>
            <a:r>
              <a:rPr lang="en-US" dirty="0">
                <a:latin typeface="Andalus" pitchFamily="18" charset="-78"/>
                <a:cs typeface="Andalus" pitchFamily="18" charset="-78"/>
              </a:rPr>
              <a:t>Potential value and </a:t>
            </a:r>
            <a:r>
              <a:rPr lang="en-US" dirty="0" err="1">
                <a:latin typeface="Andalus" pitchFamily="18" charset="-78"/>
                <a:cs typeface="Andalus" pitchFamily="18" charset="-78"/>
              </a:rPr>
              <a:t>publishability</a:t>
            </a:r>
            <a:endParaRPr lang="en-US" dirty="0">
              <a:latin typeface="Andalus" pitchFamily="18" charset="-78"/>
              <a:cs typeface="Andalus" pitchFamily="18" charset="-78"/>
            </a:endParaRPr>
          </a:p>
          <a:p>
            <a:pPr lvl="1" algn="just"/>
            <a:r>
              <a:rPr lang="en-US" dirty="0">
                <a:latin typeface="Andalus" pitchFamily="18" charset="-78"/>
                <a:cs typeface="Andalus" pitchFamily="18" charset="-78"/>
              </a:rPr>
              <a:t>Systematic</a:t>
            </a:r>
          </a:p>
          <a:p>
            <a:pPr lvl="1" algn="just"/>
            <a:endParaRPr lang="en-US" dirty="0">
              <a:latin typeface="Andalus" pitchFamily="18" charset="-78"/>
              <a:cs typeface="Andalus" pitchFamily="18" charset="-78"/>
            </a:endParaRPr>
          </a:p>
          <a:p>
            <a:pPr lvl="1" algn="just"/>
            <a:r>
              <a:rPr lang="en-US" dirty="0">
                <a:latin typeface="Andalus" pitchFamily="18" charset="-78"/>
                <a:cs typeface="Andalus" pitchFamily="18" charset="-78"/>
                <a:hlinkClick r:id="rId2"/>
              </a:rPr>
              <a:t>https://www.ncbi.nlm.nih.gov/pmc/articles/PMC6322175/#:~:text=Formulation%20of%20research%20question%20(RQ,to%20formulate%20a%20good%20RQ</a:t>
            </a:r>
            <a:r>
              <a:rPr lang="en-US" dirty="0">
                <a:latin typeface="Andalus" pitchFamily="18" charset="-78"/>
                <a:cs typeface="Andalus" pitchFamily="18" charset="-78"/>
              </a:rPr>
              <a:t>.</a:t>
            </a:r>
          </a:p>
          <a:p>
            <a:pPr lvl="1" algn="just"/>
            <a:endParaRPr lang="en-US" dirty="0">
              <a:latin typeface="Andalus" pitchFamily="18" charset="-78"/>
              <a:cs typeface="Andalus"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Types of Research Question</a:t>
            </a:r>
          </a:p>
        </p:txBody>
      </p:sp>
      <p:sp>
        <p:nvSpPr>
          <p:cNvPr id="3" name="Content Placeholder 2"/>
          <p:cNvSpPr>
            <a:spLocks noGrp="1"/>
          </p:cNvSpPr>
          <p:nvPr>
            <p:ph sz="quarter" idx="1"/>
          </p:nvPr>
        </p:nvSpPr>
        <p:spPr>
          <a:xfrm>
            <a:off x="457200" y="1219200"/>
            <a:ext cx="7467600" cy="5254752"/>
          </a:xfrm>
        </p:spPr>
        <p:txBody>
          <a:bodyPr/>
          <a:lstStyle/>
          <a:p>
            <a:pPr algn="just"/>
            <a:r>
              <a:rPr lang="en-US" dirty="0">
                <a:latin typeface="Andalus" pitchFamily="18" charset="-78"/>
                <a:cs typeface="Andalus" pitchFamily="18" charset="-78"/>
              </a:rPr>
              <a:t>A RQ can address different formats depending on the aspect to be evaluated. E.g.,</a:t>
            </a:r>
          </a:p>
          <a:p>
            <a:pPr lvl="1" algn="just"/>
            <a:r>
              <a:rPr lang="en-US" dirty="0">
                <a:latin typeface="Andalus" pitchFamily="18" charset="-78"/>
                <a:cs typeface="Andalus" pitchFamily="18" charset="-78"/>
              </a:rPr>
              <a:t>Existence- existence of a particular phenomenon.</a:t>
            </a:r>
          </a:p>
          <a:p>
            <a:pPr lvl="1" algn="just"/>
            <a:r>
              <a:rPr lang="en-US" dirty="0">
                <a:latin typeface="Andalus" pitchFamily="18" charset="-78"/>
                <a:cs typeface="Andalus" pitchFamily="18" charset="-78"/>
              </a:rPr>
              <a:t>Description and classification- statement of uniqueness.</a:t>
            </a:r>
          </a:p>
          <a:p>
            <a:pPr lvl="1" algn="just"/>
            <a:r>
              <a:rPr lang="en-US" dirty="0">
                <a:latin typeface="Andalus" pitchFamily="18" charset="-78"/>
                <a:cs typeface="Andalus" pitchFamily="18" charset="-78"/>
              </a:rPr>
              <a:t>Composition-</a:t>
            </a:r>
          </a:p>
          <a:p>
            <a:pPr lvl="1" algn="just"/>
            <a:r>
              <a:rPr lang="en-US" dirty="0">
                <a:latin typeface="Andalus" pitchFamily="18" charset="-78"/>
                <a:cs typeface="Andalus" pitchFamily="18" charset="-78"/>
              </a:rPr>
              <a:t>Relationship-</a:t>
            </a:r>
          </a:p>
          <a:p>
            <a:pPr lvl="1" algn="just"/>
            <a:r>
              <a:rPr lang="en-US" dirty="0">
                <a:latin typeface="Andalus" pitchFamily="18" charset="-78"/>
                <a:cs typeface="Andalus" pitchFamily="18" charset="-78"/>
              </a:rPr>
              <a:t>Descriptive- </a:t>
            </a:r>
          </a:p>
          <a:p>
            <a:pPr lvl="1" algn="just"/>
            <a:r>
              <a:rPr lang="en-US" dirty="0">
                <a:latin typeface="Andalus" pitchFamily="18" charset="-78"/>
                <a:cs typeface="Andalus" pitchFamily="18" charset="-78"/>
              </a:rPr>
              <a:t>Causality-</a:t>
            </a:r>
          </a:p>
          <a:p>
            <a:pPr lvl="1" algn="just"/>
            <a:endParaRPr lang="en-US" dirty="0">
              <a:latin typeface="Andalus" pitchFamily="18" charset="-78"/>
              <a:cs typeface="Andalus"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FF5B3C-8E6E-6E6B-9C71-67F2DD710A1B}"/>
              </a:ext>
            </a:extLst>
          </p:cNvPr>
          <p:cNvSpPr>
            <a:spLocks noGrp="1"/>
          </p:cNvSpPr>
          <p:nvPr>
            <p:ph sz="quarter" idx="1"/>
          </p:nvPr>
        </p:nvSpPr>
        <p:spPr>
          <a:xfrm>
            <a:off x="457200" y="685800"/>
            <a:ext cx="7467600" cy="5788152"/>
          </a:xfrm>
        </p:spPr>
        <p:txBody>
          <a:bodyPr>
            <a:normAutofit/>
          </a:bodyPr>
          <a:lstStyle/>
          <a:p>
            <a:r>
              <a:rPr lang="en-IN" b="1" dirty="0"/>
              <a:t>COURSE OBJECTIVES </a:t>
            </a:r>
            <a:endParaRPr lang="en-IN" dirty="0"/>
          </a:p>
          <a:p>
            <a:pPr lvl="1" algn="just"/>
            <a:r>
              <a:rPr lang="en-US" dirty="0"/>
              <a:t>This paper is a core paper that intends to introduce the students to the issues in social science research methods. It makes students understand how to write a research proposal and undertake both quantitative as well as qualitative research. It deals with different kinds of methods, types of data and techniques of data collections as well as sampling. </a:t>
            </a:r>
          </a:p>
          <a:p>
            <a:pPr lvl="1" algn="just"/>
            <a:r>
              <a:rPr lang="en-US" dirty="0"/>
              <a:t>While introducing students to different methods employed in social science, it attempts to bring together computer applications and social science research. In this regard introduction to SPSS remains a component of this paper. Field work would be an important component of evaluation in this paper. </a:t>
            </a:r>
          </a:p>
          <a:p>
            <a:endParaRPr lang="en-IN" dirty="0"/>
          </a:p>
        </p:txBody>
      </p:sp>
    </p:spTree>
    <p:extLst>
      <p:ext uri="{BB962C8B-B14F-4D97-AF65-F5344CB8AC3E}">
        <p14:creationId xmlns:p14="http://schemas.microsoft.com/office/powerpoint/2010/main" val="2120665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How to develop a research question</a:t>
            </a:r>
          </a:p>
        </p:txBody>
      </p:sp>
      <p:sp>
        <p:nvSpPr>
          <p:cNvPr id="3" name="Content Placeholder 2"/>
          <p:cNvSpPr>
            <a:spLocks noGrp="1"/>
          </p:cNvSpPr>
          <p:nvPr>
            <p:ph sz="quarter" idx="1"/>
          </p:nvPr>
        </p:nvSpPr>
        <p:spPr>
          <a:xfrm>
            <a:off x="457200" y="1066800"/>
            <a:ext cx="7467600" cy="5407152"/>
          </a:xfrm>
        </p:spPr>
        <p:txBody>
          <a:bodyPr/>
          <a:lstStyle/>
          <a:p>
            <a:pPr algn="just"/>
            <a:r>
              <a:rPr lang="en-US" dirty="0"/>
              <a:t>Begin by identifying a broader subject of interest.</a:t>
            </a:r>
          </a:p>
          <a:p>
            <a:pPr algn="just"/>
            <a:r>
              <a:rPr lang="en-US" dirty="0"/>
              <a:t>Do preliminary research.- information gaps</a:t>
            </a:r>
          </a:p>
          <a:p>
            <a:pPr algn="just"/>
            <a:r>
              <a:rPr lang="en-US" dirty="0"/>
              <a:t>What do you still need to know?</a:t>
            </a:r>
          </a:p>
          <a:p>
            <a:pPr algn="just"/>
            <a:r>
              <a:rPr lang="en-US" dirty="0"/>
              <a:t>What are the implied questions? Each general question should lead to more specific questions.</a:t>
            </a:r>
          </a:p>
          <a:p>
            <a:pPr algn="just"/>
            <a:r>
              <a:rPr lang="en-US" dirty="0"/>
              <a:t>Narrow the scope and focus of research.</a:t>
            </a:r>
          </a:p>
          <a:p>
            <a:pPr algn="just"/>
            <a:r>
              <a:rPr lang="en-US" dirty="0"/>
              <a:t>Once question has been framed, one should evaluate it. Need more revising.</a:t>
            </a:r>
          </a:p>
          <a:p>
            <a:pPr lvl="1" algn="just"/>
            <a:r>
              <a:rPr lang="en-US" dirty="0"/>
              <a:t>Is RQ clear?</a:t>
            </a:r>
          </a:p>
          <a:p>
            <a:pPr lvl="1" algn="just"/>
            <a:r>
              <a:rPr lang="en-US" dirty="0"/>
              <a:t>Is the RQ focused?</a:t>
            </a:r>
          </a:p>
          <a:p>
            <a:pPr lvl="1" algn="just"/>
            <a:r>
              <a:rPr lang="en-US" dirty="0"/>
              <a:t>Is the RQ complex?</a:t>
            </a:r>
          </a:p>
          <a:p>
            <a:pPr lvl="1" algn="just"/>
            <a:r>
              <a:rPr lang="en-US" dirty="0"/>
              <a:t>Is the RQ one that is of interest to the researcher and potentially useful to others?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lstStyle/>
          <a:p>
            <a:pPr algn="just"/>
            <a:r>
              <a:rPr lang="en-US" dirty="0">
                <a:latin typeface="Andalus" pitchFamily="18" charset="-78"/>
                <a:cs typeface="Andalus" pitchFamily="18" charset="-78"/>
              </a:rPr>
              <a:t>Continue-</a:t>
            </a:r>
          </a:p>
          <a:p>
            <a:pPr lvl="1" algn="just"/>
            <a:r>
              <a:rPr lang="en-US" dirty="0">
                <a:latin typeface="Andalus" pitchFamily="18" charset="-78"/>
                <a:cs typeface="Andalus" pitchFamily="18" charset="-78"/>
              </a:rPr>
              <a:t>Is the RQ researchable?</a:t>
            </a:r>
          </a:p>
          <a:p>
            <a:pPr lvl="1" algn="just"/>
            <a:r>
              <a:rPr lang="en-US" dirty="0">
                <a:latin typeface="Andalus" pitchFamily="18" charset="-78"/>
                <a:cs typeface="Andalus" pitchFamily="18" charset="-78"/>
              </a:rPr>
              <a:t>Is the RQ measurable and will the process produce data that can be supported or contradicted?</a:t>
            </a:r>
          </a:p>
          <a:p>
            <a:pPr lvl="1" algn="just"/>
            <a:r>
              <a:rPr lang="en-US" dirty="0">
                <a:latin typeface="Andalus" pitchFamily="18" charset="-78"/>
                <a:cs typeface="Andalus" pitchFamily="18" charset="-78"/>
              </a:rPr>
              <a:t>Is the RQ too broad or too narrow?</a:t>
            </a:r>
          </a:p>
          <a:p>
            <a:pPr algn="just"/>
            <a:r>
              <a:rPr lang="en-US" dirty="0">
                <a:latin typeface="Andalus" pitchFamily="18" charset="-78"/>
                <a:cs typeface="Andalus" pitchFamily="18" charset="-78"/>
              </a:rPr>
              <a:t>Create hypothesis</a:t>
            </a:r>
          </a:p>
          <a:p>
            <a:pPr algn="just"/>
            <a:r>
              <a:rPr lang="en-US" dirty="0">
                <a:latin typeface="Andalus" pitchFamily="18" charset="-78"/>
                <a:cs typeface="Andalus" pitchFamily="18" charset="-78"/>
              </a:rPr>
              <a:t>Understand implications of your research.</a:t>
            </a:r>
          </a:p>
          <a:p>
            <a:pPr algn="just"/>
            <a:endParaRPr lang="en-US" dirty="0">
              <a:latin typeface="Andalus" pitchFamily="18" charset="-78"/>
              <a:cs typeface="Andalus" pitchFamily="18" charset="-78"/>
            </a:endParaRPr>
          </a:p>
          <a:p>
            <a:pPr algn="just"/>
            <a:endParaRPr lang="en-US" dirty="0">
              <a:latin typeface="Andalus" pitchFamily="18" charset="-78"/>
              <a:cs typeface="Andalus" pitchFamily="18"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pPr algn="ctr"/>
            <a:r>
              <a:rPr lang="en-US" dirty="0"/>
              <a:t>Brainstorm/Concept map for formulating research question</a:t>
            </a:r>
          </a:p>
        </p:txBody>
      </p:sp>
      <p:sp>
        <p:nvSpPr>
          <p:cNvPr id="3" name="Content Placeholder 2"/>
          <p:cNvSpPr>
            <a:spLocks noGrp="1"/>
          </p:cNvSpPr>
          <p:nvPr>
            <p:ph sz="quarter" idx="1"/>
          </p:nvPr>
        </p:nvSpPr>
        <p:spPr>
          <a:xfrm>
            <a:off x="457200" y="1219200"/>
            <a:ext cx="7467600" cy="5254752"/>
          </a:xfrm>
        </p:spPr>
        <p:txBody>
          <a:bodyPr/>
          <a:lstStyle/>
          <a:p>
            <a:pPr algn="just"/>
            <a:r>
              <a:rPr lang="en-US" dirty="0">
                <a:latin typeface="Andalus" pitchFamily="18" charset="-78"/>
                <a:cs typeface="Andalus" pitchFamily="18" charset="-78"/>
              </a:rPr>
              <a:t>First, identify what types of studies have been done in the past?</a:t>
            </a:r>
          </a:p>
          <a:p>
            <a:pPr algn="just"/>
            <a:r>
              <a:rPr lang="en-US" dirty="0">
                <a:latin typeface="Andalus" pitchFamily="18" charset="-78"/>
                <a:cs typeface="Andalus" pitchFamily="18" charset="-78"/>
              </a:rPr>
              <a:t>Is there a unique area that is yet to be investigated or is there a particular question that may be worth replicating?</a:t>
            </a:r>
          </a:p>
          <a:p>
            <a:pPr algn="just"/>
            <a:r>
              <a:rPr lang="en-US" dirty="0">
                <a:latin typeface="Andalus" pitchFamily="18" charset="-78"/>
                <a:cs typeface="Andalus" pitchFamily="18" charset="-78"/>
              </a:rPr>
              <a:t>Begin to narrow the topic by asking open-ended “how” and “why” questions.</a:t>
            </a:r>
          </a:p>
          <a:p>
            <a:pPr algn="just"/>
            <a:r>
              <a:rPr lang="en-US" dirty="0">
                <a:latin typeface="Andalus" pitchFamily="18" charset="-78"/>
                <a:cs typeface="Andalus" pitchFamily="18" charset="-78"/>
              </a:rPr>
              <a:t>Evaluate the question</a:t>
            </a:r>
          </a:p>
          <a:p>
            <a:pPr algn="just"/>
            <a:r>
              <a:rPr lang="en-US" dirty="0">
                <a:latin typeface="Andalus" pitchFamily="18" charset="-78"/>
                <a:cs typeface="Andalus" pitchFamily="18" charset="-78"/>
              </a:rPr>
              <a:t>Develop a Hypothesis</a:t>
            </a:r>
          </a:p>
          <a:p>
            <a:pPr algn="just"/>
            <a:r>
              <a:rPr lang="en-US" dirty="0">
                <a:latin typeface="Andalus" pitchFamily="18" charset="-78"/>
                <a:cs typeface="Andalus" pitchFamily="18" charset="-78"/>
              </a:rPr>
              <a:t>Write down the RQ</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pPr algn="ctr"/>
            <a:r>
              <a:rPr lang="en-US" dirty="0"/>
              <a:t>Other important points- Framing research question</a:t>
            </a:r>
          </a:p>
        </p:txBody>
      </p:sp>
      <p:sp>
        <p:nvSpPr>
          <p:cNvPr id="3" name="Content Placeholder 2"/>
          <p:cNvSpPr>
            <a:spLocks noGrp="1"/>
          </p:cNvSpPr>
          <p:nvPr>
            <p:ph sz="quarter" idx="1"/>
          </p:nvPr>
        </p:nvSpPr>
        <p:spPr>
          <a:xfrm>
            <a:off x="457200" y="1219200"/>
            <a:ext cx="7467600" cy="5254752"/>
          </a:xfrm>
        </p:spPr>
        <p:txBody>
          <a:bodyPr/>
          <a:lstStyle/>
          <a:p>
            <a:pPr algn="just"/>
            <a:r>
              <a:rPr lang="en-US" dirty="0">
                <a:latin typeface="Andalus" pitchFamily="18" charset="-78"/>
                <a:cs typeface="Andalus" pitchFamily="18" charset="-78"/>
              </a:rPr>
              <a:t>Make reference to a population when a relationship is expected among a certain type of subjects</a:t>
            </a:r>
          </a:p>
          <a:p>
            <a:pPr algn="just"/>
            <a:r>
              <a:rPr lang="en-US" dirty="0">
                <a:latin typeface="Andalus" pitchFamily="18" charset="-78"/>
                <a:cs typeface="Andalus" pitchFamily="18" charset="-78"/>
              </a:rPr>
              <a:t>RQs and Hs should be made as specific as possible.</a:t>
            </a:r>
          </a:p>
          <a:p>
            <a:pPr algn="just"/>
            <a:r>
              <a:rPr lang="en-US" dirty="0">
                <a:latin typeface="Andalus" pitchFamily="18" charset="-78"/>
                <a:cs typeface="Andalus" pitchFamily="18" charset="-78"/>
              </a:rPr>
              <a:t>Avoid words or terms that do not add to the meaning of RQs and Hs</a:t>
            </a:r>
          </a:p>
          <a:p>
            <a:pPr algn="just"/>
            <a:r>
              <a:rPr lang="en-US" dirty="0">
                <a:latin typeface="Andalus" pitchFamily="18" charset="-78"/>
                <a:cs typeface="Andalus" pitchFamily="18" charset="-78"/>
              </a:rPr>
              <a:t>Stick to what will be studies, not implications</a:t>
            </a:r>
          </a:p>
          <a:p>
            <a:pPr algn="just"/>
            <a:r>
              <a:rPr lang="en-US" dirty="0">
                <a:latin typeface="Andalus" pitchFamily="18" charset="-78"/>
                <a:cs typeface="Andalus" pitchFamily="18" charset="-78"/>
              </a:rPr>
              <a:t>Name the variables in the order in which they occur/will be measured.</a:t>
            </a:r>
          </a:p>
          <a:p>
            <a:pPr algn="just"/>
            <a:r>
              <a:rPr lang="en-US" dirty="0">
                <a:latin typeface="Andalus" pitchFamily="18" charset="-78"/>
                <a:cs typeface="Andalus" pitchFamily="18" charset="-78"/>
              </a:rPr>
              <a:t>Avoid the words significant/ “prove”</a:t>
            </a:r>
          </a:p>
          <a:p>
            <a:pPr algn="just"/>
            <a:r>
              <a:rPr lang="en-US" dirty="0">
                <a:latin typeface="Andalus" pitchFamily="18" charset="-78"/>
                <a:cs typeface="Andalus" pitchFamily="18" charset="-78"/>
              </a:rPr>
              <a:t>Avoid using two different terms to refer to the same variable.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Hypothesis and its role</a:t>
            </a:r>
          </a:p>
        </p:txBody>
      </p:sp>
      <p:sp>
        <p:nvSpPr>
          <p:cNvPr id="3" name="Content Placeholder 2"/>
          <p:cNvSpPr>
            <a:spLocks noGrp="1"/>
          </p:cNvSpPr>
          <p:nvPr>
            <p:ph sz="quarter" idx="1"/>
          </p:nvPr>
        </p:nvSpPr>
        <p:spPr>
          <a:xfrm>
            <a:off x="457200" y="1066800"/>
            <a:ext cx="7467600" cy="5407152"/>
          </a:xfrm>
        </p:spPr>
        <p:txBody>
          <a:bodyPr/>
          <a:lstStyle/>
          <a:p>
            <a:pPr algn="just"/>
            <a:r>
              <a:rPr lang="en-US" dirty="0">
                <a:latin typeface="Andalus" pitchFamily="18" charset="-78"/>
                <a:cs typeface="Andalus" pitchFamily="18" charset="-78"/>
                <a:hlinkClick r:id="rId2"/>
              </a:rPr>
              <a:t>https://www.publichealthnotes.com/hypothesis-in-research-definition-types-and-importance/</a:t>
            </a:r>
            <a:endParaRPr lang="en-US" dirty="0">
              <a:latin typeface="Andalus" pitchFamily="18" charset="-78"/>
              <a:cs typeface="Andalus" pitchFamily="18" charset="-78"/>
            </a:endParaRPr>
          </a:p>
          <a:p>
            <a:pPr algn="just"/>
            <a:r>
              <a:rPr lang="en-US" dirty="0">
                <a:latin typeface="Andalus" pitchFamily="18" charset="-78"/>
                <a:cs typeface="Andalus" pitchFamily="18" charset="-78"/>
                <a:hlinkClick r:id="rId3"/>
              </a:rPr>
              <a:t>https://www.chegg.com/homework-help/definitions/role-of-hypothesis-31#:~:text=The%20main%20role%20of%20hypothesis,are%20supported%20by%20the%20hypothesis</a:t>
            </a:r>
            <a:r>
              <a:rPr lang="en-US" dirty="0">
                <a:latin typeface="Andalus" pitchFamily="18" charset="-78"/>
                <a:cs typeface="Andalus" pitchFamily="18" charset="-78"/>
              </a:rPr>
              <a:t>.</a:t>
            </a:r>
          </a:p>
          <a:p>
            <a:pPr algn="just"/>
            <a:r>
              <a:rPr lang="en-US" dirty="0">
                <a:latin typeface="Andalus" pitchFamily="18" charset="-78"/>
                <a:cs typeface="Andalus" pitchFamily="18" charset="-78"/>
              </a:rPr>
              <a:t>What? Hypothesis is a logical prediction of certain occurrences without the support of empirical confirmation or evidence.</a:t>
            </a:r>
          </a:p>
          <a:p>
            <a:pPr algn="just"/>
            <a:r>
              <a:rPr lang="en-US" dirty="0">
                <a:latin typeface="Andalus" pitchFamily="18" charset="-78"/>
                <a:cs typeface="Andalus" pitchFamily="18" charset="-78"/>
              </a:rPr>
              <a:t>In scientific terms, it is a tentative theory or testable statement about the relationship between two or more variables i.e. independent and dependent variable.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Different Types of Hypothesis</a:t>
            </a:r>
          </a:p>
        </p:txBody>
      </p:sp>
      <p:sp>
        <p:nvSpPr>
          <p:cNvPr id="3" name="Content Placeholder 2"/>
          <p:cNvSpPr>
            <a:spLocks noGrp="1"/>
          </p:cNvSpPr>
          <p:nvPr>
            <p:ph sz="quarter" idx="1"/>
          </p:nvPr>
        </p:nvSpPr>
        <p:spPr>
          <a:xfrm>
            <a:off x="457200" y="1143000"/>
            <a:ext cx="7467600" cy="5330952"/>
          </a:xfrm>
        </p:spPr>
        <p:txBody>
          <a:bodyPr/>
          <a:lstStyle/>
          <a:p>
            <a:r>
              <a:rPr lang="en-US" dirty="0"/>
              <a:t>Simple Hypothesis</a:t>
            </a:r>
          </a:p>
          <a:p>
            <a:pPr lvl="1" algn="just"/>
            <a:r>
              <a:rPr lang="en-US" dirty="0"/>
              <a:t>A simple hypothesis is also known as composite hypothesis</a:t>
            </a:r>
          </a:p>
          <a:p>
            <a:pPr lvl="1" algn="just"/>
            <a:r>
              <a:rPr lang="en-US" dirty="0"/>
              <a:t>All parameters of the distribution are specified.</a:t>
            </a:r>
          </a:p>
          <a:p>
            <a:pPr lvl="1" algn="just"/>
            <a:r>
              <a:rPr lang="en-US" dirty="0"/>
              <a:t>It predicts relationship between two variables i.e. the dependent and the independent variable.</a:t>
            </a:r>
          </a:p>
          <a:p>
            <a:r>
              <a:rPr lang="en-US" dirty="0"/>
              <a:t>Complex Hypothesis</a:t>
            </a:r>
          </a:p>
          <a:p>
            <a:pPr lvl="1" algn="just"/>
            <a:r>
              <a:rPr lang="en-US" dirty="0"/>
              <a:t>A complex hypothesis examines relationship between two or more independent variables and two or more dependent variables.</a:t>
            </a:r>
          </a:p>
          <a:p>
            <a:r>
              <a:rPr lang="en-US" dirty="0"/>
              <a:t>Working or research Hypothesis</a:t>
            </a:r>
          </a:p>
          <a:p>
            <a:pPr lvl="1"/>
            <a:r>
              <a:rPr lang="en-US" dirty="0"/>
              <a:t>A research hypothesis is a specific, clear prediction about the possible outcome of a scientific research study based on specific factors of the population.</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467600" cy="5864352"/>
          </a:xfrm>
        </p:spPr>
        <p:txBody>
          <a:bodyPr/>
          <a:lstStyle/>
          <a:p>
            <a:r>
              <a:rPr lang="en-US" dirty="0"/>
              <a:t>Null Hypothesis</a:t>
            </a:r>
          </a:p>
          <a:p>
            <a:pPr lvl="1" algn="just"/>
            <a:r>
              <a:rPr lang="en-US" dirty="0"/>
              <a:t>A null hypothesis is a general statement which states no relationship between two variables or two phenomena. It is </a:t>
            </a:r>
            <a:r>
              <a:rPr lang="en-US" b="1" dirty="0"/>
              <a:t>usually denoted by H</a:t>
            </a:r>
            <a:r>
              <a:rPr lang="en-US" b="1" baseline="-25000" dirty="0"/>
              <a:t>0</a:t>
            </a:r>
            <a:r>
              <a:rPr lang="en-US" b="1" dirty="0"/>
              <a:t>.</a:t>
            </a:r>
          </a:p>
          <a:p>
            <a:r>
              <a:rPr lang="en-US" dirty="0"/>
              <a:t>Alternative Hypothesis</a:t>
            </a:r>
          </a:p>
          <a:p>
            <a:pPr lvl="1" algn="just"/>
            <a:r>
              <a:rPr lang="en-US" dirty="0"/>
              <a:t>An alternative hypothesis is a statement which states some statistical significance between two phenomena.  It is usually </a:t>
            </a:r>
            <a:r>
              <a:rPr lang="en-US" b="1" dirty="0"/>
              <a:t>denoted by H</a:t>
            </a:r>
            <a:r>
              <a:rPr lang="en-US" b="1" baseline="-25000" dirty="0"/>
              <a:t>1 </a:t>
            </a:r>
            <a:r>
              <a:rPr lang="en-US" b="1" dirty="0"/>
              <a:t>or H</a:t>
            </a:r>
            <a:r>
              <a:rPr lang="en-US" b="1" baseline="-25000" dirty="0"/>
              <a:t>A</a:t>
            </a:r>
            <a:r>
              <a:rPr lang="en-US" b="1" dirty="0"/>
              <a:t>.</a:t>
            </a:r>
            <a:endParaRPr lang="en-US" dirty="0"/>
          </a:p>
          <a:p>
            <a:r>
              <a:rPr lang="en-US" dirty="0"/>
              <a:t>Logical Hypothesis</a:t>
            </a:r>
          </a:p>
          <a:p>
            <a:pPr lvl="1" algn="just"/>
            <a:r>
              <a:rPr lang="en-US" dirty="0"/>
              <a:t>A logical hypothesis is a planned explanation holding limited evidence.</a:t>
            </a:r>
          </a:p>
          <a:p>
            <a:r>
              <a:rPr lang="en-US" dirty="0"/>
              <a:t>Statistical Hypothesis</a:t>
            </a:r>
          </a:p>
          <a:p>
            <a:pPr lvl="1" algn="just"/>
            <a:r>
              <a:rPr lang="en-US" dirty="0"/>
              <a:t>A statistical hypothesis, sometimes called confirmatory data analysis, is an assumption about a population parameter.</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pPr algn="ctr"/>
            <a:r>
              <a:rPr lang="en-US" dirty="0"/>
              <a:t>Differences between Null Hypothesis and Alternative Hypothesis</a:t>
            </a:r>
          </a:p>
        </p:txBody>
      </p:sp>
      <p:graphicFrame>
        <p:nvGraphicFramePr>
          <p:cNvPr id="4" name="Content Placeholder 3"/>
          <p:cNvGraphicFramePr>
            <a:graphicFrameLocks noGrp="1"/>
          </p:cNvGraphicFramePr>
          <p:nvPr>
            <p:ph sz="quarter" idx="1"/>
          </p:nvPr>
        </p:nvGraphicFramePr>
        <p:xfrm>
          <a:off x="457200" y="1066799"/>
          <a:ext cx="8077200" cy="5643881"/>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81132">
                <a:tc>
                  <a:txBody>
                    <a:bodyPr/>
                    <a:lstStyle/>
                    <a:p>
                      <a:r>
                        <a:rPr lang="en-US" dirty="0"/>
                        <a:t>Null Hypothesis</a:t>
                      </a:r>
                    </a:p>
                  </a:txBody>
                  <a:tcPr/>
                </a:tc>
                <a:tc>
                  <a:txBody>
                    <a:bodyPr/>
                    <a:lstStyle/>
                    <a:p>
                      <a:r>
                        <a:rPr lang="en-US" dirty="0"/>
                        <a:t>Alternative</a:t>
                      </a:r>
                      <a:r>
                        <a:rPr lang="en-US" baseline="0" dirty="0"/>
                        <a:t> Hypothesis</a:t>
                      </a:r>
                      <a:endParaRPr lang="en-US" dirty="0"/>
                    </a:p>
                  </a:txBody>
                  <a:tcPr/>
                </a:tc>
                <a:extLst>
                  <a:ext uri="{0D108BD9-81ED-4DB2-BD59-A6C34878D82A}">
                    <a16:rowId xmlns:a16="http://schemas.microsoft.com/office/drawing/2014/main" val="10000"/>
                  </a:ext>
                </a:extLst>
              </a:tr>
              <a:tr h="1221709">
                <a:tc>
                  <a:txBody>
                    <a:bodyPr/>
                    <a:lstStyle/>
                    <a:p>
                      <a:pPr algn="just"/>
                      <a:r>
                        <a:rPr lang="en-US" dirty="0"/>
                        <a:t>A null- “no relationship” or “no association” or “no difference” between</a:t>
                      </a:r>
                      <a:r>
                        <a:rPr lang="en-US" baseline="0" dirty="0"/>
                        <a:t> two variables.</a:t>
                      </a:r>
                      <a:endParaRPr lang="en-US" dirty="0"/>
                    </a:p>
                  </a:txBody>
                  <a:tcPr/>
                </a:tc>
                <a:tc>
                  <a:txBody>
                    <a:bodyPr/>
                    <a:lstStyle/>
                    <a:p>
                      <a:pPr algn="just"/>
                      <a:r>
                        <a:rPr lang="en-US" dirty="0"/>
                        <a:t>Opposite of the null hypothesis</a:t>
                      </a:r>
                      <a:r>
                        <a:rPr lang="en-US" baseline="0" dirty="0"/>
                        <a:t> where we can find some statistical importance or relationship between two variables.</a:t>
                      </a:r>
                      <a:endParaRPr lang="en-US" dirty="0"/>
                    </a:p>
                  </a:txBody>
                  <a:tcPr/>
                </a:tc>
                <a:extLst>
                  <a:ext uri="{0D108BD9-81ED-4DB2-BD59-A6C34878D82A}">
                    <a16:rowId xmlns:a16="http://schemas.microsoft.com/office/drawing/2014/main" val="10001"/>
                  </a:ext>
                </a:extLst>
              </a:tr>
              <a:tr h="939777">
                <a:tc>
                  <a:txBody>
                    <a:bodyPr/>
                    <a:lstStyle/>
                    <a:p>
                      <a:pPr algn="just"/>
                      <a:r>
                        <a:rPr lang="en-US" dirty="0"/>
                        <a:t>Researcher tries to invalidate or reject the hypothesis.</a:t>
                      </a:r>
                    </a:p>
                  </a:txBody>
                  <a:tcPr/>
                </a:tc>
                <a:tc>
                  <a:txBody>
                    <a:bodyPr/>
                    <a:lstStyle/>
                    <a:p>
                      <a:pPr algn="just"/>
                      <a:r>
                        <a:rPr lang="en-US" dirty="0"/>
                        <a:t>Researcher wants to show or prove some relationship between variables.</a:t>
                      </a:r>
                    </a:p>
                  </a:txBody>
                  <a:tcPr/>
                </a:tc>
                <a:extLst>
                  <a:ext uri="{0D108BD9-81ED-4DB2-BD59-A6C34878D82A}">
                    <a16:rowId xmlns:a16="http://schemas.microsoft.com/office/drawing/2014/main" val="10002"/>
                  </a:ext>
                </a:extLst>
              </a:tr>
              <a:tr h="939777">
                <a:tc>
                  <a:txBody>
                    <a:bodyPr/>
                    <a:lstStyle/>
                    <a:p>
                      <a:pPr algn="just"/>
                      <a:r>
                        <a:rPr lang="en-US" dirty="0"/>
                        <a:t>An assumption</a:t>
                      </a:r>
                      <a:r>
                        <a:rPr lang="en-US" baseline="0" dirty="0"/>
                        <a:t> that specifies a possible truth to an event where there is absence of an effect.</a:t>
                      </a:r>
                      <a:endParaRPr lang="en-US" dirty="0"/>
                    </a:p>
                  </a:txBody>
                  <a:tcPr/>
                </a:tc>
                <a:tc>
                  <a:txBody>
                    <a:bodyPr/>
                    <a:lstStyle/>
                    <a:p>
                      <a:pPr algn="just"/>
                      <a:r>
                        <a:rPr lang="en-US" dirty="0"/>
                        <a:t>Describes an alternative truth where there is some</a:t>
                      </a:r>
                      <a:r>
                        <a:rPr lang="en-US" baseline="0" dirty="0"/>
                        <a:t> effect or some difference.</a:t>
                      </a:r>
                      <a:endParaRPr lang="en-US" dirty="0"/>
                    </a:p>
                  </a:txBody>
                  <a:tcPr/>
                </a:tc>
                <a:extLst>
                  <a:ext uri="{0D108BD9-81ED-4DB2-BD59-A6C34878D82A}">
                    <a16:rowId xmlns:a16="http://schemas.microsoft.com/office/drawing/2014/main" val="10003"/>
                  </a:ext>
                </a:extLst>
              </a:tr>
              <a:tr h="939777">
                <a:tc>
                  <a:txBody>
                    <a:bodyPr/>
                    <a:lstStyle/>
                    <a:p>
                      <a:pPr algn="just"/>
                      <a:r>
                        <a:rPr lang="en-US" dirty="0"/>
                        <a:t>Statement that signifies no change, no effect and no any differences between variables.</a:t>
                      </a:r>
                    </a:p>
                  </a:txBody>
                  <a:tcPr/>
                </a:tc>
                <a:tc>
                  <a:txBody>
                    <a:bodyPr/>
                    <a:lstStyle/>
                    <a:p>
                      <a:pPr algn="just"/>
                      <a:r>
                        <a:rPr lang="en-US" dirty="0"/>
                        <a:t>Statement that signifies some change, some effect and some differences between variables.</a:t>
                      </a:r>
                    </a:p>
                  </a:txBody>
                  <a:tcPr/>
                </a:tc>
                <a:extLst>
                  <a:ext uri="{0D108BD9-81ED-4DB2-BD59-A6C34878D82A}">
                    <a16:rowId xmlns:a16="http://schemas.microsoft.com/office/drawing/2014/main" val="10004"/>
                  </a:ext>
                </a:extLst>
              </a:tr>
              <a:tr h="1221709">
                <a:tc>
                  <a:txBody>
                    <a:bodyPr/>
                    <a:lstStyle/>
                    <a:p>
                      <a:pPr algn="just"/>
                      <a:r>
                        <a:rPr lang="en-US" dirty="0"/>
                        <a:t>If null hypothesis is true,</a:t>
                      </a:r>
                      <a:r>
                        <a:rPr lang="en-US" baseline="0" dirty="0"/>
                        <a:t> any discrepancy between observed data and the hypothesis is only due to chance.</a:t>
                      </a:r>
                      <a:endParaRPr lang="en-US" dirty="0"/>
                    </a:p>
                  </a:txBody>
                  <a:tcPr/>
                </a:tc>
                <a:tc>
                  <a:txBody>
                    <a:bodyPr/>
                    <a:lstStyle/>
                    <a:p>
                      <a:pPr algn="just"/>
                      <a:r>
                        <a:rPr lang="en-US" dirty="0"/>
                        <a:t>If AH is true, the observed discrepancy between the observed data and the null hypothesis is not due to chance.</a:t>
                      </a: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Importance of Hypothesis</a:t>
            </a:r>
          </a:p>
        </p:txBody>
      </p:sp>
      <p:sp>
        <p:nvSpPr>
          <p:cNvPr id="3" name="Content Placeholder 2"/>
          <p:cNvSpPr>
            <a:spLocks noGrp="1"/>
          </p:cNvSpPr>
          <p:nvPr>
            <p:ph sz="quarter" idx="1"/>
          </p:nvPr>
        </p:nvSpPr>
        <p:spPr>
          <a:xfrm>
            <a:off x="457200" y="1066800"/>
            <a:ext cx="7467600" cy="5407152"/>
          </a:xfrm>
        </p:spPr>
        <p:txBody>
          <a:bodyPr/>
          <a:lstStyle/>
          <a:p>
            <a:pPr algn="just"/>
            <a:r>
              <a:rPr lang="en-US" dirty="0">
                <a:latin typeface="Andalus" pitchFamily="18" charset="-78"/>
                <a:cs typeface="Andalus" pitchFamily="18" charset="-78"/>
              </a:rPr>
              <a:t>It ensures the entire research methodologies are scientific and valid.</a:t>
            </a:r>
          </a:p>
          <a:p>
            <a:pPr algn="just"/>
            <a:r>
              <a:rPr lang="en-US" dirty="0">
                <a:latin typeface="Andalus" pitchFamily="18" charset="-78"/>
                <a:cs typeface="Andalus" pitchFamily="18" charset="-78"/>
              </a:rPr>
              <a:t>It helps to assume the probability of research failure and progress.</a:t>
            </a:r>
          </a:p>
          <a:p>
            <a:pPr algn="just"/>
            <a:r>
              <a:rPr lang="en-US" dirty="0">
                <a:latin typeface="Andalus" pitchFamily="18" charset="-78"/>
                <a:cs typeface="Andalus" pitchFamily="18" charset="-78"/>
              </a:rPr>
              <a:t>It helps to provide link to the underlying theory and specific research question.</a:t>
            </a:r>
          </a:p>
          <a:p>
            <a:pPr algn="just"/>
            <a:r>
              <a:rPr lang="en-US" dirty="0">
                <a:latin typeface="Andalus" pitchFamily="18" charset="-78"/>
                <a:cs typeface="Andalus" pitchFamily="18" charset="-78"/>
              </a:rPr>
              <a:t>It helps in data analysis and measure the validity and reliability of the research.</a:t>
            </a:r>
          </a:p>
          <a:p>
            <a:pPr algn="just"/>
            <a:r>
              <a:rPr lang="en-US" dirty="0">
                <a:latin typeface="Andalus" pitchFamily="18" charset="-78"/>
                <a:cs typeface="Andalus" pitchFamily="18" charset="-78"/>
              </a:rPr>
              <a:t>It provides a basis or evidence to prove the validity of the research.</a:t>
            </a:r>
          </a:p>
          <a:p>
            <a:pPr algn="just"/>
            <a:r>
              <a:rPr lang="en-US" dirty="0">
                <a:latin typeface="Andalus" pitchFamily="18" charset="-78"/>
                <a:cs typeface="Andalus" pitchFamily="18" charset="-78"/>
              </a:rPr>
              <a:t>It helps to describe research study in concrete terms rather than theoretical terms.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639762"/>
          </a:xfrm>
        </p:spPr>
        <p:txBody>
          <a:bodyPr/>
          <a:lstStyle/>
          <a:p>
            <a:r>
              <a:rPr lang="en-US" dirty="0"/>
              <a:t>Characteristics of Good Hypothesis</a:t>
            </a:r>
          </a:p>
        </p:txBody>
      </p:sp>
      <p:sp>
        <p:nvSpPr>
          <p:cNvPr id="3" name="Content Placeholder 2"/>
          <p:cNvSpPr>
            <a:spLocks noGrp="1"/>
          </p:cNvSpPr>
          <p:nvPr>
            <p:ph sz="quarter" idx="1"/>
          </p:nvPr>
        </p:nvSpPr>
        <p:spPr>
          <a:xfrm>
            <a:off x="457200" y="1524000"/>
            <a:ext cx="7467600" cy="4949952"/>
          </a:xfrm>
        </p:spPr>
        <p:txBody>
          <a:bodyPr/>
          <a:lstStyle/>
          <a:p>
            <a:pPr algn="just"/>
            <a:r>
              <a:rPr lang="en-US" dirty="0"/>
              <a:t>Should be simple.</a:t>
            </a:r>
          </a:p>
          <a:p>
            <a:pPr algn="just"/>
            <a:r>
              <a:rPr lang="en-US" dirty="0"/>
              <a:t>Should be specific.</a:t>
            </a:r>
          </a:p>
          <a:p>
            <a:pPr algn="just"/>
            <a:r>
              <a:rPr lang="en-US" dirty="0"/>
              <a:t>Should be stated in advance.</a:t>
            </a:r>
          </a:p>
          <a:p>
            <a:pPr algn="just"/>
            <a:r>
              <a:rPr lang="en-US" dirty="0"/>
              <a:t>The hypothesis should be empirical statements.</a:t>
            </a:r>
          </a:p>
          <a:p>
            <a:pPr algn="just"/>
            <a:r>
              <a:rPr lang="en-US" dirty="0"/>
              <a:t>A good hypothesis must be plausible.</a:t>
            </a:r>
          </a:p>
          <a:p>
            <a:pPr algn="just"/>
            <a:r>
              <a:rPr lang="en-US" dirty="0"/>
              <a:t>Should not include generalization.</a:t>
            </a:r>
          </a:p>
          <a:p>
            <a:pPr algn="just"/>
            <a:r>
              <a:rPr lang="en-US" dirty="0"/>
              <a:t>Must be testable.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8A52F5-B707-47BF-B35C-602E8AC2A34E}"/>
              </a:ext>
            </a:extLst>
          </p:cNvPr>
          <p:cNvSpPr>
            <a:spLocks noGrp="1"/>
          </p:cNvSpPr>
          <p:nvPr>
            <p:ph sz="quarter" idx="1"/>
          </p:nvPr>
        </p:nvSpPr>
        <p:spPr>
          <a:xfrm>
            <a:off x="457200" y="914400"/>
            <a:ext cx="7467600" cy="5559552"/>
          </a:xfrm>
        </p:spPr>
        <p:txBody>
          <a:bodyPr/>
          <a:lstStyle/>
          <a:p>
            <a:endParaRPr lang="en-IN" b="1" dirty="0"/>
          </a:p>
          <a:p>
            <a:r>
              <a:rPr lang="en-IN" b="1" dirty="0"/>
              <a:t>COURSE OUTCOMES </a:t>
            </a:r>
          </a:p>
          <a:p>
            <a:endParaRPr lang="en-IN" dirty="0"/>
          </a:p>
          <a:p>
            <a:pPr lvl="1" algn="just"/>
            <a:r>
              <a:rPr lang="en-US" dirty="0"/>
              <a:t>The paper remains useful for students if they wish to pursue research in any area of social science. </a:t>
            </a:r>
          </a:p>
          <a:p>
            <a:pPr lvl="1" algn="just"/>
            <a:r>
              <a:rPr lang="en-US" dirty="0"/>
              <a:t>The paper has utility for students preparing for UGC NET-JRF exams and SLET exams </a:t>
            </a:r>
          </a:p>
          <a:p>
            <a:endParaRPr lang="en-IN" dirty="0"/>
          </a:p>
        </p:txBody>
      </p:sp>
    </p:spTree>
    <p:extLst>
      <p:ext uri="{BB962C8B-B14F-4D97-AF65-F5344CB8AC3E}">
        <p14:creationId xmlns:p14="http://schemas.microsoft.com/office/powerpoint/2010/main" val="1407957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Role of Hypothesis</a:t>
            </a:r>
          </a:p>
        </p:txBody>
      </p:sp>
      <p:sp>
        <p:nvSpPr>
          <p:cNvPr id="3" name="Content Placeholder 2"/>
          <p:cNvSpPr>
            <a:spLocks noGrp="1"/>
          </p:cNvSpPr>
          <p:nvPr>
            <p:ph sz="quarter" idx="1"/>
          </p:nvPr>
        </p:nvSpPr>
        <p:spPr>
          <a:xfrm>
            <a:off x="457200" y="1219200"/>
            <a:ext cx="7467600" cy="5254752"/>
          </a:xfrm>
        </p:spPr>
        <p:txBody>
          <a:bodyPr/>
          <a:lstStyle/>
          <a:p>
            <a:pPr algn="just"/>
            <a:r>
              <a:rPr lang="en-US" dirty="0">
                <a:latin typeface="Andalus" pitchFamily="18" charset="-78"/>
                <a:cs typeface="Andalus" pitchFamily="18" charset="-78"/>
              </a:rPr>
              <a:t>Research is conducted under the guidance of hypothesis.</a:t>
            </a:r>
          </a:p>
          <a:p>
            <a:pPr algn="just"/>
            <a:r>
              <a:rPr lang="en-US" dirty="0">
                <a:latin typeface="Andalus" pitchFamily="18" charset="-78"/>
                <a:cs typeface="Andalus" pitchFamily="18" charset="-78"/>
              </a:rPr>
              <a:t>Complex problems cannot be solved with a singe technique. The hypothesis can provide multiple techniques to the researcher to solve complex problems.</a:t>
            </a:r>
          </a:p>
          <a:p>
            <a:pPr algn="just"/>
            <a:r>
              <a:rPr lang="en-US" dirty="0">
                <a:latin typeface="Andalus" pitchFamily="18" charset="-78"/>
                <a:cs typeface="Andalus" pitchFamily="18" charset="-78"/>
              </a:rPr>
              <a:t>Accuracy and precision are the most important features of hypothesis which is required for scientific investigation.</a:t>
            </a:r>
          </a:p>
          <a:p>
            <a:pPr algn="just"/>
            <a:r>
              <a:rPr lang="en-US" dirty="0">
                <a:latin typeface="Andalus" pitchFamily="18" charset="-78"/>
                <a:cs typeface="Andalus" pitchFamily="18" charset="-78"/>
              </a:rPr>
              <a:t>The formulation of hypothesis separates the relevant information from irrelevant information.</a:t>
            </a:r>
          </a:p>
          <a:p>
            <a:pPr algn="just"/>
            <a:r>
              <a:rPr lang="en-US" dirty="0">
                <a:latin typeface="Andalus" pitchFamily="18" charset="-78"/>
                <a:cs typeface="Andalus" pitchFamily="18" charset="-78"/>
              </a:rPr>
              <a:t>Hypothesis provides knowledge and direction of the research to the researcher.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pPr algn="just"/>
            <a:r>
              <a:rPr lang="en-US" dirty="0">
                <a:latin typeface="Andalus" pitchFamily="18" charset="-78"/>
                <a:cs typeface="Andalus" pitchFamily="18" charset="-78"/>
              </a:rPr>
              <a:t>Hypothesis provides the difference between the true and the false researches.</a:t>
            </a:r>
          </a:p>
          <a:p>
            <a:pPr algn="just"/>
            <a:r>
              <a:rPr lang="en-US" dirty="0">
                <a:latin typeface="Andalus" pitchFamily="18" charset="-78"/>
                <a:cs typeface="Andalus" pitchFamily="18" charset="-78"/>
              </a:rPr>
              <a:t>As hypothesis guides the researcher in a proper direction, it saves time, money and energy.</a:t>
            </a:r>
          </a:p>
          <a:p>
            <a:pPr algn="just"/>
            <a:r>
              <a:rPr lang="en-US" dirty="0">
                <a:latin typeface="Andalus" pitchFamily="18" charset="-78"/>
                <a:cs typeface="Andalus" pitchFamily="18" charset="-78"/>
              </a:rPr>
              <a:t>A well-formulated hypothesis provides good, reasonable and proper conclusions. </a:t>
            </a:r>
          </a:p>
          <a:p>
            <a:pPr algn="just"/>
            <a:r>
              <a:rPr lang="en-US" dirty="0">
                <a:latin typeface="Andalus" pitchFamily="18" charset="-78"/>
                <a:cs typeface="Andalus" pitchFamily="18" charset="-78"/>
              </a:rPr>
              <a:t>Hypothesis play very important roles in scientific research, social research, business research, education etc. The main role of hypothesis in scientific research is to predict the results of the future experiments from the hypothesis. Then perform the experiments to see whether the predictions are supported by the hypothesis.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a:t>4. Reviewing of Literature</a:t>
            </a:r>
          </a:p>
        </p:txBody>
      </p:sp>
      <p:sp>
        <p:nvSpPr>
          <p:cNvPr id="3" name="Content Placeholder 2"/>
          <p:cNvSpPr>
            <a:spLocks noGrp="1"/>
          </p:cNvSpPr>
          <p:nvPr>
            <p:ph sz="quarter" idx="1"/>
          </p:nvPr>
        </p:nvSpPr>
        <p:spPr>
          <a:xfrm>
            <a:off x="457200" y="990600"/>
            <a:ext cx="7467600" cy="5483352"/>
          </a:xfrm>
        </p:spPr>
        <p:txBody>
          <a:bodyPr/>
          <a:lstStyle/>
          <a:p>
            <a:pPr algn="just"/>
            <a:r>
              <a:rPr lang="en-US" dirty="0">
                <a:latin typeface="Andalus" pitchFamily="18" charset="-78"/>
                <a:cs typeface="Andalus" pitchFamily="18" charset="-78"/>
              </a:rPr>
              <a:t>Before we can advance the state of knowledge, we must first know the status of the current state of knowledge.</a:t>
            </a:r>
          </a:p>
          <a:p>
            <a:pPr algn="just"/>
            <a:r>
              <a:rPr lang="en-US" dirty="0">
                <a:latin typeface="Andalus" pitchFamily="18" charset="-78"/>
                <a:cs typeface="Andalus" pitchFamily="18" charset="-78"/>
              </a:rPr>
              <a:t>The effective researcher will use the knowledge and insight of others who have done research on the same topic or in ancillary areas. </a:t>
            </a:r>
          </a:p>
          <a:p>
            <a:pPr algn="just"/>
            <a:r>
              <a:rPr lang="en-US" dirty="0">
                <a:latin typeface="Andalus" pitchFamily="18" charset="-78"/>
                <a:cs typeface="Andalus" pitchFamily="18" charset="-78"/>
              </a:rPr>
              <a:t>Prior research.</a:t>
            </a:r>
          </a:p>
          <a:p>
            <a:pPr algn="just"/>
            <a:r>
              <a:rPr lang="en-US" dirty="0">
                <a:latin typeface="Andalus" pitchFamily="18" charset="-78"/>
                <a:cs typeface="Andalus" pitchFamily="18" charset="-78"/>
              </a:rPr>
              <a:t>The task in the literature review is to learn as much as you can from the efforts and work of others.</a:t>
            </a:r>
          </a:p>
          <a:p>
            <a:pPr algn="just"/>
            <a:r>
              <a:rPr lang="en-US" dirty="0">
                <a:latin typeface="Andalus" pitchFamily="18" charset="-78"/>
                <a:cs typeface="Andalus" pitchFamily="18" charset="-78"/>
              </a:rPr>
              <a:t>This activity, however, cannot be haphazard if it is to be efficient.</a:t>
            </a:r>
          </a:p>
          <a:p>
            <a:pPr algn="just"/>
            <a:r>
              <a:rPr lang="en-US" dirty="0">
                <a:latin typeface="Andalus" pitchFamily="18" charset="-78"/>
                <a:cs typeface="Andalus" pitchFamily="18" charset="-78"/>
              </a:rPr>
              <a:t>Like most aspects of research, it needs thought and planning.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Purposes of the literature review</a:t>
            </a:r>
          </a:p>
        </p:txBody>
      </p:sp>
      <p:sp>
        <p:nvSpPr>
          <p:cNvPr id="3" name="Content Placeholder 2"/>
          <p:cNvSpPr>
            <a:spLocks noGrp="1"/>
          </p:cNvSpPr>
          <p:nvPr>
            <p:ph sz="quarter" idx="1"/>
          </p:nvPr>
        </p:nvSpPr>
        <p:spPr>
          <a:xfrm>
            <a:off x="457200" y="1066800"/>
            <a:ext cx="7467600" cy="5407152"/>
          </a:xfrm>
        </p:spPr>
        <p:txBody>
          <a:bodyPr>
            <a:normAutofit fontScale="92500" lnSpcReduction="10000"/>
          </a:bodyPr>
          <a:lstStyle/>
          <a:p>
            <a:pPr algn="just"/>
            <a:r>
              <a:rPr lang="en-US" dirty="0"/>
              <a:t>The central purpose of the literature review is to provide the researcher and the reader with an understanding of the body of literature as it relates to the current or proposed research.</a:t>
            </a:r>
          </a:p>
          <a:p>
            <a:pPr algn="just"/>
            <a:r>
              <a:rPr lang="en-US" dirty="0"/>
              <a:t>The purpose includes an understanding of the strengths and weakness of the prior research.</a:t>
            </a:r>
          </a:p>
          <a:p>
            <a:pPr algn="just"/>
            <a:r>
              <a:rPr lang="en-US" dirty="0"/>
              <a:t>Your research problem is the focus of your literature review, but the literature you review may be related to your research project in several different ways-through the problem, the objectives, the conceptual framework, and/or the methods and procedures. </a:t>
            </a:r>
          </a:p>
          <a:p>
            <a:pPr algn="just"/>
            <a:r>
              <a:rPr lang="en-US" dirty="0"/>
              <a:t>Pivotal in any piece of research, irrespective of its nature.</a:t>
            </a:r>
          </a:p>
          <a:p>
            <a:pPr algn="just"/>
            <a:r>
              <a:rPr lang="en-US" dirty="0"/>
              <a:t>You are not likely to finalize a problem definition and objectives until you literature review is completed.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lnSpcReduction="10000"/>
          </a:bodyPr>
          <a:lstStyle/>
          <a:p>
            <a:pPr algn="just"/>
            <a:r>
              <a:rPr lang="en-US" dirty="0"/>
              <a:t>The literature review:</a:t>
            </a:r>
          </a:p>
          <a:p>
            <a:pPr marL="822960" lvl="1" indent="-457200" algn="just">
              <a:buFont typeface="+mj-lt"/>
              <a:buAutoNum type="arabicPeriod"/>
            </a:pPr>
            <a:r>
              <a:rPr lang="en-US" dirty="0"/>
              <a:t>Prevents unwanted or excess duplication of what has already been done. </a:t>
            </a:r>
          </a:p>
          <a:p>
            <a:pPr marL="822960" lvl="1" indent="-457200" algn="just">
              <a:buFont typeface="+mj-lt"/>
              <a:buAutoNum type="arabicPeriod"/>
            </a:pPr>
            <a:r>
              <a:rPr lang="en-US" dirty="0"/>
              <a:t>Helps to identify the frontiers of the field and helps to identify how, where, and in what manner the proposed research might add to the general body of knowledge.</a:t>
            </a:r>
          </a:p>
          <a:p>
            <a:pPr marL="822960" lvl="1" indent="-457200" algn="just">
              <a:buFont typeface="+mj-lt"/>
              <a:buAutoNum type="arabicPeriod"/>
            </a:pPr>
            <a:r>
              <a:rPr lang="en-US" dirty="0"/>
              <a:t>Provides ideas and direction for</a:t>
            </a:r>
          </a:p>
          <a:p>
            <a:pPr marL="1097280" lvl="2" indent="-457200" algn="just"/>
            <a:r>
              <a:rPr lang="en-US" dirty="0"/>
              <a:t>How to handle problems encountered.</a:t>
            </a:r>
          </a:p>
          <a:p>
            <a:pPr marL="1097280" lvl="2" indent="-457200" algn="just"/>
            <a:r>
              <a:rPr lang="en-US" dirty="0"/>
              <a:t>Techniques.</a:t>
            </a:r>
          </a:p>
          <a:p>
            <a:pPr marL="1097280" lvl="2" indent="-457200" algn="just"/>
            <a:r>
              <a:rPr lang="en-US" dirty="0"/>
              <a:t>Sources of data.</a:t>
            </a:r>
          </a:p>
          <a:p>
            <a:pPr marL="1097280" lvl="2" indent="-457200" algn="just"/>
            <a:r>
              <a:rPr lang="en-US" dirty="0"/>
              <a:t>Approaches that may not have occurred to the researcher.</a:t>
            </a:r>
          </a:p>
          <a:p>
            <a:pPr marL="822960" lvl="1" indent="-457200" algn="just">
              <a:buFont typeface="+mj-lt"/>
              <a:buAutoNum type="arabicPeriod"/>
            </a:pPr>
            <a:r>
              <a:rPr lang="en-US" dirty="0"/>
              <a:t>Helps develop insight on the design of one’s own study by showing what approaches were and were not successful in prior analysis.</a:t>
            </a:r>
          </a:p>
          <a:p>
            <a:pPr marL="822960" lvl="1" indent="-457200" algn="just">
              <a:buFont typeface="+mj-lt"/>
              <a:buAutoNum type="arabicPeriod"/>
            </a:pPr>
            <a:r>
              <a:rPr lang="en-US" dirty="0"/>
              <a:t>May reveal conceptual insights into the problem and/or provide the basis for hypotheses in the researcher’s own study.</a:t>
            </a:r>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The literature search process</a:t>
            </a:r>
          </a:p>
        </p:txBody>
      </p:sp>
      <p:sp>
        <p:nvSpPr>
          <p:cNvPr id="3" name="Content Placeholder 2"/>
          <p:cNvSpPr>
            <a:spLocks noGrp="1"/>
          </p:cNvSpPr>
          <p:nvPr>
            <p:ph sz="quarter" idx="1"/>
          </p:nvPr>
        </p:nvSpPr>
        <p:spPr>
          <a:xfrm>
            <a:off x="457200" y="1143000"/>
            <a:ext cx="7467600" cy="5486400"/>
          </a:xfrm>
        </p:spPr>
        <p:txBody>
          <a:bodyPr>
            <a:normAutofit fontScale="92500" lnSpcReduction="20000"/>
          </a:bodyPr>
          <a:lstStyle/>
          <a:p>
            <a:pPr algn="just"/>
            <a:r>
              <a:rPr lang="en-US" dirty="0"/>
              <a:t>All literature is not eligible for inclusion.</a:t>
            </a:r>
          </a:p>
          <a:p>
            <a:pPr algn="just"/>
            <a:r>
              <a:rPr lang="en-US" dirty="0"/>
              <a:t>Only “scientific” literature-literature that has been through a peer referred or review process-should be included in the literature review portion of a formal research proposal.</a:t>
            </a:r>
          </a:p>
          <a:p>
            <a:pPr algn="just"/>
            <a:r>
              <a:rPr lang="en-US" dirty="0"/>
              <a:t>This includes all types of academic and professional journals and most formal research reports produced by the staff of or under the sponsorship of government agencies, university-affiliated bulletins, reports, and monographs. </a:t>
            </a:r>
          </a:p>
          <a:p>
            <a:pPr algn="just"/>
            <a:r>
              <a:rPr lang="en-US" dirty="0"/>
              <a:t>It also includes reports by research foundations and organizations, international organizations, and similar outlets. </a:t>
            </a:r>
          </a:p>
          <a:p>
            <a:pPr algn="just"/>
            <a:r>
              <a:rPr lang="en-US" dirty="0"/>
              <a:t>Sources that tend to be respected for journalistic accuracy (The Wall Street Journal, The Economists, and </a:t>
            </a:r>
            <a:r>
              <a:rPr lang="en-US" dirty="0" err="1"/>
              <a:t>Barrons</a:t>
            </a:r>
            <a:r>
              <a:rPr lang="en-US" dirty="0"/>
              <a:t>) are not appropriate sources for the literature review.</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Search Aids</a:t>
            </a:r>
          </a:p>
        </p:txBody>
      </p:sp>
      <p:sp>
        <p:nvSpPr>
          <p:cNvPr id="3" name="Content Placeholder 2"/>
          <p:cNvSpPr>
            <a:spLocks noGrp="1"/>
          </p:cNvSpPr>
          <p:nvPr>
            <p:ph sz="quarter" idx="1"/>
          </p:nvPr>
        </p:nvSpPr>
        <p:spPr>
          <a:xfrm>
            <a:off x="457200" y="1066800"/>
            <a:ext cx="7467600" cy="5407152"/>
          </a:xfrm>
        </p:spPr>
        <p:txBody>
          <a:bodyPr>
            <a:normAutofit lnSpcReduction="10000"/>
          </a:bodyPr>
          <a:lstStyle/>
          <a:p>
            <a:pPr algn="just"/>
            <a:r>
              <a:rPr lang="en-US" dirty="0"/>
              <a:t>Standard search aids include indexes, abstracts, and bibliographies.</a:t>
            </a:r>
          </a:p>
          <a:p>
            <a:pPr algn="just"/>
            <a:r>
              <a:rPr lang="en-US" dirty="0"/>
              <a:t>Computerized literature search capability provides the means to save considerable time in identifying potential sources and is expanding rapidly. </a:t>
            </a:r>
          </a:p>
          <a:p>
            <a:pPr algn="just"/>
            <a:r>
              <a:rPr lang="en-US" dirty="0"/>
              <a:t>An additional caution: </a:t>
            </a:r>
            <a:r>
              <a:rPr lang="en-US" i="1" dirty="0"/>
              <a:t>It  is not advisable to rely solely on the search aids to locate all relevant literature. </a:t>
            </a:r>
            <a:endParaRPr lang="en-US" dirty="0"/>
          </a:p>
          <a:p>
            <a:pPr algn="just"/>
            <a:r>
              <a:rPr lang="en-US" dirty="0"/>
              <a:t>Most of the indexing and abstracting services lag behind the current literature by several months to as much as two years.</a:t>
            </a:r>
          </a:p>
          <a:p>
            <a:pPr algn="just"/>
            <a:r>
              <a:rPr lang="en-US" dirty="0"/>
              <a:t>An excellent search aid that may be overlooked is the dissertation abstracts available through most research libraries.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Key Words</a:t>
            </a:r>
          </a:p>
        </p:txBody>
      </p:sp>
      <p:sp>
        <p:nvSpPr>
          <p:cNvPr id="3" name="Content Placeholder 2"/>
          <p:cNvSpPr>
            <a:spLocks noGrp="1"/>
          </p:cNvSpPr>
          <p:nvPr>
            <p:ph sz="quarter" idx="1"/>
          </p:nvPr>
        </p:nvSpPr>
        <p:spPr>
          <a:xfrm>
            <a:off x="457200" y="914400"/>
            <a:ext cx="7467600" cy="5559552"/>
          </a:xfrm>
        </p:spPr>
        <p:txBody>
          <a:bodyPr/>
          <a:lstStyle/>
          <a:p>
            <a:pPr algn="just"/>
            <a:r>
              <a:rPr lang="en-US" dirty="0"/>
              <a:t>In initiating the search for the related literature, selecting a set of key words is necessary, and the time spent doing this can improve your efficiency.</a:t>
            </a:r>
          </a:p>
          <a:p>
            <a:pPr algn="just"/>
            <a:r>
              <a:rPr lang="en-US" dirty="0"/>
              <a:t>Uses key words to locate published sources.</a:t>
            </a:r>
          </a:p>
          <a:p>
            <a:pPr algn="just"/>
            <a:r>
              <a:rPr lang="en-US" dirty="0"/>
              <a:t>Guidelines on how to define key words are difficult to formulate; it is similar to the process of selecting the key words for something you have written.</a:t>
            </a:r>
          </a:p>
          <a:p>
            <a:pPr algn="just"/>
            <a:r>
              <a:rPr lang="en-US" dirty="0"/>
              <a:t>If you have abstract, it is easier to get key words.</a:t>
            </a:r>
          </a:p>
          <a:p>
            <a:pPr algn="just"/>
            <a:r>
              <a:rPr lang="en-US" dirty="0"/>
              <a:t>When only a title is available, you must decide whether to locate the publication and examine it without any further information; this demonstrates the importance of titles that are descriptive of the content of the research papers.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Reading and notes</a:t>
            </a:r>
          </a:p>
        </p:txBody>
      </p:sp>
      <p:sp>
        <p:nvSpPr>
          <p:cNvPr id="3" name="Content Placeholder 2"/>
          <p:cNvSpPr>
            <a:spLocks noGrp="1"/>
          </p:cNvSpPr>
          <p:nvPr>
            <p:ph sz="quarter" idx="1"/>
          </p:nvPr>
        </p:nvSpPr>
        <p:spPr>
          <a:xfrm>
            <a:off x="457200" y="1066800"/>
            <a:ext cx="7467600" cy="5407152"/>
          </a:xfrm>
        </p:spPr>
        <p:txBody>
          <a:bodyPr/>
          <a:lstStyle/>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US" dirty="0"/>
              <a:t>Writing the Literature Review</a:t>
            </a:r>
          </a:p>
        </p:txBody>
      </p:sp>
      <p:sp>
        <p:nvSpPr>
          <p:cNvPr id="3" name="Content Placeholder 2"/>
          <p:cNvSpPr>
            <a:spLocks noGrp="1"/>
          </p:cNvSpPr>
          <p:nvPr>
            <p:ph sz="quarter" idx="1"/>
          </p:nvPr>
        </p:nvSpPr>
        <p:spPr>
          <a:xfrm>
            <a:off x="457200" y="1143000"/>
            <a:ext cx="7467600" cy="5330952"/>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7467600" cy="6169152"/>
          </a:xfrm>
        </p:spPr>
        <p:txBody>
          <a:bodyPr>
            <a:normAutofit fontScale="70000" lnSpcReduction="20000"/>
          </a:bodyPr>
          <a:lstStyle/>
          <a:p>
            <a:r>
              <a:rPr lang="en-US" b="1" dirty="0"/>
              <a:t>UNIT 1 : Research Design </a:t>
            </a:r>
            <a:endParaRPr lang="en-US" dirty="0"/>
          </a:p>
          <a:p>
            <a:pPr lvl="1"/>
            <a:r>
              <a:rPr lang="en-US" dirty="0"/>
              <a:t>1 Research Design </a:t>
            </a:r>
          </a:p>
          <a:p>
            <a:pPr lvl="1"/>
            <a:r>
              <a:rPr lang="en-US" dirty="0"/>
              <a:t>2 Formulation of Research questions </a:t>
            </a:r>
          </a:p>
          <a:p>
            <a:pPr lvl="1"/>
            <a:r>
              <a:rPr lang="en-US" dirty="0"/>
              <a:t>3 Hypothesis and its role </a:t>
            </a:r>
          </a:p>
          <a:p>
            <a:pPr lvl="1"/>
            <a:r>
              <a:rPr lang="en-US" dirty="0"/>
              <a:t>4 Reviewing of Literature </a:t>
            </a:r>
          </a:p>
          <a:p>
            <a:pPr>
              <a:buNone/>
            </a:pPr>
            <a:r>
              <a:rPr lang="en-US" dirty="0"/>
              <a:t> </a:t>
            </a:r>
          </a:p>
          <a:p>
            <a:r>
              <a:rPr lang="en-US" b="1" dirty="0"/>
              <a:t>UNIT 2 : Sampling </a:t>
            </a:r>
            <a:endParaRPr lang="en-US" dirty="0"/>
          </a:p>
          <a:p>
            <a:pPr lvl="1"/>
            <a:r>
              <a:rPr lang="en-US" dirty="0"/>
              <a:t>1 Sampling: Sampling Techniques, Choice of Sampling Techniques and Sample Size </a:t>
            </a:r>
          </a:p>
          <a:p>
            <a:pPr lvl="1"/>
            <a:r>
              <a:rPr lang="en-US" dirty="0"/>
              <a:t>2 Methods of data collection </a:t>
            </a:r>
          </a:p>
          <a:p>
            <a:pPr lvl="1"/>
            <a:r>
              <a:rPr lang="en-US" dirty="0"/>
              <a:t>3 Sources of Data: Methods of Collecting Primary Data and Use of Secondary Data </a:t>
            </a:r>
          </a:p>
          <a:p>
            <a:pPr lvl="1"/>
            <a:r>
              <a:rPr lang="en-US" dirty="0"/>
              <a:t>4 Pilot Studies and Pre-tests </a:t>
            </a:r>
          </a:p>
          <a:p>
            <a:pPr>
              <a:buNone/>
            </a:pPr>
            <a:endParaRPr lang="en-US" dirty="0"/>
          </a:p>
          <a:p>
            <a:r>
              <a:rPr lang="en-US" b="1" dirty="0"/>
              <a:t>UNIT 3 : Data Collection </a:t>
            </a:r>
            <a:endParaRPr lang="en-US" dirty="0"/>
          </a:p>
          <a:p>
            <a:pPr lvl="1"/>
            <a:r>
              <a:rPr lang="en-US" dirty="0"/>
              <a:t>1 Types of Data </a:t>
            </a:r>
          </a:p>
          <a:p>
            <a:pPr lvl="1"/>
            <a:r>
              <a:rPr lang="en-US" dirty="0"/>
              <a:t>2 Construction of Schedules and Questionnaires </a:t>
            </a:r>
          </a:p>
          <a:p>
            <a:pPr lvl="1"/>
            <a:r>
              <a:rPr lang="en-US" dirty="0"/>
              <a:t>3 Structured Interviewing </a:t>
            </a:r>
          </a:p>
          <a:p>
            <a:pPr lvl="1"/>
            <a:r>
              <a:rPr lang="en-US" dirty="0"/>
              <a:t>4 The Nature of Field Work: Selection and Training of Investigators </a:t>
            </a:r>
          </a:p>
          <a:p>
            <a:pPr>
              <a:buNone/>
            </a:pPr>
            <a:r>
              <a:rPr lang="en-US" dirty="0"/>
              <a:t> </a:t>
            </a:r>
          </a:p>
          <a:p>
            <a:r>
              <a:rPr lang="en-US" b="1" dirty="0"/>
              <a:t>UNIT 4 : Statistical Analysis</a:t>
            </a:r>
            <a:endParaRPr lang="en-US" dirty="0"/>
          </a:p>
          <a:p>
            <a:pPr lvl="1"/>
            <a:r>
              <a:rPr lang="en-US" dirty="0"/>
              <a:t>1 Introduction to Statistical Software: SPSS, </a:t>
            </a:r>
          </a:p>
          <a:p>
            <a:pPr lvl="1"/>
            <a:r>
              <a:rPr lang="en-US" dirty="0"/>
              <a:t>2 Data analysis with SPSS </a:t>
            </a:r>
          </a:p>
          <a:p>
            <a:pPr lvl="1"/>
            <a:r>
              <a:rPr lang="en-US" dirty="0"/>
              <a:t>3 Writing up Social Research </a:t>
            </a:r>
          </a:p>
          <a:p>
            <a:pPr lvl="1"/>
            <a:r>
              <a:rPr lang="en-US" dirty="0"/>
              <a:t>4 Post-Modernism and its implications in Research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Referencing</a:t>
            </a:r>
          </a:p>
        </p:txBody>
      </p:sp>
      <p:sp>
        <p:nvSpPr>
          <p:cNvPr id="3" name="Content Placeholder 2"/>
          <p:cNvSpPr>
            <a:spLocks noGrp="1"/>
          </p:cNvSpPr>
          <p:nvPr>
            <p:ph sz="quarter" idx="1"/>
          </p:nvPr>
        </p:nvSpPr>
        <p:spPr>
          <a:xfrm>
            <a:off x="457200" y="990600"/>
            <a:ext cx="7467600" cy="5483352"/>
          </a:xfrm>
        </p:spPr>
        <p:txBody>
          <a:bodyPr/>
          <a:lstStyle/>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niruddha\Desktop\Thank You.jpg"/>
          <p:cNvPicPr>
            <a:picLocks noGrp="1" noChangeAspect="1" noChangeArrowheads="1"/>
          </p:cNvPicPr>
          <p:nvPr>
            <p:ph sz="quarter" idx="1"/>
          </p:nvPr>
        </p:nvPicPr>
        <p:blipFill>
          <a:blip r:embed="rId2" cstate="print"/>
          <a:srcRect/>
          <a:stretch>
            <a:fillRect/>
          </a:stretch>
        </p:blipFill>
        <p:spPr bwMode="auto">
          <a:xfrm>
            <a:off x="609600" y="685801"/>
            <a:ext cx="7924800" cy="56515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239ECC-B929-4DF5-DBA8-ABF822C0D48D}"/>
              </a:ext>
            </a:extLst>
          </p:cNvPr>
          <p:cNvSpPr>
            <a:spLocks noGrp="1"/>
          </p:cNvSpPr>
          <p:nvPr>
            <p:ph sz="quarter" idx="1"/>
          </p:nvPr>
        </p:nvSpPr>
        <p:spPr/>
        <p:txBody>
          <a:bodyPr/>
          <a:lstStyle/>
          <a:p>
            <a:r>
              <a:rPr lang="en-US" b="1" dirty="0"/>
              <a:t>UNIT 1 : Research Design </a:t>
            </a:r>
            <a:endParaRPr lang="en-US" dirty="0"/>
          </a:p>
          <a:p>
            <a:pPr lvl="1"/>
            <a:r>
              <a:rPr lang="en-US" dirty="0"/>
              <a:t>1 Research Design </a:t>
            </a:r>
          </a:p>
          <a:p>
            <a:pPr lvl="1"/>
            <a:r>
              <a:rPr lang="en-US" dirty="0"/>
              <a:t>2 Formulation of Research questions </a:t>
            </a:r>
          </a:p>
          <a:p>
            <a:pPr lvl="1"/>
            <a:r>
              <a:rPr lang="en-US" dirty="0"/>
              <a:t>3 Hypothesis and its role </a:t>
            </a:r>
          </a:p>
          <a:p>
            <a:pPr lvl="1"/>
            <a:r>
              <a:rPr lang="en-US" dirty="0"/>
              <a:t>4 Reviewing of Literature </a:t>
            </a:r>
          </a:p>
          <a:p>
            <a:endParaRPr lang="en-IN" dirty="0"/>
          </a:p>
        </p:txBody>
      </p:sp>
    </p:spTree>
    <p:extLst>
      <p:ext uri="{BB962C8B-B14F-4D97-AF65-F5344CB8AC3E}">
        <p14:creationId xmlns:p14="http://schemas.microsoft.com/office/powerpoint/2010/main" val="1261883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r>
              <a:rPr lang="en-US" dirty="0"/>
              <a:t>Research Design</a:t>
            </a:r>
          </a:p>
        </p:txBody>
      </p:sp>
      <p:sp>
        <p:nvSpPr>
          <p:cNvPr id="3" name="Content Placeholder 2"/>
          <p:cNvSpPr>
            <a:spLocks noGrp="1"/>
          </p:cNvSpPr>
          <p:nvPr>
            <p:ph sz="quarter" idx="1"/>
          </p:nvPr>
        </p:nvSpPr>
        <p:spPr>
          <a:xfrm>
            <a:off x="457200" y="1219200"/>
            <a:ext cx="7924800" cy="5254752"/>
          </a:xfrm>
        </p:spPr>
        <p:txBody>
          <a:bodyPr/>
          <a:lstStyle/>
          <a:p>
            <a:r>
              <a:rPr lang="en-US" dirty="0"/>
              <a:t>Any research is valid when its conclusions are true.</a:t>
            </a:r>
          </a:p>
          <a:p>
            <a:pPr algn="just"/>
            <a:r>
              <a:rPr lang="en-US" dirty="0"/>
              <a:t>Reliability and validity of the research require the planning of inquiry.</a:t>
            </a:r>
          </a:p>
          <a:p>
            <a:pPr algn="just"/>
            <a:r>
              <a:rPr lang="en-US" dirty="0"/>
              <a:t>The designing or process of research is concerned with making controlled scientific inquiry. </a:t>
            </a:r>
          </a:p>
          <a:p>
            <a:pPr algn="just"/>
            <a:r>
              <a:rPr lang="en-US" dirty="0"/>
              <a:t>The term ‘design’ means “drawing an outline” or planning or arranging details. It is a process of making decisions before the situation arises in which the decision has to be carried out. </a:t>
            </a:r>
          </a:p>
          <a:p>
            <a:pPr algn="just"/>
            <a:r>
              <a:rPr lang="en-US" dirty="0"/>
              <a:t>‘Research design’ is planning a strategy of conducting research. </a:t>
            </a:r>
          </a:p>
          <a:p>
            <a:pPr algn="just"/>
            <a:r>
              <a:rPr lang="en-US" dirty="0"/>
              <a:t>Detailed plan of how the goals of research will be achieved.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467600" cy="5864352"/>
          </a:xfrm>
        </p:spPr>
        <p:txBody>
          <a:bodyPr/>
          <a:lstStyle/>
          <a:p>
            <a:pPr algn="just"/>
            <a:r>
              <a:rPr lang="en-US" dirty="0" err="1"/>
              <a:t>Eg</a:t>
            </a:r>
            <a:r>
              <a:rPr lang="en-US" dirty="0"/>
              <a:t>,- we want to study the role of political elite in the development of Indian society. How to collect information and what will be aspect of study. Detailed plan. </a:t>
            </a:r>
          </a:p>
          <a:p>
            <a:pPr algn="just"/>
            <a:r>
              <a:rPr lang="en-US" dirty="0"/>
              <a:t>A/C to Henry Manheim (1977) research design not only anticipates and specifies the seemingly countless decisions connected with carrying out data collection, processing and analysis but it presents a logical basis for these decisions. </a:t>
            </a:r>
          </a:p>
          <a:p>
            <a:pPr algn="just"/>
            <a:r>
              <a:rPr lang="en-US" dirty="0" err="1"/>
              <a:t>Ackoff</a:t>
            </a:r>
            <a:r>
              <a:rPr lang="en-US" dirty="0"/>
              <a:t> Russell (1961) maintains that research design is “planning various phases and procedures relating to the formulation of research efforts”.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r>
              <a:rPr lang="en-US" dirty="0"/>
              <a:t>Functions/Goals of Research Design</a:t>
            </a:r>
          </a:p>
        </p:txBody>
      </p:sp>
      <p:sp>
        <p:nvSpPr>
          <p:cNvPr id="3" name="Content Placeholder 2"/>
          <p:cNvSpPr>
            <a:spLocks noGrp="1"/>
          </p:cNvSpPr>
          <p:nvPr>
            <p:ph sz="quarter" idx="1"/>
          </p:nvPr>
        </p:nvSpPr>
        <p:spPr>
          <a:xfrm>
            <a:off x="457200" y="1219200"/>
            <a:ext cx="7924800" cy="5254752"/>
          </a:xfrm>
        </p:spPr>
        <p:txBody>
          <a:bodyPr/>
          <a:lstStyle/>
          <a:p>
            <a:pPr algn="just"/>
            <a:r>
              <a:rPr lang="en-US" dirty="0"/>
              <a:t>Black and Champion (1976:76-77)- three important functions of research design.</a:t>
            </a:r>
          </a:p>
          <a:p>
            <a:pPr lvl="1" algn="just"/>
            <a:r>
              <a:rPr lang="en-US" b="1" dirty="0"/>
              <a:t>It provides blueprint</a:t>
            </a:r>
            <a:r>
              <a:rPr lang="en-US" dirty="0"/>
              <a:t>:- drawing like house-builder.</a:t>
            </a:r>
          </a:p>
          <a:p>
            <a:pPr lvl="2" algn="just"/>
            <a:r>
              <a:rPr lang="en-US" dirty="0"/>
              <a:t>Where to place foundation, room, doors, windows etc.</a:t>
            </a:r>
          </a:p>
          <a:p>
            <a:pPr lvl="2" algn="just"/>
            <a:r>
              <a:rPr lang="en-US" dirty="0"/>
              <a:t>In research- what sample, what to ask, what method of data collection etc. </a:t>
            </a:r>
          </a:p>
          <a:p>
            <a:pPr lvl="1" algn="just"/>
            <a:r>
              <a:rPr lang="en-US" dirty="0"/>
              <a:t>It limits (dictates) boundaries of research activity</a:t>
            </a:r>
          </a:p>
          <a:p>
            <a:pPr lvl="2" algn="just"/>
            <a:r>
              <a:rPr lang="en-US" dirty="0"/>
              <a:t>Hypothesis- how many? How to systematize.</a:t>
            </a:r>
          </a:p>
          <a:p>
            <a:pPr lvl="2" algn="just"/>
            <a:r>
              <a:rPr lang="en-US" dirty="0"/>
              <a:t>As the objectives are clear and the structure is also provided, systematic investigation is possible. </a:t>
            </a:r>
          </a:p>
          <a:p>
            <a:pPr lvl="1" algn="just"/>
            <a:r>
              <a:rPr lang="en-US" dirty="0"/>
              <a:t>It enables investigation to anticipate potential problems</a:t>
            </a:r>
          </a:p>
          <a:p>
            <a:pPr lvl="2" algn="just"/>
            <a:r>
              <a:rPr lang="en-US" dirty="0"/>
              <a:t>The researcher studies available (other) literature and learn about new/alternative approaches, e.g., he gets an estimate of personnel required as investigator(s), cost, possible measurements of problems, and so forth. </a:t>
            </a:r>
          </a:p>
          <a:p>
            <a:pPr lvl="1" algn="just"/>
            <a:endParaRPr lang="en-US" dirty="0"/>
          </a:p>
          <a:p>
            <a:pPr lvl="1" algn="just"/>
            <a:endParaRPr lang="en-US" dirty="0"/>
          </a:p>
          <a:p>
            <a:pPr lvl="1" algn="just"/>
            <a:endParaRPr lang="en-US" dirty="0"/>
          </a:p>
          <a:p>
            <a:pPr lvl="1" algn="just"/>
            <a:endParaRPr lang="en-US" dirty="0"/>
          </a:p>
          <a:p>
            <a:pPr lvl="1" algn="just"/>
            <a:endParaRPr lang="en-US" dirty="0"/>
          </a:p>
          <a:p>
            <a:pPr lvl="1" algn="just"/>
            <a:endParaRPr lang="en-US" dirty="0"/>
          </a:p>
          <a:p>
            <a:pPr lvl="1" algn="just"/>
            <a:endParaRPr lang="en-US" dirty="0"/>
          </a:p>
          <a:p>
            <a:pPr lvl="1"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pPr algn="just"/>
            <a:r>
              <a:rPr lang="en-US" dirty="0"/>
              <a:t>Manheim (1977:142)- five goals of research design.</a:t>
            </a:r>
          </a:p>
          <a:p>
            <a:pPr lvl="1" algn="just"/>
            <a:r>
              <a:rPr lang="en-US" dirty="0"/>
              <a:t>To amass more and more evidence in support of a given hypothesis and eliminate alternative hypotheses.</a:t>
            </a:r>
          </a:p>
          <a:p>
            <a:pPr lvl="1" algn="just"/>
            <a:r>
              <a:rPr lang="en-US" dirty="0"/>
              <a:t>To make study, in so far as possible, replicable.</a:t>
            </a:r>
          </a:p>
          <a:p>
            <a:pPr lvl="1" algn="just"/>
            <a:r>
              <a:rPr lang="en-US" dirty="0"/>
              <a:t>To associate variables with one another in such a way and give propositions in such a manner that it becomes possible to determine whether these are related or not with the desired results.</a:t>
            </a:r>
          </a:p>
          <a:p>
            <a:pPr lvl="1" algn="just"/>
            <a:r>
              <a:rPr lang="en-US" dirty="0"/>
              <a:t>To determine whether a pilot study needs to be undertaken for the future plans of the research.</a:t>
            </a:r>
          </a:p>
          <a:p>
            <a:pPr lvl="1" algn="just"/>
            <a:r>
              <a:rPr lang="en-US" dirty="0"/>
              <a:t>To plan such techniques for collecting the data that gathering useless and irrelevant facts may be kept to a minimum in the interests of economy of time and money.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4589</TotalTime>
  <Words>3219</Words>
  <Application>Microsoft Office PowerPoint</Application>
  <PresentationFormat>On-screen Show (4:3)</PresentationFormat>
  <Paragraphs>323</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Agency FB</vt:lpstr>
      <vt:lpstr>Andalus</vt:lpstr>
      <vt:lpstr>Century Schoolbook</vt:lpstr>
      <vt:lpstr>Wingdings</vt:lpstr>
      <vt:lpstr>Wingdings 2</vt:lpstr>
      <vt:lpstr>Oriel</vt:lpstr>
      <vt:lpstr>POL 4026 Research Methodology II</vt:lpstr>
      <vt:lpstr>PowerPoint Presentation</vt:lpstr>
      <vt:lpstr>PowerPoint Presentation</vt:lpstr>
      <vt:lpstr>PowerPoint Presentation</vt:lpstr>
      <vt:lpstr>PowerPoint Presentation</vt:lpstr>
      <vt:lpstr>Research Design</vt:lpstr>
      <vt:lpstr>PowerPoint Presentation</vt:lpstr>
      <vt:lpstr>Functions/Goals of Research Design</vt:lpstr>
      <vt:lpstr>PowerPoint Presentation</vt:lpstr>
      <vt:lpstr>Characteristics of Good Research Design</vt:lpstr>
      <vt:lpstr>Phases of Research Designing</vt:lpstr>
      <vt:lpstr>Difference in Designing Quantitative and Qualitative Research</vt:lpstr>
      <vt:lpstr>PowerPoint Presentation</vt:lpstr>
      <vt:lpstr>Advantages and stages</vt:lpstr>
      <vt:lpstr>PowerPoint Presentation</vt:lpstr>
      <vt:lpstr>Formulations of Research Questions</vt:lpstr>
      <vt:lpstr>PowerPoint Presentation</vt:lpstr>
      <vt:lpstr>PowerPoint Presentation</vt:lpstr>
      <vt:lpstr>Types of Research Question</vt:lpstr>
      <vt:lpstr>How to develop a research question</vt:lpstr>
      <vt:lpstr>PowerPoint Presentation</vt:lpstr>
      <vt:lpstr>Brainstorm/Concept map for formulating research question</vt:lpstr>
      <vt:lpstr>Other important points- Framing research question</vt:lpstr>
      <vt:lpstr>Hypothesis and its role</vt:lpstr>
      <vt:lpstr>Different Types of Hypothesis</vt:lpstr>
      <vt:lpstr>PowerPoint Presentation</vt:lpstr>
      <vt:lpstr>Differences between Null Hypothesis and Alternative Hypothesis</vt:lpstr>
      <vt:lpstr>Importance of Hypothesis</vt:lpstr>
      <vt:lpstr>Characteristics of Good Hypothesis</vt:lpstr>
      <vt:lpstr>Role of Hypothesis</vt:lpstr>
      <vt:lpstr>PowerPoint Presentation</vt:lpstr>
      <vt:lpstr>4. Reviewing of Literature</vt:lpstr>
      <vt:lpstr>Purposes of the literature review</vt:lpstr>
      <vt:lpstr>PowerPoint Presentation</vt:lpstr>
      <vt:lpstr>The literature search process</vt:lpstr>
      <vt:lpstr>Search Aids</vt:lpstr>
      <vt:lpstr>Key Words</vt:lpstr>
      <vt:lpstr>Reading and notes</vt:lpstr>
      <vt:lpstr>Writing the Literature Review</vt:lpstr>
      <vt:lpstr>Referencing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 4026 Research Methodology II</dc:title>
  <dc:creator>Aniruddha</dc:creator>
  <cp:lastModifiedBy>Aniruddha Kumar Baro</cp:lastModifiedBy>
  <cp:revision>63</cp:revision>
  <dcterms:created xsi:type="dcterms:W3CDTF">2006-08-16T00:00:00Z</dcterms:created>
  <dcterms:modified xsi:type="dcterms:W3CDTF">2026-02-16T05:36:35Z</dcterms:modified>
</cp:coreProperties>
</file>