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01" r:id="rId3"/>
    <p:sldId id="315" r:id="rId4"/>
    <p:sldId id="316" r:id="rId5"/>
    <p:sldId id="329" r:id="rId6"/>
    <p:sldId id="330" r:id="rId7"/>
    <p:sldId id="331" r:id="rId8"/>
    <p:sldId id="332" r:id="rId9"/>
    <p:sldId id="339" r:id="rId10"/>
    <p:sldId id="340" r:id="rId11"/>
    <p:sldId id="341" r:id="rId12"/>
    <p:sldId id="342" r:id="rId13"/>
    <p:sldId id="343" r:id="rId14"/>
    <p:sldId id="344" r:id="rId15"/>
    <p:sldId id="29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4782D-D8A5-9C05-CC5B-3BC14DC73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b="1" dirty="0"/>
              <a:t>Approaches to Climate Change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2CA9E-5AC7-EA77-F254-20D422100B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(a) Sustainable Development</a:t>
            </a:r>
          </a:p>
          <a:p>
            <a:pPr lvl="1"/>
            <a:r>
              <a:rPr lang="en-US" dirty="0"/>
              <a:t>Development without harming future generations </a:t>
            </a:r>
          </a:p>
          <a:p>
            <a:pPr lvl="1"/>
            <a:r>
              <a:rPr lang="en-US" dirty="0"/>
              <a:t>Balances economy and environment </a:t>
            </a:r>
          </a:p>
          <a:p>
            <a:pPr lvl="1"/>
            <a:r>
              <a:rPr lang="en-US" dirty="0"/>
              <a:t>👉 Linked to United Nations Sustainable Development Goals</a:t>
            </a:r>
          </a:p>
          <a:p>
            <a:endParaRPr lang="en-US" b="1" dirty="0"/>
          </a:p>
          <a:p>
            <a:r>
              <a:rPr lang="en-US" b="1" dirty="0"/>
              <a:t>(b) Environmental Justice</a:t>
            </a:r>
          </a:p>
          <a:p>
            <a:pPr lvl="1"/>
            <a:r>
              <a:rPr lang="en-US" dirty="0"/>
              <a:t>Fair distribution of environmental benefits and burdens </a:t>
            </a:r>
          </a:p>
          <a:p>
            <a:pPr lvl="1"/>
            <a:r>
              <a:rPr lang="en-US" dirty="0"/>
              <a:t>Focus on marginalized communities</a:t>
            </a:r>
          </a:p>
          <a:p>
            <a:endParaRPr lang="en-US" b="1" dirty="0"/>
          </a:p>
          <a:p>
            <a:r>
              <a:rPr lang="en-US" b="1" dirty="0"/>
              <a:t>(c) Global Cooperation</a:t>
            </a:r>
          </a:p>
          <a:p>
            <a:pPr lvl="1"/>
            <a:r>
              <a:rPr lang="en-US" dirty="0"/>
              <a:t>Climate agreements like: </a:t>
            </a:r>
          </a:p>
          <a:p>
            <a:pPr lvl="1"/>
            <a:r>
              <a:rPr lang="en-US" dirty="0"/>
              <a:t>Paris Agreement</a:t>
            </a:r>
          </a:p>
          <a:p>
            <a:endParaRPr lang="en-US" b="1" dirty="0"/>
          </a:p>
          <a:p>
            <a:r>
              <a:rPr lang="en-US" b="1" dirty="0"/>
              <a:t>(d) Green Politics</a:t>
            </a:r>
          </a:p>
          <a:p>
            <a:pPr lvl="1"/>
            <a:r>
              <a:rPr lang="en-US" dirty="0"/>
              <a:t>Emphasizes ecological sustainability </a:t>
            </a:r>
          </a:p>
          <a:p>
            <a:pPr lvl="1"/>
            <a:r>
              <a:rPr lang="en-US" dirty="0"/>
              <a:t>Critiques industrial growth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7161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7173E-18B0-5F5C-60C7-9166EDE112E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/>
          </a:bodyPr>
          <a:lstStyle/>
          <a:p>
            <a:r>
              <a:rPr lang="en-US" b="1" dirty="0"/>
              <a:t>Climate Justice Debate</a:t>
            </a:r>
          </a:p>
          <a:p>
            <a:pPr lvl="1"/>
            <a:r>
              <a:rPr lang="en-US" b="1" dirty="0"/>
              <a:t>Key Question: Who is responsible?</a:t>
            </a:r>
          </a:p>
          <a:p>
            <a:pPr lvl="1"/>
            <a:r>
              <a:rPr lang="en-US" b="1" dirty="0"/>
              <a:t>Developed Countries:</a:t>
            </a:r>
          </a:p>
          <a:p>
            <a:pPr lvl="2"/>
            <a:r>
              <a:rPr lang="en-US" dirty="0"/>
              <a:t>Historically high emissions </a:t>
            </a:r>
          </a:p>
          <a:p>
            <a:pPr lvl="1"/>
            <a:r>
              <a:rPr lang="en-US" b="1" dirty="0"/>
              <a:t>Developing Countries:</a:t>
            </a:r>
          </a:p>
          <a:p>
            <a:pPr lvl="2"/>
            <a:r>
              <a:rPr lang="en-US" dirty="0"/>
              <a:t>Need development space </a:t>
            </a:r>
          </a:p>
          <a:p>
            <a:pPr lvl="1"/>
            <a:r>
              <a:rPr lang="en-US" dirty="0"/>
              <a:t>👉 Principle: </a:t>
            </a:r>
            <a:r>
              <a:rPr lang="en-US" b="1" dirty="0"/>
              <a:t>Common but differentiated responsibilities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Role of the State</a:t>
            </a:r>
          </a:p>
          <a:p>
            <a:r>
              <a:rPr lang="en-US" dirty="0"/>
              <a:t>States must:</a:t>
            </a:r>
          </a:p>
          <a:p>
            <a:pPr lvl="1"/>
            <a:r>
              <a:rPr lang="en-US" dirty="0"/>
              <a:t>Frame environmental laws </a:t>
            </a:r>
          </a:p>
          <a:p>
            <a:pPr lvl="1"/>
            <a:r>
              <a:rPr lang="en-US" dirty="0"/>
              <a:t>Regulate industries </a:t>
            </a:r>
          </a:p>
          <a:p>
            <a:pPr lvl="1"/>
            <a:r>
              <a:rPr lang="en-US" dirty="0"/>
              <a:t>Promote renewable energy </a:t>
            </a:r>
          </a:p>
          <a:p>
            <a:pPr lvl="1"/>
            <a:r>
              <a:rPr lang="en-US" dirty="0"/>
              <a:t>Protect vulnerable populations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4315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58590-8C1D-9AD5-8097-823F018FBC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Role of Citizens</a:t>
            </a:r>
          </a:p>
          <a:p>
            <a:pPr lvl="1"/>
            <a:r>
              <a:rPr lang="en-US" dirty="0"/>
              <a:t>Reduce carbon footprint </a:t>
            </a:r>
          </a:p>
          <a:p>
            <a:pPr lvl="1"/>
            <a:r>
              <a:rPr lang="en-US" dirty="0"/>
              <a:t>Promote sustainable practices </a:t>
            </a:r>
          </a:p>
          <a:p>
            <a:pPr lvl="1"/>
            <a:r>
              <a:rPr lang="en-US" dirty="0"/>
              <a:t>Participate in environmental movements</a:t>
            </a:r>
          </a:p>
          <a:p>
            <a:endParaRPr lang="en-US" b="1" dirty="0"/>
          </a:p>
          <a:p>
            <a:r>
              <a:rPr lang="en-US" b="1" dirty="0"/>
              <a:t>Challenges in Implementation</a:t>
            </a:r>
          </a:p>
          <a:p>
            <a:pPr lvl="1"/>
            <a:r>
              <a:rPr lang="en-US" dirty="0"/>
              <a:t>Economic growth vs environment conflict </a:t>
            </a:r>
          </a:p>
          <a:p>
            <a:pPr lvl="1"/>
            <a:r>
              <a:rPr lang="en-US" dirty="0"/>
              <a:t>Lack of global consensus </a:t>
            </a:r>
          </a:p>
          <a:p>
            <a:pPr lvl="1"/>
            <a:r>
              <a:rPr lang="en-US" dirty="0"/>
              <a:t>Weak enforcement of laws </a:t>
            </a:r>
          </a:p>
          <a:p>
            <a:pPr lvl="1"/>
            <a:r>
              <a:rPr lang="en-US" dirty="0"/>
              <a:t>Corporate influence</a:t>
            </a:r>
          </a:p>
          <a:p>
            <a:endParaRPr lang="en-IN" b="1" dirty="0"/>
          </a:p>
          <a:p>
            <a:r>
              <a:rPr lang="en-IN" b="1" dirty="0"/>
              <a:t>Contemporary Examples</a:t>
            </a:r>
          </a:p>
          <a:p>
            <a:pPr lvl="1"/>
            <a:r>
              <a:rPr lang="en-IN" b="1" dirty="0"/>
              <a:t>(a) India</a:t>
            </a:r>
          </a:p>
          <a:p>
            <a:pPr lvl="2"/>
            <a:r>
              <a:rPr lang="en-IN" dirty="0"/>
              <a:t>National Action Plan on Climate Change </a:t>
            </a:r>
          </a:p>
          <a:p>
            <a:pPr lvl="2"/>
            <a:r>
              <a:rPr lang="en-IN" dirty="0"/>
              <a:t>Renewable energy initiatives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18149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4DAC7-3A36-AE6D-6200-F071A744C0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(b) Global Movements</a:t>
            </a:r>
          </a:p>
          <a:p>
            <a:pPr lvl="1"/>
            <a:r>
              <a:rPr lang="en-US" dirty="0"/>
              <a:t>Climate activism by youth </a:t>
            </a:r>
          </a:p>
          <a:p>
            <a:pPr lvl="1"/>
            <a:r>
              <a:rPr lang="en-US" dirty="0"/>
              <a:t>👉 Example: Greta Thunberg</a:t>
            </a:r>
          </a:p>
          <a:p>
            <a:endParaRPr lang="en-US" b="1" dirty="0"/>
          </a:p>
          <a:p>
            <a:r>
              <a:rPr lang="en-US" b="1" dirty="0"/>
              <a:t>Critical Debate</a:t>
            </a:r>
          </a:p>
          <a:p>
            <a:pPr lvl="1"/>
            <a:r>
              <a:rPr lang="en-US" b="1" dirty="0"/>
              <a:t>View 1: Anthropocentric</a:t>
            </a:r>
          </a:p>
          <a:p>
            <a:pPr lvl="2"/>
            <a:r>
              <a:rPr lang="en-US" dirty="0"/>
              <a:t>Environment for human benefit </a:t>
            </a:r>
          </a:p>
          <a:p>
            <a:pPr lvl="1"/>
            <a:r>
              <a:rPr lang="en-US" b="1" dirty="0"/>
              <a:t>View 2: </a:t>
            </a:r>
            <a:r>
              <a:rPr lang="en-US" b="1" dirty="0" err="1"/>
              <a:t>Ecocentric</a:t>
            </a:r>
            <a:endParaRPr lang="en-US" b="1" dirty="0"/>
          </a:p>
          <a:p>
            <a:pPr lvl="2"/>
            <a:r>
              <a:rPr lang="en-US" dirty="0"/>
              <a:t>Nature has intrinsic value</a:t>
            </a:r>
          </a:p>
          <a:p>
            <a:endParaRPr lang="en-US" b="1" dirty="0"/>
          </a:p>
          <a:p>
            <a:r>
              <a:rPr lang="en-US" b="1" dirty="0"/>
              <a:t>Why Ecological Rights Matter</a:t>
            </a:r>
          </a:p>
          <a:p>
            <a:r>
              <a:rPr lang="en-US" dirty="0"/>
              <a:t>Climate change threatens basic human rights: </a:t>
            </a:r>
          </a:p>
          <a:p>
            <a:pPr lvl="1"/>
            <a:r>
              <a:rPr lang="en-US" dirty="0"/>
              <a:t>Life </a:t>
            </a:r>
          </a:p>
          <a:p>
            <a:pPr lvl="1"/>
            <a:r>
              <a:rPr lang="en-US" dirty="0"/>
              <a:t>Health </a:t>
            </a:r>
          </a:p>
          <a:p>
            <a:pPr lvl="1"/>
            <a:r>
              <a:rPr lang="en-US" dirty="0"/>
              <a:t>Livelihood </a:t>
            </a:r>
          </a:p>
          <a:p>
            <a:r>
              <a:rPr lang="en-US" dirty="0"/>
              <a:t>👉 Therefore, ecological rights = human rights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733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6505B-BE48-7CAA-2E90-FF2A2CD36B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Conclusion</a:t>
            </a:r>
          </a:p>
          <a:p>
            <a:pPr lvl="1"/>
            <a:r>
              <a:rPr lang="en-US" dirty="0"/>
              <a:t>Climate change requires urgent global action </a:t>
            </a:r>
          </a:p>
          <a:p>
            <a:pPr lvl="1"/>
            <a:r>
              <a:rPr lang="en-US" dirty="0"/>
              <a:t>Ecological rights must be recognized and protected </a:t>
            </a:r>
          </a:p>
          <a:p>
            <a:pPr lvl="1"/>
            <a:r>
              <a:rPr lang="en-US" dirty="0"/>
              <a:t>Balance needed between: </a:t>
            </a:r>
          </a:p>
          <a:p>
            <a:pPr lvl="2"/>
            <a:r>
              <a:rPr lang="en-US" dirty="0"/>
              <a:t>Development </a:t>
            </a:r>
          </a:p>
          <a:p>
            <a:pPr lvl="2"/>
            <a:r>
              <a:rPr lang="en-US" dirty="0"/>
              <a:t>Sustainability </a:t>
            </a:r>
          </a:p>
          <a:p>
            <a:pPr lvl="2"/>
            <a:r>
              <a:rPr lang="en-US" dirty="0"/>
              <a:t>Justice</a:t>
            </a:r>
          </a:p>
          <a:p>
            <a:r>
              <a:rPr lang="en-US" b="1" dirty="0"/>
              <a:t>Quick Revision Points</a:t>
            </a:r>
          </a:p>
          <a:p>
            <a:pPr lvl="1"/>
            <a:r>
              <a:rPr lang="en-US" dirty="0"/>
              <a:t>Climate change = global political issue </a:t>
            </a:r>
          </a:p>
          <a:p>
            <a:pPr lvl="1"/>
            <a:r>
              <a:rPr lang="en-US" dirty="0"/>
              <a:t>Ecological rights = right to healthy environment </a:t>
            </a:r>
          </a:p>
          <a:p>
            <a:pPr lvl="1"/>
            <a:r>
              <a:rPr lang="en-US" dirty="0"/>
              <a:t>Linked to human rights (Article 21 in India) </a:t>
            </a:r>
          </a:p>
          <a:p>
            <a:pPr lvl="1"/>
            <a:r>
              <a:rPr lang="en-US" dirty="0"/>
              <a:t>Global cooperation essential</a:t>
            </a:r>
          </a:p>
          <a:p>
            <a:r>
              <a:rPr lang="en-US" b="1" dirty="0"/>
              <a:t>Possible Exam Questions</a:t>
            </a:r>
          </a:p>
          <a:p>
            <a:pPr lvl="1"/>
            <a:r>
              <a:rPr lang="en-US" dirty="0"/>
              <a:t>Discuss ecological rights as human rights </a:t>
            </a:r>
          </a:p>
          <a:p>
            <a:pPr lvl="1"/>
            <a:r>
              <a:rPr lang="en-US" dirty="0"/>
              <a:t>Explain climate justice with examples </a:t>
            </a:r>
          </a:p>
          <a:p>
            <a:pPr lvl="1"/>
            <a:r>
              <a:rPr lang="en-US" dirty="0"/>
              <a:t>Evaluate state responses to climate change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85598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endParaRPr lang="en-IN" dirty="0"/>
          </a:p>
          <a:p>
            <a:endParaRPr lang="en-IN" dirty="0"/>
          </a:p>
          <a:p>
            <a:r>
              <a:rPr lang="en-IN" b="1" dirty="0"/>
              <a:t>Unit-IV: Major Debates </a:t>
            </a:r>
            <a:endParaRPr lang="en-IN" dirty="0"/>
          </a:p>
          <a:p>
            <a:pPr lvl="1"/>
            <a:r>
              <a:rPr lang="en-US" dirty="0"/>
              <a:t>Whatever happens to nation-state? </a:t>
            </a:r>
            <a:r>
              <a:rPr lang="en-US" i="1" dirty="0"/>
              <a:t>Sovereignty under Globalization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How do we accommodate diversity in plural society? </a:t>
            </a:r>
            <a:r>
              <a:rPr lang="en-US" i="1" dirty="0"/>
              <a:t>Diversity and Multiculturalism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How do we deal with the </a:t>
            </a:r>
            <a:r>
              <a:rPr lang="en-US" i="1" dirty="0"/>
              <a:t>climate changes</a:t>
            </a:r>
            <a:r>
              <a:rPr lang="en-US" dirty="0"/>
              <a:t>? </a:t>
            </a:r>
            <a:r>
              <a:rPr lang="en-US" i="1" dirty="0"/>
              <a:t>Ecological Rights </a:t>
            </a:r>
            <a:r>
              <a:rPr lang="en-US" dirty="0"/>
              <a:t>as human rights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B0F00-6A3A-4D4D-BEE2-8EFE8F7A5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116BD-0A17-A2B3-B49B-111406A40FA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lvl="1" indent="0" algn="ctr">
              <a:buNone/>
            </a:pPr>
            <a:endParaRPr lang="en-US" dirty="0"/>
          </a:p>
          <a:p>
            <a:pPr marL="365760" lvl="1" indent="0" algn="ctr">
              <a:buNone/>
            </a:pPr>
            <a:endParaRPr lang="en-US" dirty="0"/>
          </a:p>
          <a:p>
            <a:pPr marL="365760" lvl="1" indent="0" algn="ctr">
              <a:buNone/>
            </a:pPr>
            <a:r>
              <a:rPr lang="en-US" sz="3200" b="1" dirty="0"/>
              <a:t>How do we deal with the </a:t>
            </a:r>
            <a:r>
              <a:rPr lang="en-US" sz="3200" b="1" i="1" dirty="0"/>
              <a:t>climate changes</a:t>
            </a:r>
            <a:r>
              <a:rPr lang="en-US" sz="3200" b="1" dirty="0"/>
              <a:t>? </a:t>
            </a:r>
            <a:r>
              <a:rPr lang="en-US" sz="3200" b="1" i="1" dirty="0"/>
              <a:t>Ecological Rights </a:t>
            </a:r>
            <a:r>
              <a:rPr lang="en-US" sz="3200" b="1" dirty="0"/>
              <a:t>as human rights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6706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AAFF-3DEF-D7D6-9312-CFB8580DD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33605-82DE-7B55-DD3D-621844D4E5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US" dirty="0"/>
              <a:t>Climate change is one of the most pressing global challenges today. Rising temperatures, extreme weather events, and environmental degradation are not just ecological issues—they are deeply </a:t>
            </a:r>
            <a:r>
              <a:rPr lang="en-US" b="1" dirty="0"/>
              <a:t>political and ethical concerns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👉 Key Question:</a:t>
            </a:r>
            <a:br>
              <a:rPr lang="en-US" dirty="0"/>
            </a:br>
            <a:r>
              <a:rPr lang="en-US" i="1" dirty="0"/>
              <a:t>How should states and societies respond to climate change?</a:t>
            </a:r>
            <a:br>
              <a:rPr lang="en-US" dirty="0"/>
            </a:br>
            <a:r>
              <a:rPr lang="en-US" dirty="0"/>
              <a:t>👉 Emerging Answer: Recognize </a:t>
            </a:r>
            <a:r>
              <a:rPr lang="en-US" b="1" dirty="0"/>
              <a:t>ecological rights as human rights</a:t>
            </a:r>
            <a:endParaRPr lang="en-US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0578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2E671-23E0-B43A-8933-68AF98B2D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Understanding Climate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AC8AF-1A12-9A2B-A3DF-24B15B7487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US" b="1" dirty="0"/>
              <a:t>What is Climate Change?</a:t>
            </a:r>
          </a:p>
          <a:p>
            <a:pPr lvl="1"/>
            <a:r>
              <a:rPr lang="en-US" dirty="0"/>
              <a:t>Long-term changes in temperature and weather patterns </a:t>
            </a:r>
          </a:p>
          <a:p>
            <a:pPr lvl="1"/>
            <a:r>
              <a:rPr lang="en-US" dirty="0"/>
              <a:t>Primarily caused by human activities such as: </a:t>
            </a:r>
          </a:p>
          <a:p>
            <a:pPr lvl="2"/>
            <a:r>
              <a:rPr lang="en-US" dirty="0"/>
              <a:t>Burning fossil fuels </a:t>
            </a:r>
          </a:p>
          <a:p>
            <a:pPr lvl="2"/>
            <a:r>
              <a:rPr lang="en-US" dirty="0"/>
              <a:t>Deforestation </a:t>
            </a:r>
          </a:p>
          <a:p>
            <a:pPr lvl="2"/>
            <a:r>
              <a:rPr lang="en-US" dirty="0"/>
              <a:t>Industrialization</a:t>
            </a:r>
          </a:p>
          <a:p>
            <a:endParaRPr lang="en-US" b="1" dirty="0"/>
          </a:p>
          <a:p>
            <a:r>
              <a:rPr lang="en-US" b="1" dirty="0"/>
              <a:t>Key Impacts</a:t>
            </a:r>
          </a:p>
          <a:p>
            <a:pPr lvl="1"/>
            <a:r>
              <a:rPr lang="en-US" dirty="0"/>
              <a:t>Rising sea levels </a:t>
            </a:r>
          </a:p>
          <a:p>
            <a:pPr lvl="1"/>
            <a:r>
              <a:rPr lang="en-US" dirty="0"/>
              <a:t>Extreme weather (floods, droughts) </a:t>
            </a:r>
          </a:p>
          <a:p>
            <a:pPr lvl="1"/>
            <a:r>
              <a:rPr lang="en-US" dirty="0"/>
              <a:t>Loss of biodiversity </a:t>
            </a:r>
          </a:p>
          <a:p>
            <a:pPr lvl="1"/>
            <a:r>
              <a:rPr lang="en-US" dirty="0"/>
              <a:t>Food and water insecurity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2016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923B4-5CE1-12AC-49D2-5F29416D2A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/>
          </a:bodyPr>
          <a:lstStyle/>
          <a:p>
            <a:r>
              <a:rPr lang="en-US" b="1" dirty="0"/>
              <a:t>Political Dimensions of Climate Change</a:t>
            </a:r>
          </a:p>
          <a:p>
            <a:pPr lvl="1"/>
            <a:r>
              <a:rPr lang="en-US" dirty="0"/>
              <a:t>Climate change is not only scientific—it involves:</a:t>
            </a:r>
          </a:p>
          <a:p>
            <a:pPr lvl="2"/>
            <a:r>
              <a:rPr lang="en-US" b="1" dirty="0"/>
              <a:t>Global inequality</a:t>
            </a:r>
            <a:r>
              <a:rPr lang="en-US" dirty="0"/>
              <a:t> (rich vs poor nations) </a:t>
            </a:r>
          </a:p>
          <a:p>
            <a:pPr lvl="2"/>
            <a:r>
              <a:rPr lang="en-US" b="1" dirty="0"/>
              <a:t>Responsibility debates</a:t>
            </a:r>
            <a:r>
              <a:rPr lang="en-US" dirty="0"/>
              <a:t> </a:t>
            </a:r>
          </a:p>
          <a:p>
            <a:pPr lvl="2"/>
            <a:r>
              <a:rPr lang="en-US" b="1" dirty="0"/>
              <a:t>Policy decisions and governance</a:t>
            </a:r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Global Inequality Example</a:t>
            </a:r>
          </a:p>
          <a:p>
            <a:pPr lvl="1"/>
            <a:r>
              <a:rPr lang="en-US" dirty="0"/>
              <a:t>Developed countries contribute more emissions </a:t>
            </a:r>
          </a:p>
          <a:p>
            <a:pPr lvl="1"/>
            <a:r>
              <a:rPr lang="en-US" dirty="0"/>
              <a:t>Developing countries suffer more consequences</a:t>
            </a:r>
          </a:p>
          <a:p>
            <a:endParaRPr lang="en-US" b="1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0899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AA118-DCF8-E9AB-35C5-7D7F6FF581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What are Ecological Rights?</a:t>
            </a:r>
          </a:p>
          <a:p>
            <a:pPr lvl="1"/>
            <a:r>
              <a:rPr lang="en-US" dirty="0"/>
              <a:t>Ecological rights refer to:</a:t>
            </a:r>
            <a:br>
              <a:rPr lang="en-US" dirty="0"/>
            </a:br>
            <a:r>
              <a:rPr lang="en-US" dirty="0"/>
              <a:t>👉 The right to a </a:t>
            </a:r>
            <a:r>
              <a:rPr lang="en-US" b="1" dirty="0"/>
              <a:t>clean, healthy, and sustainable environment</a:t>
            </a:r>
            <a:endParaRPr lang="en-US" dirty="0"/>
          </a:p>
          <a:p>
            <a:pPr lvl="1"/>
            <a:r>
              <a:rPr lang="en-US" dirty="0"/>
              <a:t>These include:</a:t>
            </a:r>
          </a:p>
          <a:p>
            <a:pPr lvl="2"/>
            <a:r>
              <a:rPr lang="en-US" dirty="0"/>
              <a:t>Right to clean air and water </a:t>
            </a:r>
          </a:p>
          <a:p>
            <a:pPr lvl="2"/>
            <a:r>
              <a:rPr lang="en-US" dirty="0"/>
              <a:t>Right to safe climate </a:t>
            </a:r>
          </a:p>
          <a:p>
            <a:pPr lvl="2"/>
            <a:r>
              <a:rPr lang="en-US" dirty="0"/>
              <a:t>Right to biodiversity</a:t>
            </a:r>
          </a:p>
          <a:p>
            <a:endParaRPr lang="en-US" b="1" dirty="0"/>
          </a:p>
          <a:p>
            <a:r>
              <a:rPr lang="en-US" b="1" dirty="0"/>
              <a:t>Ecological Rights as Human Rights</a:t>
            </a:r>
          </a:p>
          <a:p>
            <a:pPr lvl="1"/>
            <a:r>
              <a:rPr lang="en-US" dirty="0"/>
              <a:t>Traditionally, human rights focused on:</a:t>
            </a:r>
          </a:p>
          <a:p>
            <a:pPr lvl="2"/>
            <a:r>
              <a:rPr lang="en-US" dirty="0"/>
              <a:t>Civil rights (freedom, equality) </a:t>
            </a:r>
          </a:p>
          <a:p>
            <a:pPr lvl="2"/>
            <a:r>
              <a:rPr lang="en-US" dirty="0"/>
              <a:t>Political rights (participation) </a:t>
            </a:r>
          </a:p>
          <a:p>
            <a:pPr lvl="1"/>
            <a:r>
              <a:rPr lang="en-US" dirty="0"/>
              <a:t>Now expanding to:</a:t>
            </a:r>
            <a:br>
              <a:rPr lang="en-US" dirty="0"/>
            </a:br>
            <a:r>
              <a:rPr lang="en-US" dirty="0"/>
              <a:t>👉 </a:t>
            </a:r>
            <a:r>
              <a:rPr lang="en-US" b="1" dirty="0"/>
              <a:t>Third-generation rights (collective rights)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05349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9FF39-EE13-D69C-EC3D-BEFCEF1827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7467600" cy="5711952"/>
          </a:xfrm>
        </p:spPr>
        <p:txBody>
          <a:bodyPr/>
          <a:lstStyle/>
          <a:p>
            <a:r>
              <a:rPr lang="en-US" b="1" dirty="0"/>
              <a:t>Key Idea</a:t>
            </a:r>
          </a:p>
          <a:p>
            <a:pPr lvl="1"/>
            <a:r>
              <a:rPr lang="en-US" dirty="0"/>
              <a:t>Environmental protection is essential for:</a:t>
            </a:r>
          </a:p>
          <a:p>
            <a:pPr lvl="1"/>
            <a:r>
              <a:rPr lang="en-US" dirty="0"/>
              <a:t>Life </a:t>
            </a:r>
          </a:p>
          <a:p>
            <a:pPr lvl="1"/>
            <a:r>
              <a:rPr lang="en-US" dirty="0"/>
              <a:t>Health </a:t>
            </a:r>
          </a:p>
          <a:p>
            <a:pPr lvl="1"/>
            <a:r>
              <a:rPr lang="en-US" dirty="0"/>
              <a:t>Dignity</a:t>
            </a:r>
          </a:p>
          <a:p>
            <a:endParaRPr lang="en-US" b="1" dirty="0"/>
          </a:p>
          <a:p>
            <a:r>
              <a:rPr lang="en-US" b="1" dirty="0"/>
              <a:t>Judicial Recognition (India)</a:t>
            </a:r>
          </a:p>
          <a:p>
            <a:pPr lvl="1"/>
            <a:r>
              <a:rPr lang="en-US" dirty="0"/>
              <a:t>Right to environment included under </a:t>
            </a:r>
            <a:r>
              <a:rPr lang="en-US" b="1" dirty="0"/>
              <a:t>Article 21 (Right to Life)</a:t>
            </a:r>
            <a:r>
              <a:rPr lang="en-US" dirty="0"/>
              <a:t>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3436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274A4-2941-C164-450A-E2AD0B1BAE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Key Scholars &amp; Thinkers</a:t>
            </a:r>
          </a:p>
          <a:p>
            <a:pPr lvl="1"/>
            <a:r>
              <a:rPr lang="en-US" b="1" dirty="0"/>
              <a:t>Arne Naess</a:t>
            </a:r>
          </a:p>
          <a:p>
            <a:pPr lvl="2"/>
            <a:r>
              <a:rPr lang="en-US" dirty="0"/>
              <a:t>Founder of </a:t>
            </a:r>
            <a:r>
              <a:rPr lang="en-US" b="1" dirty="0"/>
              <a:t>Deep Ecology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Nature has intrinsic value (not just human use)</a:t>
            </a:r>
          </a:p>
          <a:p>
            <a:pPr lvl="1"/>
            <a:endParaRPr lang="fr-FR" b="1" dirty="0"/>
          </a:p>
          <a:p>
            <a:pPr lvl="1"/>
            <a:r>
              <a:rPr lang="fr-FR" b="1" dirty="0"/>
              <a:t>Ramachandra Guha</a:t>
            </a:r>
          </a:p>
          <a:p>
            <a:pPr lvl="2"/>
            <a:r>
              <a:rPr lang="fr-FR" dirty="0" err="1"/>
              <a:t>Advocates</a:t>
            </a:r>
            <a:r>
              <a:rPr lang="fr-FR" dirty="0"/>
              <a:t> </a:t>
            </a:r>
            <a:r>
              <a:rPr lang="fr-FR" dirty="0" err="1"/>
              <a:t>environmental</a:t>
            </a:r>
            <a:r>
              <a:rPr lang="fr-FR" dirty="0"/>
              <a:t> justice </a:t>
            </a:r>
          </a:p>
          <a:p>
            <a:pPr lvl="2"/>
            <a:r>
              <a:rPr lang="fr-FR" dirty="0"/>
              <a:t>Critiques Western </a:t>
            </a:r>
            <a:r>
              <a:rPr lang="fr-FR" dirty="0" err="1"/>
              <a:t>environmentalism</a:t>
            </a:r>
            <a:endParaRPr lang="fr-FR" dirty="0"/>
          </a:p>
          <a:p>
            <a:pPr lvl="1"/>
            <a:endParaRPr lang="en-US" b="1" dirty="0"/>
          </a:p>
          <a:p>
            <a:pPr lvl="1"/>
            <a:r>
              <a:rPr lang="en-US" b="1" dirty="0"/>
              <a:t>Martha Nussbaum</a:t>
            </a:r>
          </a:p>
          <a:p>
            <a:pPr lvl="2"/>
            <a:r>
              <a:rPr lang="en-US" dirty="0"/>
              <a:t>Capabilities approach </a:t>
            </a:r>
          </a:p>
          <a:p>
            <a:pPr lvl="2"/>
            <a:r>
              <a:rPr lang="en-US" dirty="0"/>
              <a:t>Environment necessary for human flourishing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5319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8329</TotalTime>
  <Words>641</Words>
  <Application>Microsoft Office PowerPoint</Application>
  <PresentationFormat>On-screen Show (4:3)</PresentationFormat>
  <Paragraphs>152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Andalus</vt:lpstr>
      <vt:lpstr>Century Schoolbook</vt:lpstr>
      <vt:lpstr>Wingdings</vt:lpstr>
      <vt:lpstr>Wingdings 2</vt:lpstr>
      <vt:lpstr>Oriel</vt:lpstr>
      <vt:lpstr>  POL040204: Political Theory: Concepts and Debates  </vt:lpstr>
      <vt:lpstr>PowerPoint Presentation</vt:lpstr>
      <vt:lpstr>PowerPoint Presentation</vt:lpstr>
      <vt:lpstr>Introduction</vt:lpstr>
      <vt:lpstr>Understanding Climate Change</vt:lpstr>
      <vt:lpstr>PowerPoint Presentation</vt:lpstr>
      <vt:lpstr>PowerPoint Presentation</vt:lpstr>
      <vt:lpstr>PowerPoint Presentation</vt:lpstr>
      <vt:lpstr>PowerPoint Presentation</vt:lpstr>
      <vt:lpstr>Approaches to Climate Change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161</cp:revision>
  <dcterms:created xsi:type="dcterms:W3CDTF">2006-08-16T00:00:00Z</dcterms:created>
  <dcterms:modified xsi:type="dcterms:W3CDTF">2026-04-06T05:56:54Z</dcterms:modified>
</cp:coreProperties>
</file>