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01" r:id="rId3"/>
    <p:sldId id="315" r:id="rId4"/>
    <p:sldId id="316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29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US" dirty="0"/>
              <a:t>POL040204: Political Theory: Concepts and Debates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CC07B-8419-65A5-EB61-506B1A5AF10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Liberalism vs Multiculturalism</a:t>
            </a:r>
          </a:p>
          <a:p>
            <a:pPr lvl="1"/>
            <a:r>
              <a:rPr lang="en-US" b="1" dirty="0"/>
              <a:t>Liberal View</a:t>
            </a:r>
          </a:p>
          <a:p>
            <a:pPr lvl="2"/>
            <a:r>
              <a:rPr lang="en-US" dirty="0"/>
              <a:t>Emphasizes individual rights </a:t>
            </a:r>
          </a:p>
          <a:p>
            <a:pPr lvl="2"/>
            <a:r>
              <a:rPr lang="en-US" dirty="0"/>
              <a:t>Treats all citizens equally </a:t>
            </a:r>
          </a:p>
          <a:p>
            <a:pPr lvl="1"/>
            <a:r>
              <a:rPr lang="en-US" b="1" dirty="0"/>
              <a:t>Multicultural View</a:t>
            </a:r>
          </a:p>
          <a:p>
            <a:pPr lvl="2"/>
            <a:r>
              <a:rPr lang="en-US" dirty="0"/>
              <a:t>Emphasizes group rights </a:t>
            </a:r>
          </a:p>
          <a:p>
            <a:pPr lvl="2"/>
            <a:r>
              <a:rPr lang="en-US" dirty="0"/>
              <a:t>Recognizes differences </a:t>
            </a:r>
          </a:p>
          <a:p>
            <a:pPr lvl="1"/>
            <a:r>
              <a:rPr lang="en-US" dirty="0"/>
              <a:t>👉 Debate: Should equality mean </a:t>
            </a:r>
            <a:r>
              <a:rPr lang="en-US" b="1" dirty="0"/>
              <a:t>same treatment</a:t>
            </a:r>
            <a:r>
              <a:rPr lang="en-US" dirty="0"/>
              <a:t> or </a:t>
            </a:r>
            <a:r>
              <a:rPr lang="en-US" b="1" dirty="0"/>
              <a:t>special recognition</a:t>
            </a:r>
            <a:r>
              <a:rPr lang="en-US" dirty="0"/>
              <a:t>?</a:t>
            </a:r>
          </a:p>
          <a:p>
            <a:endParaRPr lang="en-US" b="1" dirty="0"/>
          </a:p>
          <a:p>
            <a:r>
              <a:rPr lang="en-US" b="1" dirty="0"/>
              <a:t>Indian Perspective on Diversity</a:t>
            </a:r>
          </a:p>
          <a:p>
            <a:pPr lvl="1"/>
            <a:r>
              <a:rPr lang="en-US" dirty="0"/>
              <a:t>India is a classic example of a plural society.</a:t>
            </a:r>
          </a:p>
          <a:p>
            <a:r>
              <a:rPr lang="en-US" b="1" dirty="0"/>
              <a:t>Constitutional Provisions</a:t>
            </a:r>
          </a:p>
          <a:p>
            <a:pPr lvl="1"/>
            <a:r>
              <a:rPr lang="en-US" dirty="0"/>
              <a:t>Right to equality </a:t>
            </a:r>
          </a:p>
          <a:p>
            <a:pPr lvl="1"/>
            <a:r>
              <a:rPr lang="en-US" dirty="0"/>
              <a:t>Freedom of religion </a:t>
            </a:r>
          </a:p>
          <a:p>
            <a:pPr lvl="1"/>
            <a:r>
              <a:rPr lang="en-US" dirty="0"/>
              <a:t>Cultural and educational rights (Articles 29 &amp; 30)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57160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82D4F-1FE5-5512-DBA5-D6144D49D6A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/>
          </a:bodyPr>
          <a:lstStyle/>
          <a:p>
            <a:r>
              <a:rPr lang="en-US" b="1" dirty="0"/>
              <a:t>Policies for Diversity</a:t>
            </a:r>
          </a:p>
          <a:p>
            <a:pPr lvl="1"/>
            <a:r>
              <a:rPr lang="en-US" dirty="0"/>
              <a:t>Reservation system </a:t>
            </a:r>
          </a:p>
          <a:p>
            <a:pPr lvl="1"/>
            <a:r>
              <a:rPr lang="en-US" dirty="0"/>
              <a:t>Linguistic reorganization of states </a:t>
            </a:r>
          </a:p>
          <a:p>
            <a:pPr lvl="1"/>
            <a:r>
              <a:rPr lang="en-US" dirty="0"/>
              <a:t>Protection of tribal autonomy</a:t>
            </a:r>
          </a:p>
          <a:p>
            <a:endParaRPr lang="en-US" b="1" dirty="0"/>
          </a:p>
          <a:p>
            <a:r>
              <a:rPr lang="en-US" b="1" dirty="0"/>
              <a:t>Challenges in Accommodating Diversity</a:t>
            </a:r>
          </a:p>
          <a:p>
            <a:pPr lvl="1"/>
            <a:r>
              <a:rPr lang="en-US" b="1" dirty="0"/>
              <a:t>(a) Communalism</a:t>
            </a:r>
          </a:p>
          <a:p>
            <a:pPr lvl="2"/>
            <a:r>
              <a:rPr lang="en-US" dirty="0"/>
              <a:t>Conflict based on religion </a:t>
            </a:r>
          </a:p>
          <a:p>
            <a:pPr lvl="1"/>
            <a:r>
              <a:rPr lang="en-US" b="1" dirty="0"/>
              <a:t>(b) Ethnic Conflicts</a:t>
            </a:r>
          </a:p>
          <a:p>
            <a:pPr lvl="2"/>
            <a:r>
              <a:rPr lang="en-US" dirty="0"/>
              <a:t>Demands for autonomy or independence </a:t>
            </a:r>
          </a:p>
          <a:p>
            <a:pPr lvl="1"/>
            <a:r>
              <a:rPr lang="en-US" b="1" dirty="0"/>
              <a:t>(c) Regionalism</a:t>
            </a:r>
          </a:p>
          <a:p>
            <a:pPr lvl="2"/>
            <a:r>
              <a:rPr lang="en-US" dirty="0"/>
              <a:t>Loyalty to region over nation </a:t>
            </a:r>
          </a:p>
          <a:p>
            <a:pPr lvl="1"/>
            <a:r>
              <a:rPr lang="en-US" b="1" dirty="0"/>
              <a:t>(d) Identity Politics</a:t>
            </a:r>
          </a:p>
          <a:p>
            <a:pPr lvl="2"/>
            <a:r>
              <a:rPr lang="en-US" dirty="0"/>
              <a:t>Political mobilization based on identity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10121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E8C4E-913A-07C6-2F2C-BF2EDFFF09B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7467600" cy="5711952"/>
          </a:xfrm>
        </p:spPr>
        <p:txBody>
          <a:bodyPr/>
          <a:lstStyle/>
          <a:p>
            <a:r>
              <a:rPr lang="en-US" b="1" dirty="0"/>
              <a:t>Debates on Multiculturalism</a:t>
            </a:r>
          </a:p>
          <a:p>
            <a:r>
              <a:rPr lang="en-US" b="1" dirty="0"/>
              <a:t>Supporters argue:</a:t>
            </a:r>
          </a:p>
          <a:p>
            <a:pPr lvl="1"/>
            <a:r>
              <a:rPr lang="en-US" dirty="0"/>
              <a:t>Promotes equality and justice </a:t>
            </a:r>
          </a:p>
          <a:p>
            <a:pPr lvl="1"/>
            <a:r>
              <a:rPr lang="en-US" dirty="0"/>
              <a:t>Protects minority identities </a:t>
            </a:r>
          </a:p>
          <a:p>
            <a:pPr lvl="1"/>
            <a:r>
              <a:rPr lang="en-US" dirty="0"/>
              <a:t>Strengthens democracy</a:t>
            </a:r>
          </a:p>
          <a:p>
            <a:endParaRPr lang="en-US" b="1" dirty="0"/>
          </a:p>
          <a:p>
            <a:r>
              <a:rPr lang="en-US" b="1" dirty="0"/>
              <a:t>Critics argue:</a:t>
            </a:r>
          </a:p>
          <a:p>
            <a:pPr lvl="1"/>
            <a:r>
              <a:rPr lang="en-US" dirty="0"/>
              <a:t>Weakens national unity </a:t>
            </a:r>
          </a:p>
          <a:p>
            <a:pPr lvl="1"/>
            <a:r>
              <a:rPr lang="en-US" dirty="0"/>
              <a:t>Encourages division </a:t>
            </a:r>
          </a:p>
          <a:p>
            <a:pPr lvl="1"/>
            <a:r>
              <a:rPr lang="en-US" dirty="0"/>
              <a:t>May lead to separatism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75184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D0F84-50A2-9BC6-9137-6FBADE5034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/>
          </a:bodyPr>
          <a:lstStyle/>
          <a:p>
            <a:r>
              <a:rPr lang="en-US" b="1" dirty="0"/>
              <a:t>Models of Multiculturalism</a:t>
            </a:r>
          </a:p>
          <a:p>
            <a:pPr lvl="1"/>
            <a:r>
              <a:rPr lang="en-US" b="1" dirty="0"/>
              <a:t>(a) Canadian Model</a:t>
            </a:r>
          </a:p>
          <a:p>
            <a:pPr lvl="2"/>
            <a:r>
              <a:rPr lang="en-US" dirty="0"/>
              <a:t>Official multiculturalism policy </a:t>
            </a:r>
          </a:p>
          <a:p>
            <a:pPr lvl="1"/>
            <a:r>
              <a:rPr lang="en-US" b="1" dirty="0"/>
              <a:t>(b) British Model</a:t>
            </a:r>
          </a:p>
          <a:p>
            <a:pPr lvl="2"/>
            <a:r>
              <a:rPr lang="en-US" dirty="0"/>
              <a:t>Accommodation with integration </a:t>
            </a:r>
          </a:p>
          <a:p>
            <a:pPr lvl="1"/>
            <a:r>
              <a:rPr lang="en-US" b="1" dirty="0"/>
              <a:t>(c) French Model</a:t>
            </a:r>
          </a:p>
          <a:p>
            <a:pPr lvl="2"/>
            <a:r>
              <a:rPr lang="en-US" dirty="0"/>
              <a:t>Assimilation (rejects multiculturalism)</a:t>
            </a:r>
          </a:p>
          <a:p>
            <a:endParaRPr lang="en-US" b="1" dirty="0"/>
          </a:p>
          <a:p>
            <a:r>
              <a:rPr lang="en-US" b="1" dirty="0"/>
              <a:t>How to Accommodate Diversity? (Key Solutions)</a:t>
            </a:r>
          </a:p>
          <a:p>
            <a:pPr lvl="1"/>
            <a:r>
              <a:rPr lang="en-US" dirty="0"/>
              <a:t>Constitutional protections </a:t>
            </a:r>
          </a:p>
          <a:p>
            <a:pPr lvl="1"/>
            <a:r>
              <a:rPr lang="en-US" dirty="0"/>
              <a:t>Decentralization of power </a:t>
            </a:r>
          </a:p>
          <a:p>
            <a:pPr lvl="1"/>
            <a:r>
              <a:rPr lang="en-US" dirty="0"/>
              <a:t>Inclusive policies </a:t>
            </a:r>
          </a:p>
          <a:p>
            <a:pPr lvl="1"/>
            <a:r>
              <a:rPr lang="en-US" dirty="0"/>
              <a:t>Dialogue and tolerance </a:t>
            </a:r>
          </a:p>
          <a:p>
            <a:pPr lvl="1"/>
            <a:r>
              <a:rPr lang="en-US" dirty="0"/>
              <a:t>Recognition of minority rights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3382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4A160-0632-C737-FCEB-43C034F495D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/>
          </a:bodyPr>
          <a:lstStyle/>
          <a:p>
            <a:r>
              <a:rPr lang="en-US" b="1" dirty="0"/>
              <a:t>Contemporary Relevance</a:t>
            </a:r>
          </a:p>
          <a:p>
            <a:pPr lvl="1"/>
            <a:r>
              <a:rPr lang="en-US" dirty="0"/>
              <a:t>Migration and refugee crisis </a:t>
            </a:r>
          </a:p>
          <a:p>
            <a:pPr lvl="1"/>
            <a:r>
              <a:rPr lang="en-US" dirty="0"/>
              <a:t>Global rise of identity politics </a:t>
            </a:r>
          </a:p>
          <a:p>
            <a:pPr lvl="1"/>
            <a:r>
              <a:rPr lang="en-US" dirty="0"/>
              <a:t>Debates over nationalism vs diversity</a:t>
            </a:r>
          </a:p>
          <a:p>
            <a:endParaRPr lang="en-US" b="1" dirty="0"/>
          </a:p>
          <a:p>
            <a:r>
              <a:rPr lang="en-US" b="1" dirty="0"/>
              <a:t>Conclusion</a:t>
            </a:r>
          </a:p>
          <a:p>
            <a:pPr lvl="1"/>
            <a:r>
              <a:rPr lang="en-US" dirty="0"/>
              <a:t>Diversity is a </a:t>
            </a:r>
            <a:r>
              <a:rPr lang="en-US" b="1" dirty="0"/>
              <a:t>reality of modern societies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Multiculturalism provides a framework for accommodation </a:t>
            </a:r>
          </a:p>
          <a:p>
            <a:pPr lvl="1"/>
            <a:r>
              <a:rPr lang="en-US" dirty="0"/>
              <a:t>The challenge is to balance: </a:t>
            </a:r>
          </a:p>
          <a:p>
            <a:pPr lvl="2"/>
            <a:r>
              <a:rPr lang="en-US" dirty="0"/>
              <a:t>Unity </a:t>
            </a:r>
          </a:p>
          <a:p>
            <a:pPr lvl="2"/>
            <a:r>
              <a:rPr lang="en-US" dirty="0"/>
              <a:t>Equality </a:t>
            </a:r>
          </a:p>
          <a:p>
            <a:pPr lvl="2"/>
            <a:r>
              <a:rPr lang="en-US" dirty="0"/>
              <a:t>Cultural recognition </a:t>
            </a:r>
          </a:p>
          <a:p>
            <a:pPr lvl="1"/>
            <a:r>
              <a:rPr lang="en-US" dirty="0"/>
              <a:t>👉 A successful plural society ensures </a:t>
            </a:r>
            <a:r>
              <a:rPr lang="en-US" b="1" dirty="0"/>
              <a:t>peaceful coexistence with dignity for all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92391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endParaRPr lang="en-IN" dirty="0"/>
          </a:p>
          <a:p>
            <a:endParaRPr lang="en-IN" dirty="0"/>
          </a:p>
          <a:p>
            <a:r>
              <a:rPr lang="en-IN" b="1" dirty="0"/>
              <a:t>Unit-IV: Major Debates </a:t>
            </a:r>
            <a:endParaRPr lang="en-IN" dirty="0"/>
          </a:p>
          <a:p>
            <a:pPr lvl="1"/>
            <a:r>
              <a:rPr lang="en-US" dirty="0"/>
              <a:t>Whatever happens to nation-state? </a:t>
            </a:r>
            <a:r>
              <a:rPr lang="en-US" i="1" dirty="0"/>
              <a:t>Sovereignty under Globalization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How do we accommodate diversity in plural society? </a:t>
            </a:r>
            <a:r>
              <a:rPr lang="en-US" i="1" dirty="0"/>
              <a:t>Diversity and Multiculturalism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How do we deal with the </a:t>
            </a:r>
            <a:r>
              <a:rPr lang="en-US" i="1" dirty="0"/>
              <a:t>climate changes</a:t>
            </a:r>
            <a:r>
              <a:rPr lang="en-US" dirty="0"/>
              <a:t>? </a:t>
            </a:r>
            <a:r>
              <a:rPr lang="en-US" i="1" dirty="0"/>
              <a:t>Ecological Rights </a:t>
            </a:r>
            <a:r>
              <a:rPr lang="en-US" dirty="0"/>
              <a:t>as human rights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B0F00-6A3A-4D4D-BEE2-8EFE8F7A5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116BD-0A17-A2B3-B49B-111406A40FA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5760" lvl="1" indent="0" algn="ctr">
              <a:buNone/>
            </a:pPr>
            <a:endParaRPr lang="en-US" dirty="0"/>
          </a:p>
          <a:p>
            <a:pPr marL="365760" lvl="1" indent="0" algn="ctr">
              <a:buNone/>
            </a:pPr>
            <a:endParaRPr lang="en-US" dirty="0"/>
          </a:p>
          <a:p>
            <a:pPr marL="365760" lvl="1" indent="0" algn="ctr">
              <a:buNone/>
            </a:pPr>
            <a:r>
              <a:rPr lang="en-US" sz="3200" b="1" dirty="0"/>
              <a:t>How do we accommodate diversity in plural society? </a:t>
            </a:r>
            <a:r>
              <a:rPr lang="en-US" sz="3200" b="1" i="1" dirty="0"/>
              <a:t>Diversity and Multiculturalism</a:t>
            </a:r>
            <a:endParaRPr lang="en-US" sz="3200" b="1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67060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AAFF-3DEF-D7D6-9312-CFB8580DD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33605-82DE-7B55-DD3D-621844D4E5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US" dirty="0"/>
              <a:t>Modern societies are increasingly </a:t>
            </a:r>
            <a:r>
              <a:rPr lang="en-US" b="1" dirty="0"/>
              <a:t>plural</a:t>
            </a:r>
            <a:r>
              <a:rPr lang="en-US" dirty="0"/>
              <a:t>—composed of different cultures, religions, languages, and identities. This raises a central political question:</a:t>
            </a:r>
          </a:p>
          <a:p>
            <a:r>
              <a:rPr lang="en-US" dirty="0"/>
              <a:t>👉 </a:t>
            </a:r>
            <a:r>
              <a:rPr lang="en-US" i="1" dirty="0"/>
              <a:t>How can diverse groups live together peacefully within one political system?</a:t>
            </a:r>
            <a:endParaRPr lang="en-US" dirty="0"/>
          </a:p>
          <a:p>
            <a:r>
              <a:rPr lang="en-US" dirty="0"/>
              <a:t>The answer lies in theories of </a:t>
            </a:r>
            <a:r>
              <a:rPr lang="en-US" b="1" dirty="0"/>
              <a:t>diversity</a:t>
            </a:r>
            <a:r>
              <a:rPr lang="en-US" dirty="0"/>
              <a:t> and </a:t>
            </a:r>
            <a:r>
              <a:rPr lang="en-US" b="1" dirty="0"/>
              <a:t>multiculturalism</a:t>
            </a:r>
            <a:r>
              <a:rPr lang="en-US" dirty="0"/>
              <a:t>, which seek to balance:</a:t>
            </a:r>
          </a:p>
          <a:p>
            <a:pPr lvl="1"/>
            <a:r>
              <a:rPr lang="en-US" dirty="0"/>
              <a:t>Unity </a:t>
            </a:r>
          </a:p>
          <a:p>
            <a:pPr lvl="1"/>
            <a:r>
              <a:rPr lang="en-US" dirty="0"/>
              <a:t>Equality </a:t>
            </a:r>
          </a:p>
          <a:p>
            <a:pPr lvl="1"/>
            <a:r>
              <a:rPr lang="en-US" dirty="0"/>
              <a:t>Recognition of differences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0578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2E671-23E0-B43A-8933-68AF98B2D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Understanding Diversity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AC8AF-1A12-9A2B-A3DF-24B15B74871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US" b="1" dirty="0"/>
              <a:t>What is Diversity?</a:t>
            </a:r>
          </a:p>
          <a:p>
            <a:r>
              <a:rPr lang="en-US" dirty="0"/>
              <a:t>Diversity refers to the existence of </a:t>
            </a:r>
            <a:r>
              <a:rPr lang="en-US" b="1" dirty="0"/>
              <a:t>differences within a society</a:t>
            </a:r>
            <a:r>
              <a:rPr lang="en-US" dirty="0"/>
              <a:t>, including:</a:t>
            </a:r>
          </a:p>
          <a:p>
            <a:pPr lvl="1"/>
            <a:r>
              <a:rPr lang="en-US" dirty="0"/>
              <a:t>Cultural diversity (customs, traditions) </a:t>
            </a:r>
          </a:p>
          <a:p>
            <a:pPr lvl="1"/>
            <a:r>
              <a:rPr lang="en-US" dirty="0"/>
              <a:t>Religious diversity </a:t>
            </a:r>
          </a:p>
          <a:p>
            <a:pPr lvl="1"/>
            <a:r>
              <a:rPr lang="en-US" dirty="0"/>
              <a:t>Linguistic diversity </a:t>
            </a:r>
          </a:p>
          <a:p>
            <a:pPr lvl="1"/>
            <a:r>
              <a:rPr lang="en-US" dirty="0"/>
              <a:t>Ethnic diversity </a:t>
            </a:r>
          </a:p>
          <a:p>
            <a:endParaRPr lang="en-US" dirty="0"/>
          </a:p>
          <a:p>
            <a:r>
              <a:rPr lang="en-US" dirty="0"/>
              <a:t>👉 Example: India is a highly diverse society with multiple religions, languages, and cultures.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32016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923B4-5CE1-12AC-49D2-5F29416D2A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Why is Diversity Important?</a:t>
            </a:r>
          </a:p>
          <a:p>
            <a:pPr lvl="1"/>
            <a:r>
              <a:rPr lang="en-US" dirty="0"/>
              <a:t>Enriches society culturally </a:t>
            </a:r>
          </a:p>
          <a:p>
            <a:pPr lvl="1"/>
            <a:r>
              <a:rPr lang="en-US" dirty="0"/>
              <a:t>Promotes tolerance and learning </a:t>
            </a:r>
          </a:p>
          <a:p>
            <a:pPr lvl="1"/>
            <a:r>
              <a:rPr lang="en-US" dirty="0"/>
              <a:t>Strengthens democracy through inclusion</a:t>
            </a:r>
          </a:p>
          <a:p>
            <a:endParaRPr lang="en-US" b="1" dirty="0"/>
          </a:p>
          <a:p>
            <a:r>
              <a:rPr lang="en-US" b="1" dirty="0"/>
              <a:t>Challenges of Diversity</a:t>
            </a:r>
          </a:p>
          <a:p>
            <a:pPr lvl="1"/>
            <a:r>
              <a:rPr lang="en-US" dirty="0"/>
              <a:t>Social conflicts </a:t>
            </a:r>
          </a:p>
          <a:p>
            <a:pPr lvl="1"/>
            <a:r>
              <a:rPr lang="en-US" dirty="0"/>
              <a:t>Discrimination and inequality </a:t>
            </a:r>
          </a:p>
          <a:p>
            <a:pPr lvl="1"/>
            <a:r>
              <a:rPr lang="en-US" dirty="0"/>
              <a:t>Identity politics </a:t>
            </a:r>
          </a:p>
          <a:p>
            <a:pPr lvl="1"/>
            <a:r>
              <a:rPr lang="en-US" dirty="0"/>
              <a:t>Majority vs minority tensions</a:t>
            </a:r>
          </a:p>
          <a:p>
            <a:endParaRPr lang="en-US" b="1" dirty="0"/>
          </a:p>
          <a:p>
            <a:r>
              <a:rPr lang="en-US" b="1" dirty="0"/>
              <a:t>What is a Plural Society?</a:t>
            </a:r>
          </a:p>
          <a:p>
            <a:pPr lvl="1"/>
            <a:r>
              <a:rPr lang="en-US" dirty="0"/>
              <a:t>A plural society is one where:</a:t>
            </a:r>
          </a:p>
          <a:p>
            <a:pPr lvl="1"/>
            <a:r>
              <a:rPr lang="en-US" dirty="0"/>
              <a:t>Multiple groups coexist </a:t>
            </a:r>
          </a:p>
          <a:p>
            <a:pPr lvl="1"/>
            <a:r>
              <a:rPr lang="en-US" dirty="0"/>
              <a:t>Each group maintains its distinct identity </a:t>
            </a:r>
          </a:p>
          <a:p>
            <a:pPr lvl="1"/>
            <a:r>
              <a:rPr lang="en-US" dirty="0"/>
              <a:t>👉 Key Feature: </a:t>
            </a:r>
            <a:r>
              <a:rPr lang="en-US" b="1" dirty="0"/>
              <a:t>Unity in diversity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0899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D091A-7FEE-E82B-150B-727AE4F12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dirty="0"/>
              <a:t>Approaches to Managing Diversity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AA118-DCF8-E9AB-35C5-7D7F6FF581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/>
          <a:lstStyle/>
          <a:p>
            <a:r>
              <a:rPr lang="en-IN" dirty="0"/>
              <a:t>(a) Assimilation</a:t>
            </a:r>
          </a:p>
          <a:p>
            <a:pPr lvl="1"/>
            <a:r>
              <a:rPr lang="en-US" b="1" dirty="0"/>
              <a:t>Meaning:</a:t>
            </a:r>
          </a:p>
          <a:p>
            <a:pPr lvl="2"/>
            <a:r>
              <a:rPr lang="en-US" dirty="0"/>
              <a:t>Minority groups adopt the dominant culture </a:t>
            </a:r>
          </a:p>
          <a:p>
            <a:pPr lvl="1"/>
            <a:r>
              <a:rPr lang="en-US" b="1" dirty="0"/>
              <a:t>Features:</a:t>
            </a:r>
          </a:p>
          <a:p>
            <a:pPr lvl="2"/>
            <a:r>
              <a:rPr lang="en-US" dirty="0"/>
              <a:t>One national identity </a:t>
            </a:r>
          </a:p>
          <a:p>
            <a:pPr lvl="2"/>
            <a:r>
              <a:rPr lang="en-US" dirty="0"/>
              <a:t>Cultural uniformity </a:t>
            </a:r>
          </a:p>
          <a:p>
            <a:pPr lvl="1"/>
            <a:r>
              <a:rPr lang="en-US" b="1" dirty="0"/>
              <a:t>Example:</a:t>
            </a:r>
          </a:p>
          <a:p>
            <a:pPr lvl="2"/>
            <a:r>
              <a:rPr lang="en-US" dirty="0"/>
              <a:t>Immigrants adopting dominant culture in Western countries </a:t>
            </a:r>
          </a:p>
          <a:p>
            <a:endParaRPr lang="en-US" b="1" dirty="0"/>
          </a:p>
          <a:p>
            <a:r>
              <a:rPr lang="en-US" b="1" dirty="0"/>
              <a:t>Criticism:</a:t>
            </a:r>
          </a:p>
          <a:p>
            <a:pPr lvl="1"/>
            <a:r>
              <a:rPr lang="en-US" dirty="0"/>
              <a:t>Suppresses minority identities </a:t>
            </a:r>
          </a:p>
          <a:p>
            <a:pPr lvl="1"/>
            <a:r>
              <a:rPr lang="en-US" dirty="0"/>
              <a:t>Leads to cultural loss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05349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9FF39-EE13-D69C-EC3D-BEFCEF1827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7467600" cy="5711952"/>
          </a:xfrm>
        </p:spPr>
        <p:txBody>
          <a:bodyPr/>
          <a:lstStyle/>
          <a:p>
            <a:r>
              <a:rPr lang="en-US" b="1" dirty="0"/>
              <a:t>(b) Integration</a:t>
            </a:r>
          </a:p>
          <a:p>
            <a:r>
              <a:rPr lang="en-US" b="1" dirty="0"/>
              <a:t>Meaning:</a:t>
            </a:r>
          </a:p>
          <a:p>
            <a:pPr lvl="1"/>
            <a:r>
              <a:rPr lang="en-US" dirty="0"/>
              <a:t>Minority groups participate in society </a:t>
            </a:r>
          </a:p>
          <a:p>
            <a:pPr lvl="1"/>
            <a:r>
              <a:rPr lang="en-US" dirty="0"/>
              <a:t>While retaining their identity </a:t>
            </a:r>
          </a:p>
          <a:p>
            <a:r>
              <a:rPr lang="en-US" b="1" dirty="0"/>
              <a:t>Features:</a:t>
            </a:r>
          </a:p>
          <a:p>
            <a:pPr lvl="1"/>
            <a:r>
              <a:rPr lang="en-US" dirty="0"/>
              <a:t>Shared political system </a:t>
            </a:r>
          </a:p>
          <a:p>
            <a:pPr lvl="1"/>
            <a:r>
              <a:rPr lang="en-US" dirty="0"/>
              <a:t>Cultural diversity accepted </a:t>
            </a:r>
          </a:p>
          <a:p>
            <a:pPr lvl="1"/>
            <a:r>
              <a:rPr lang="en-US" dirty="0"/>
              <a:t>👉 More balanced approach than assimilation</a:t>
            </a:r>
          </a:p>
          <a:p>
            <a:endParaRPr lang="en-US" b="1" dirty="0"/>
          </a:p>
          <a:p>
            <a:r>
              <a:rPr lang="en-US" b="1" dirty="0"/>
              <a:t>(c) Multiculturalism</a:t>
            </a:r>
          </a:p>
          <a:p>
            <a:r>
              <a:rPr lang="en-US" b="1" dirty="0"/>
              <a:t>Meaning:</a:t>
            </a:r>
          </a:p>
          <a:p>
            <a:pPr lvl="1"/>
            <a:r>
              <a:rPr lang="en-US" dirty="0"/>
              <a:t>Recognition and respect for cultural differences </a:t>
            </a:r>
          </a:p>
          <a:p>
            <a:pPr lvl="1"/>
            <a:r>
              <a:rPr lang="en-US" dirty="0"/>
              <a:t>Equal status for all groups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3436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501AD-BF1D-093C-1E3F-CEB13E71C1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Multiculturalism: Concept and Theory</a:t>
            </a:r>
          </a:p>
          <a:p>
            <a:pPr lvl="1"/>
            <a:r>
              <a:rPr lang="en-US" dirty="0"/>
              <a:t>Multiculturalism argues that:</a:t>
            </a:r>
          </a:p>
          <a:p>
            <a:pPr lvl="2"/>
            <a:r>
              <a:rPr lang="en-US" dirty="0"/>
              <a:t>Diversity should be </a:t>
            </a:r>
            <a:r>
              <a:rPr lang="en-US" b="1" dirty="0"/>
              <a:t>recognized and protected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Minority groups deserve </a:t>
            </a:r>
            <a:r>
              <a:rPr lang="en-US" b="1" dirty="0"/>
              <a:t>equal respect and rights</a:t>
            </a:r>
            <a:endParaRPr lang="en-US" dirty="0"/>
          </a:p>
          <a:p>
            <a:r>
              <a:rPr lang="en-US" b="1" dirty="0"/>
              <a:t>Key Scholar: Will </a:t>
            </a:r>
            <a:r>
              <a:rPr lang="en-US" b="1" dirty="0" err="1"/>
              <a:t>Kymlicka</a:t>
            </a:r>
            <a:endParaRPr lang="en-US" b="1" dirty="0"/>
          </a:p>
          <a:p>
            <a:r>
              <a:rPr lang="en-US" b="1" dirty="0"/>
              <a:t>His Argument:</a:t>
            </a:r>
          </a:p>
          <a:p>
            <a:pPr lvl="1"/>
            <a:r>
              <a:rPr lang="en-US" dirty="0"/>
              <a:t>Minority rights are essential for equality </a:t>
            </a:r>
          </a:p>
          <a:p>
            <a:pPr lvl="1"/>
            <a:r>
              <a:rPr lang="en-US" dirty="0"/>
              <a:t>Cultural membership is necessary for individual freedom</a:t>
            </a:r>
          </a:p>
          <a:p>
            <a:endParaRPr lang="en-US" b="1" dirty="0"/>
          </a:p>
          <a:p>
            <a:r>
              <a:rPr lang="en-US" b="1" dirty="0"/>
              <a:t>Types of Minority Rights (</a:t>
            </a:r>
            <a:r>
              <a:rPr lang="en-US" b="1" dirty="0" err="1"/>
              <a:t>Kymlicka</a:t>
            </a:r>
            <a:r>
              <a:rPr lang="en-US" b="1" dirty="0"/>
              <a:t>)</a:t>
            </a:r>
          </a:p>
          <a:p>
            <a:endParaRPr lang="en-US" b="1" dirty="0"/>
          </a:p>
          <a:p>
            <a:r>
              <a:rPr lang="en-US" b="1" dirty="0"/>
              <a:t>Self-government rights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Autonomy for groups (e.g., tribal councils) </a:t>
            </a:r>
          </a:p>
          <a:p>
            <a:r>
              <a:rPr lang="en-US" b="1" dirty="0"/>
              <a:t>Polyethnic rights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Protection of cultural practices </a:t>
            </a:r>
          </a:p>
          <a:p>
            <a:r>
              <a:rPr lang="en-US" b="1" dirty="0"/>
              <a:t>Special representation rights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Political representation for minorities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58370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8300</TotalTime>
  <Words>645</Words>
  <Application>Microsoft Office PowerPoint</Application>
  <PresentationFormat>On-screen Show (4:3)</PresentationFormat>
  <Paragraphs>156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Andalus</vt:lpstr>
      <vt:lpstr>Century Schoolbook</vt:lpstr>
      <vt:lpstr>Wingdings</vt:lpstr>
      <vt:lpstr>Wingdings 2</vt:lpstr>
      <vt:lpstr>Oriel</vt:lpstr>
      <vt:lpstr>  POL040204: Political Theory: Concepts and Debates  </vt:lpstr>
      <vt:lpstr>PowerPoint Presentation</vt:lpstr>
      <vt:lpstr>PowerPoint Presentation</vt:lpstr>
      <vt:lpstr>Introduction</vt:lpstr>
      <vt:lpstr>Understanding Diversity</vt:lpstr>
      <vt:lpstr>PowerPoint Presentation</vt:lpstr>
      <vt:lpstr>Approaches to Managing Diversity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152</cp:revision>
  <dcterms:created xsi:type="dcterms:W3CDTF">2006-08-16T00:00:00Z</dcterms:created>
  <dcterms:modified xsi:type="dcterms:W3CDTF">2026-04-06T05:25:59Z</dcterms:modified>
</cp:coreProperties>
</file>