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01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29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40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600200"/>
          </a:xfrm>
        </p:spPr>
        <p:txBody>
          <a:bodyPr>
            <a:normAutofit/>
          </a:bodyPr>
          <a:lstStyle/>
          <a:p>
            <a:pPr algn="ctr"/>
            <a:br>
              <a:rPr lang="en-IN" b="0" dirty="0"/>
            </a:br>
            <a:r>
              <a:rPr lang="en-US" b="0" dirty="0"/>
              <a:t> </a:t>
            </a:r>
            <a:r>
              <a:rPr lang="en-US" dirty="0"/>
              <a:t>POL040204: Political Theory: Concepts and Debates 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525C6-DAB8-E7D2-9CB6-4A04079EB83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>
            <a:normAutofit fontScale="92500" lnSpcReduction="10000"/>
          </a:bodyPr>
          <a:lstStyle/>
          <a:p>
            <a:r>
              <a:rPr lang="en-IN" dirty="0">
                <a:solidFill>
                  <a:srgbClr val="FF0000"/>
                </a:solidFill>
              </a:rPr>
              <a:t>TRANSFORMATIONALIST VIEW</a:t>
            </a:r>
          </a:p>
          <a:p>
            <a:r>
              <a:rPr lang="en-US" b="1" dirty="0"/>
              <a:t>Transformationalist Perspective</a:t>
            </a:r>
          </a:p>
          <a:p>
            <a:pPr lvl="1"/>
            <a:r>
              <a:rPr lang="en-US" dirty="0"/>
              <a:t>Nation-state is </a:t>
            </a:r>
            <a:r>
              <a:rPr lang="en-US" b="1" dirty="0"/>
              <a:t>changing</a:t>
            </a:r>
            <a:r>
              <a:rPr lang="en-US" dirty="0"/>
              <a:t>, not declining</a:t>
            </a:r>
          </a:p>
          <a:p>
            <a:r>
              <a:rPr lang="en-US" b="1" dirty="0"/>
              <a:t>Key Scholars</a:t>
            </a:r>
          </a:p>
          <a:p>
            <a:pPr lvl="1"/>
            <a:r>
              <a:rPr lang="en-US" dirty="0"/>
              <a:t>David Held </a:t>
            </a:r>
          </a:p>
          <a:p>
            <a:pPr lvl="1"/>
            <a:r>
              <a:rPr lang="en-US" dirty="0"/>
              <a:t>Anthony Giddens</a:t>
            </a:r>
          </a:p>
          <a:p>
            <a:r>
              <a:rPr lang="en-US" b="1" dirty="0"/>
              <a:t>Arguments</a:t>
            </a:r>
          </a:p>
          <a:p>
            <a:pPr lvl="1"/>
            <a:r>
              <a:rPr lang="en-US" dirty="0"/>
              <a:t>State adapts to globalization </a:t>
            </a:r>
          </a:p>
          <a:p>
            <a:pPr lvl="1"/>
            <a:r>
              <a:rPr lang="en-US" dirty="0"/>
              <a:t>Power redistributed, not lost</a:t>
            </a:r>
          </a:p>
          <a:p>
            <a:r>
              <a:rPr lang="en-US" b="1" dirty="0"/>
              <a:t>Example</a:t>
            </a:r>
          </a:p>
          <a:p>
            <a:pPr lvl="1"/>
            <a:r>
              <a:rPr lang="en-US" dirty="0"/>
              <a:t>States cooperate through global institutions like United Nations</a:t>
            </a:r>
          </a:p>
          <a:p>
            <a:r>
              <a:rPr lang="en-US" b="1" dirty="0"/>
              <a:t>Implication</a:t>
            </a:r>
          </a:p>
          <a:p>
            <a:pPr lvl="1"/>
            <a:r>
              <a:rPr lang="en-US" dirty="0"/>
              <a:t>Sovereignty becomes </a:t>
            </a:r>
            <a:r>
              <a:rPr lang="en-US" b="1" dirty="0"/>
              <a:t>shared or pooled</a:t>
            </a:r>
            <a:endParaRPr lang="en-US" dirty="0"/>
          </a:p>
          <a:p>
            <a:r>
              <a:rPr lang="en-US" b="1" dirty="0"/>
              <a:t>Strength</a:t>
            </a:r>
          </a:p>
          <a:p>
            <a:pPr lvl="1"/>
            <a:r>
              <a:rPr lang="en-US" dirty="0"/>
              <a:t>Balanced view </a:t>
            </a:r>
          </a:p>
          <a:p>
            <a:pPr lvl="1"/>
            <a:r>
              <a:rPr lang="en-US" dirty="0"/>
              <a:t>Explains complexity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98549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F0C31-03B1-63A4-FA84-F51867345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/>
              <a:t>SOVEREIGNTY UNDER GLOBALIZATION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02487-0376-9F27-EDD7-F1CE297F6FE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467600" cy="5178552"/>
          </a:xfrm>
        </p:spPr>
        <p:txBody>
          <a:bodyPr>
            <a:normAutofit/>
          </a:bodyPr>
          <a:lstStyle/>
          <a:p>
            <a:r>
              <a:rPr lang="en-US" b="1" dirty="0"/>
              <a:t>Changing Nature of Sovereignty</a:t>
            </a:r>
          </a:p>
          <a:p>
            <a:pPr lvl="1"/>
            <a:r>
              <a:rPr lang="en-US" dirty="0"/>
              <a:t>From absolute → flexible </a:t>
            </a:r>
          </a:p>
          <a:p>
            <a:pPr lvl="1"/>
            <a:r>
              <a:rPr lang="en-US" dirty="0"/>
              <a:t>From national → global governance</a:t>
            </a:r>
          </a:p>
          <a:p>
            <a:r>
              <a:rPr lang="en-US" b="1" dirty="0"/>
              <a:t>Economic Sovereignty</a:t>
            </a:r>
          </a:p>
          <a:p>
            <a:pPr lvl="1"/>
            <a:r>
              <a:rPr lang="en-US" dirty="0"/>
              <a:t>IMF, WTO influence policies </a:t>
            </a:r>
          </a:p>
          <a:p>
            <a:pPr lvl="1"/>
            <a:r>
              <a:rPr lang="en-US" dirty="0"/>
              <a:t>Example: World Trade Organization rules</a:t>
            </a:r>
          </a:p>
          <a:p>
            <a:r>
              <a:rPr lang="en-US" b="1" dirty="0"/>
              <a:t>Political Sovereignty</a:t>
            </a:r>
          </a:p>
          <a:p>
            <a:pPr lvl="1"/>
            <a:r>
              <a:rPr lang="en-US" dirty="0"/>
              <a:t>Rise of international law </a:t>
            </a:r>
          </a:p>
          <a:p>
            <a:pPr lvl="1"/>
            <a:r>
              <a:rPr lang="en-US" dirty="0"/>
              <a:t>Human rights intervention</a:t>
            </a:r>
          </a:p>
          <a:p>
            <a:r>
              <a:rPr lang="en-US" b="1" dirty="0"/>
              <a:t>Cultural Sovereignty</a:t>
            </a:r>
          </a:p>
          <a:p>
            <a:pPr lvl="1"/>
            <a:r>
              <a:rPr lang="en-US" dirty="0"/>
              <a:t>Global culture vs local identity </a:t>
            </a:r>
          </a:p>
          <a:p>
            <a:pPr lvl="1"/>
            <a:r>
              <a:rPr lang="en-US" dirty="0"/>
              <a:t>Example: spread of global media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004937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4CDE2-1E8E-C5EE-9747-DCBBBF6EB8D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>
            <a:normAutofit lnSpcReduction="10000"/>
          </a:bodyPr>
          <a:lstStyle/>
          <a:p>
            <a:r>
              <a:rPr lang="en-IN" b="1" dirty="0"/>
              <a:t>Technological Impact</a:t>
            </a:r>
          </a:p>
          <a:p>
            <a:pPr lvl="1"/>
            <a:r>
              <a:rPr lang="en-IN" dirty="0"/>
              <a:t>Internet reduces state control </a:t>
            </a:r>
          </a:p>
          <a:p>
            <a:pPr lvl="1"/>
            <a:r>
              <a:rPr lang="en-IN" dirty="0"/>
              <a:t>Cyber governance challenges</a:t>
            </a:r>
          </a:p>
          <a:p>
            <a:endParaRPr lang="en-IN" dirty="0"/>
          </a:p>
          <a:p>
            <a:r>
              <a:rPr lang="en-IN" dirty="0">
                <a:solidFill>
                  <a:srgbClr val="FF0000"/>
                </a:solidFill>
              </a:rPr>
              <a:t>CRITICAL DEBATES</a:t>
            </a:r>
          </a:p>
          <a:p>
            <a:r>
              <a:rPr lang="en-US" b="1" dirty="0"/>
              <a:t>Is Sovereignty Eroding?</a:t>
            </a:r>
          </a:p>
          <a:p>
            <a:pPr lvl="1"/>
            <a:r>
              <a:rPr lang="en-US" dirty="0"/>
              <a:t>Yes → due to global forces </a:t>
            </a:r>
          </a:p>
          <a:p>
            <a:pPr lvl="1"/>
            <a:r>
              <a:rPr lang="en-US" dirty="0"/>
              <a:t>No → states still powerful</a:t>
            </a:r>
          </a:p>
          <a:p>
            <a:r>
              <a:rPr lang="en-US" b="1" dirty="0"/>
              <a:t>Developed vs Developing States</a:t>
            </a:r>
          </a:p>
          <a:p>
            <a:pPr lvl="1"/>
            <a:r>
              <a:rPr lang="en-US" dirty="0"/>
              <a:t>Developed → more control </a:t>
            </a:r>
          </a:p>
          <a:p>
            <a:pPr lvl="1"/>
            <a:r>
              <a:rPr lang="en-US" dirty="0"/>
              <a:t>Developing → more dependent</a:t>
            </a:r>
          </a:p>
          <a:p>
            <a:r>
              <a:rPr lang="en-US" b="1" dirty="0"/>
              <a:t>Role of Multinational Corporations</a:t>
            </a:r>
          </a:p>
          <a:p>
            <a:pPr lvl="1"/>
            <a:r>
              <a:rPr lang="en-US" dirty="0"/>
              <a:t>Economic power challenges states </a:t>
            </a:r>
          </a:p>
          <a:p>
            <a:r>
              <a:rPr lang="en-US" b="1" dirty="0"/>
              <a:t>Democratic Deficit</a:t>
            </a:r>
          </a:p>
          <a:p>
            <a:pPr lvl="1"/>
            <a:r>
              <a:rPr lang="en-US" dirty="0"/>
              <a:t>Global institutions lack accountability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528492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6C8A4-7879-5EC8-DDFC-5841D9E36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IN" dirty="0"/>
              <a:t>CONTEMPORARY RELEVANCE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2C1CC-B36B-553D-96B3-F2D98E58A20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>
            <a:normAutofit/>
          </a:bodyPr>
          <a:lstStyle/>
          <a:p>
            <a:r>
              <a:rPr lang="en-US" b="1" dirty="0"/>
              <a:t>COVID-19 Example</a:t>
            </a:r>
          </a:p>
          <a:p>
            <a:pPr lvl="1"/>
            <a:r>
              <a:rPr lang="en-US" dirty="0"/>
              <a:t>States regained control (borders, policies) </a:t>
            </a:r>
          </a:p>
          <a:p>
            <a:pPr lvl="1"/>
            <a:r>
              <a:rPr lang="en-US" dirty="0"/>
              <a:t>Yet global cooperation needed</a:t>
            </a:r>
          </a:p>
          <a:p>
            <a:r>
              <a:rPr lang="en-IN" b="1" dirty="0"/>
              <a:t>Climate Change</a:t>
            </a:r>
          </a:p>
          <a:p>
            <a:pPr lvl="1"/>
            <a:r>
              <a:rPr lang="en-IN" dirty="0"/>
              <a:t>Requires global governance </a:t>
            </a:r>
          </a:p>
          <a:p>
            <a:pPr lvl="1"/>
            <a:r>
              <a:rPr lang="en-IN" dirty="0"/>
              <a:t>Limits national sovereignty</a:t>
            </a:r>
          </a:p>
          <a:p>
            <a:r>
              <a:rPr lang="en-US" b="1" dirty="0"/>
              <a:t>India’s Position</a:t>
            </a:r>
          </a:p>
          <a:p>
            <a:pPr lvl="1"/>
            <a:r>
              <a:rPr lang="en-US" dirty="0"/>
              <a:t>Balancing sovereignty and globalization </a:t>
            </a:r>
          </a:p>
          <a:p>
            <a:pPr lvl="1"/>
            <a:r>
              <a:rPr lang="en-US" dirty="0"/>
              <a:t>Participation in global institutions</a:t>
            </a:r>
          </a:p>
          <a:p>
            <a:r>
              <a:rPr lang="en-US" b="1" dirty="0"/>
              <a:t>Conclusion</a:t>
            </a:r>
          </a:p>
          <a:p>
            <a:pPr lvl="1"/>
            <a:r>
              <a:rPr lang="en-US" dirty="0"/>
              <a:t>Nation-state is not disappearing </a:t>
            </a:r>
          </a:p>
          <a:p>
            <a:pPr lvl="1"/>
            <a:r>
              <a:rPr lang="en-US" dirty="0"/>
              <a:t>It is transforming </a:t>
            </a:r>
          </a:p>
          <a:p>
            <a:pPr lvl="1"/>
            <a:r>
              <a:rPr lang="en-US" dirty="0"/>
              <a:t>Sovereignty is evolving, not ending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705316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A2443-A093-7925-7406-6F4EA159186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83352"/>
          </a:xfrm>
        </p:spPr>
        <p:txBody>
          <a:bodyPr/>
          <a:lstStyle/>
          <a:p>
            <a:r>
              <a:rPr lang="en-US" b="1" dirty="0"/>
              <a:t>Discussion Questions</a:t>
            </a:r>
          </a:p>
          <a:p>
            <a:pPr lvl="1"/>
            <a:r>
              <a:rPr lang="en-US" dirty="0"/>
              <a:t>Is globalization weakening democracy? </a:t>
            </a:r>
          </a:p>
          <a:p>
            <a:pPr lvl="1"/>
            <a:r>
              <a:rPr lang="en-US" dirty="0"/>
              <a:t>Can sovereignty be shared? </a:t>
            </a:r>
          </a:p>
          <a:p>
            <a:pPr lvl="1"/>
            <a:r>
              <a:rPr lang="en-US" dirty="0"/>
              <a:t>Which theory is most convincing?</a:t>
            </a:r>
          </a:p>
          <a:p>
            <a:endParaRPr lang="en-US" b="1" dirty="0"/>
          </a:p>
          <a:p>
            <a:r>
              <a:rPr lang="en-US" b="1" dirty="0"/>
              <a:t>References</a:t>
            </a:r>
          </a:p>
          <a:p>
            <a:pPr lvl="1"/>
            <a:r>
              <a:rPr lang="en-US" dirty="0"/>
              <a:t>David Held – </a:t>
            </a:r>
            <a:r>
              <a:rPr lang="en-US" i="1" dirty="0"/>
              <a:t>Global Transformations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Ohmae – </a:t>
            </a:r>
            <a:r>
              <a:rPr lang="en-US" i="1" dirty="0"/>
              <a:t>Borderless World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Hirst &amp; Thompson – </a:t>
            </a:r>
            <a:r>
              <a:rPr lang="en-US" i="1" dirty="0"/>
              <a:t>Globalization in Question</a:t>
            </a: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32341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iruddha\Desktop\Thank Yo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1"/>
            <a:ext cx="7924800" cy="5651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07000-BEE4-5B6D-4D3F-B514CCCAB1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924800" cy="5864352"/>
          </a:xfrm>
        </p:spPr>
        <p:txBody>
          <a:bodyPr/>
          <a:lstStyle/>
          <a:p>
            <a:endParaRPr lang="en-IN" dirty="0"/>
          </a:p>
          <a:p>
            <a:endParaRPr lang="en-IN" dirty="0"/>
          </a:p>
          <a:p>
            <a:r>
              <a:rPr lang="en-IN" b="1" dirty="0"/>
              <a:t>Unit-IV: Major Debates </a:t>
            </a:r>
            <a:endParaRPr lang="en-IN" dirty="0"/>
          </a:p>
          <a:p>
            <a:pPr lvl="1"/>
            <a:r>
              <a:rPr lang="en-US" dirty="0"/>
              <a:t>Whatever happens to nation-state? </a:t>
            </a:r>
            <a:r>
              <a:rPr lang="en-US" i="1" dirty="0"/>
              <a:t>Sovereignty under Globalization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How do we accommodate diversity in plural society? </a:t>
            </a:r>
            <a:r>
              <a:rPr lang="en-US" i="1" dirty="0"/>
              <a:t>Diversity and Multiculturalism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How do we deal with the </a:t>
            </a:r>
            <a:r>
              <a:rPr lang="en-US" i="1" dirty="0"/>
              <a:t>climate changes</a:t>
            </a:r>
            <a:r>
              <a:rPr lang="en-US" dirty="0"/>
              <a:t>? </a:t>
            </a:r>
            <a:r>
              <a:rPr lang="en-US" i="1" dirty="0"/>
              <a:t>Ecological Rights </a:t>
            </a:r>
            <a:r>
              <a:rPr lang="en-US" dirty="0"/>
              <a:t>as human rights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0996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B0F00-6A3A-4D4D-BEE2-8EFE8F7A5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116BD-0A17-A2B3-B49B-111406A40FA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pPr marL="0" indent="0" algn="ctr">
              <a:buNone/>
            </a:pPr>
            <a:r>
              <a:rPr lang="en-US" sz="3200" b="1" dirty="0"/>
              <a:t>Whatever happens to nation-state? </a:t>
            </a:r>
            <a:r>
              <a:rPr lang="en-US" sz="3200" b="1" i="1" dirty="0"/>
              <a:t>Sovereignty under Globalization</a:t>
            </a:r>
            <a:endParaRPr lang="en-US" sz="3200" b="1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67060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6AAFF-3DEF-D7D6-9312-CFB8580DD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IN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33605-82DE-7B55-DD3D-621844D4E55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/>
          <a:lstStyle/>
          <a:p>
            <a:r>
              <a:rPr lang="en-US" dirty="0"/>
              <a:t>Globalization has transformed politics, economy, and society</a:t>
            </a:r>
          </a:p>
          <a:p>
            <a:r>
              <a:rPr lang="en-US" dirty="0"/>
              <a:t>Raises key question: </a:t>
            </a:r>
            <a:r>
              <a:rPr lang="en-US" i="1" dirty="0"/>
              <a:t>Is the nation-state declining?</a:t>
            </a:r>
          </a:p>
          <a:p>
            <a:r>
              <a:rPr lang="en-US" dirty="0"/>
              <a:t>Central issue: changing nature of </a:t>
            </a:r>
            <a:r>
              <a:rPr lang="en-US" b="1" dirty="0"/>
              <a:t>sovereignty</a:t>
            </a:r>
          </a:p>
          <a:p>
            <a:endParaRPr lang="en-US" b="1" dirty="0"/>
          </a:p>
          <a:p>
            <a:r>
              <a:rPr lang="en-US" b="1" dirty="0"/>
              <a:t>Key Concepts</a:t>
            </a:r>
          </a:p>
          <a:p>
            <a:pPr lvl="1"/>
            <a:r>
              <a:rPr lang="en-US" dirty="0"/>
              <a:t>Nation-State </a:t>
            </a:r>
          </a:p>
          <a:p>
            <a:pPr lvl="1"/>
            <a:r>
              <a:rPr lang="en-US" dirty="0"/>
              <a:t>Sovereignty </a:t>
            </a:r>
          </a:p>
          <a:p>
            <a:pPr lvl="1"/>
            <a:r>
              <a:rPr lang="en-US" dirty="0"/>
              <a:t>Globalization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05782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A7B1A-682F-2E99-73ED-C4873B1E8CC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What is a Nation-State?</a:t>
            </a:r>
          </a:p>
          <a:p>
            <a:pPr lvl="1"/>
            <a:r>
              <a:rPr lang="en-US" dirty="0"/>
              <a:t>Political unit with defined territory </a:t>
            </a:r>
          </a:p>
          <a:p>
            <a:pPr lvl="1"/>
            <a:r>
              <a:rPr lang="en-US" dirty="0"/>
              <a:t>Shared identity (nation) + political authority (state) </a:t>
            </a:r>
          </a:p>
          <a:p>
            <a:pPr lvl="1"/>
            <a:r>
              <a:rPr lang="en-US" dirty="0"/>
              <a:t>Example: India, France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Meaning of Sovereignty</a:t>
            </a:r>
          </a:p>
          <a:p>
            <a:pPr lvl="1"/>
            <a:r>
              <a:rPr lang="en-US" dirty="0"/>
              <a:t>Supreme authority within a territory </a:t>
            </a:r>
          </a:p>
          <a:p>
            <a:pPr lvl="1"/>
            <a:r>
              <a:rPr lang="en-US" dirty="0"/>
              <a:t>Internal sovereignty → control over citizens </a:t>
            </a:r>
          </a:p>
          <a:p>
            <a:pPr lvl="1"/>
            <a:r>
              <a:rPr lang="en-US" dirty="0"/>
              <a:t>External sovereignty → independence from other states</a:t>
            </a:r>
          </a:p>
          <a:p>
            <a:pPr lvl="1"/>
            <a:endParaRPr lang="en-US" dirty="0"/>
          </a:p>
          <a:p>
            <a:r>
              <a:rPr lang="en-US" b="1" dirty="0"/>
              <a:t>Classical View of Sovereignty</a:t>
            </a:r>
          </a:p>
          <a:p>
            <a:pPr lvl="1"/>
            <a:r>
              <a:rPr lang="en-US" dirty="0"/>
              <a:t>Absolute and indivisible </a:t>
            </a:r>
          </a:p>
          <a:p>
            <a:pPr lvl="1"/>
            <a:r>
              <a:rPr lang="en-US" dirty="0"/>
              <a:t>State is supreme authority </a:t>
            </a:r>
          </a:p>
          <a:p>
            <a:pPr lvl="1"/>
            <a:r>
              <a:rPr lang="en-US" dirty="0"/>
              <a:t>👉 Associated with Jean Bodin and Thomas Hobbes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80170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45486-3346-B6E4-C489-642A23EA67C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What is Globalization?</a:t>
            </a:r>
          </a:p>
          <a:p>
            <a:pPr lvl="1"/>
            <a:r>
              <a:rPr lang="en-US" dirty="0"/>
              <a:t>Increasing interconnectedness </a:t>
            </a:r>
          </a:p>
          <a:p>
            <a:pPr lvl="1"/>
            <a:r>
              <a:rPr lang="en-US" dirty="0"/>
              <a:t>Flows of capital, goods, ideas, people </a:t>
            </a:r>
          </a:p>
          <a:p>
            <a:pPr lvl="1"/>
            <a:r>
              <a:rPr lang="en-US" dirty="0"/>
              <a:t>Technological advancement</a:t>
            </a:r>
          </a:p>
          <a:p>
            <a:r>
              <a:rPr lang="en-US" b="1" dirty="0"/>
              <a:t>Features of Globalization</a:t>
            </a:r>
          </a:p>
          <a:p>
            <a:pPr lvl="1"/>
            <a:r>
              <a:rPr lang="en-US" dirty="0"/>
              <a:t>Economic integration </a:t>
            </a:r>
          </a:p>
          <a:p>
            <a:pPr lvl="1"/>
            <a:r>
              <a:rPr lang="en-US" dirty="0"/>
              <a:t>Cultural exchange </a:t>
            </a:r>
          </a:p>
          <a:p>
            <a:pPr lvl="1"/>
            <a:r>
              <a:rPr lang="en-US" dirty="0"/>
              <a:t>Political interdependence</a:t>
            </a:r>
          </a:p>
          <a:p>
            <a:endParaRPr lang="en-IN" dirty="0"/>
          </a:p>
          <a:p>
            <a:r>
              <a:rPr lang="en-IN" dirty="0"/>
              <a:t>THE GREAT DEBATE</a:t>
            </a:r>
          </a:p>
          <a:p>
            <a:r>
              <a:rPr lang="en-US" b="1" dirty="0"/>
              <a:t>Central Debate</a:t>
            </a:r>
          </a:p>
          <a:p>
            <a:pPr lvl="1"/>
            <a:r>
              <a:rPr lang="en-US" dirty="0"/>
              <a:t>Is the nation-state: </a:t>
            </a:r>
          </a:p>
          <a:p>
            <a:pPr lvl="2"/>
            <a:r>
              <a:rPr lang="en-US" dirty="0"/>
              <a:t>Declining? </a:t>
            </a:r>
          </a:p>
          <a:p>
            <a:pPr lvl="2"/>
            <a:r>
              <a:rPr lang="en-US" dirty="0"/>
              <a:t>Transforming? </a:t>
            </a:r>
          </a:p>
          <a:p>
            <a:pPr lvl="2"/>
            <a:r>
              <a:rPr lang="en-US" dirty="0"/>
              <a:t>Still dominant?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39794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44D6D9-91A1-C168-758E-87B4DF445B7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</p:spPr>
        <p:txBody>
          <a:bodyPr>
            <a:normAutofit/>
          </a:bodyPr>
          <a:lstStyle/>
          <a:p>
            <a:r>
              <a:rPr lang="en-IN" dirty="0"/>
              <a:t>HYPERGLOBALIST VIEW</a:t>
            </a:r>
          </a:p>
          <a:p>
            <a:r>
              <a:rPr lang="en-US" b="1" dirty="0"/>
              <a:t>Hyperglobalist Perspective</a:t>
            </a:r>
          </a:p>
          <a:p>
            <a:pPr lvl="1"/>
            <a:r>
              <a:rPr lang="en-US" dirty="0"/>
              <a:t>Nation-state is </a:t>
            </a:r>
            <a:r>
              <a:rPr lang="en-US" b="1" dirty="0"/>
              <a:t>declining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Global forces dominate</a:t>
            </a:r>
          </a:p>
          <a:p>
            <a:r>
              <a:rPr lang="en-US" b="1" dirty="0"/>
              <a:t>Key Scholars</a:t>
            </a:r>
          </a:p>
          <a:p>
            <a:pPr lvl="1"/>
            <a:r>
              <a:rPr lang="en-US" dirty="0"/>
              <a:t>Kenichi Ohmae </a:t>
            </a:r>
          </a:p>
          <a:p>
            <a:pPr lvl="1"/>
            <a:r>
              <a:rPr lang="en-US" dirty="0"/>
              <a:t>Thomas Friedman</a:t>
            </a:r>
          </a:p>
          <a:p>
            <a:r>
              <a:rPr lang="en-US" b="1" dirty="0"/>
              <a:t>Arguments</a:t>
            </a:r>
          </a:p>
          <a:p>
            <a:pPr lvl="1"/>
            <a:r>
              <a:rPr lang="en-US" dirty="0"/>
              <a:t>Rise of global markets </a:t>
            </a:r>
          </a:p>
          <a:p>
            <a:pPr lvl="1"/>
            <a:r>
              <a:rPr lang="en-US" dirty="0"/>
              <a:t>Power of multinational corporations </a:t>
            </a:r>
          </a:p>
          <a:p>
            <a:pPr lvl="1"/>
            <a:r>
              <a:rPr lang="en-US" dirty="0"/>
              <a:t>Weakening of state control</a:t>
            </a:r>
          </a:p>
          <a:p>
            <a:r>
              <a:rPr lang="en-US" b="1" dirty="0"/>
              <a:t>Example</a:t>
            </a:r>
          </a:p>
          <a:p>
            <a:pPr lvl="1"/>
            <a:r>
              <a:rPr lang="en-US" dirty="0"/>
              <a:t>Companies like Apple Inc. operate globally beyond state boundaries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37416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F8449-A752-79D5-494E-AF847631E76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r>
              <a:rPr lang="en-US" b="1" dirty="0"/>
              <a:t>Implication</a:t>
            </a:r>
          </a:p>
          <a:p>
            <a:pPr lvl="1"/>
            <a:r>
              <a:rPr lang="en-US" dirty="0"/>
              <a:t>Sovereignty is eroding </a:t>
            </a:r>
          </a:p>
          <a:p>
            <a:pPr lvl="1"/>
            <a:r>
              <a:rPr lang="en-US" dirty="0"/>
              <a:t>Borders becoming irrelevant</a:t>
            </a:r>
          </a:p>
          <a:p>
            <a:r>
              <a:rPr lang="en-US" b="1" dirty="0"/>
              <a:t>Criticism</a:t>
            </a:r>
          </a:p>
          <a:p>
            <a:pPr lvl="1"/>
            <a:r>
              <a:rPr lang="en-US" dirty="0"/>
              <a:t>States still regulate economies </a:t>
            </a:r>
          </a:p>
          <a:p>
            <a:pPr lvl="1"/>
            <a:r>
              <a:rPr lang="en-US" dirty="0"/>
              <a:t>Globalization uneven</a:t>
            </a:r>
          </a:p>
          <a:p>
            <a:endParaRPr lang="en-IN" dirty="0"/>
          </a:p>
          <a:p>
            <a:r>
              <a:rPr lang="en-IN" b="1" dirty="0"/>
              <a:t>SCEPTICAL VIEW</a:t>
            </a:r>
          </a:p>
          <a:p>
            <a:pPr lvl="1"/>
            <a:r>
              <a:rPr lang="en-US" b="1" dirty="0" err="1"/>
              <a:t>Sceptical</a:t>
            </a:r>
            <a:r>
              <a:rPr lang="en-US" b="1" dirty="0"/>
              <a:t> Perspective</a:t>
            </a:r>
          </a:p>
          <a:p>
            <a:pPr lvl="2"/>
            <a:r>
              <a:rPr lang="en-US" dirty="0"/>
              <a:t>Nation-state remains </a:t>
            </a:r>
            <a:r>
              <a:rPr lang="en-US" b="1" dirty="0"/>
              <a:t>powerful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Globalization exaggerated</a:t>
            </a:r>
          </a:p>
          <a:p>
            <a:r>
              <a:rPr lang="en-US" b="1" dirty="0"/>
              <a:t>Key Scholars</a:t>
            </a:r>
          </a:p>
          <a:p>
            <a:pPr lvl="1"/>
            <a:r>
              <a:rPr lang="en-US" dirty="0"/>
              <a:t>Paul Hirst </a:t>
            </a:r>
          </a:p>
          <a:p>
            <a:pPr lvl="1"/>
            <a:r>
              <a:rPr lang="en-US" dirty="0"/>
              <a:t>Grahame Thompson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27575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2098A-0356-7F03-0F75-52E583C40ED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/>
          <a:lstStyle/>
          <a:p>
            <a:r>
              <a:rPr lang="en-US" b="1" dirty="0"/>
              <a:t>Arguments</a:t>
            </a:r>
          </a:p>
          <a:p>
            <a:pPr lvl="1"/>
            <a:r>
              <a:rPr lang="en-US" dirty="0"/>
              <a:t>States control globalization </a:t>
            </a:r>
          </a:p>
          <a:p>
            <a:pPr lvl="1"/>
            <a:r>
              <a:rPr lang="en-US" dirty="0"/>
              <a:t>Regionalization more important than globalization</a:t>
            </a:r>
          </a:p>
          <a:p>
            <a:r>
              <a:rPr lang="en-US" b="1" dirty="0"/>
              <a:t>Example</a:t>
            </a:r>
          </a:p>
          <a:p>
            <a:pPr lvl="1"/>
            <a:r>
              <a:rPr lang="en-US" dirty="0"/>
              <a:t>Trade blocs like European Union controlled by member states</a:t>
            </a:r>
          </a:p>
          <a:p>
            <a:endParaRPr lang="en-IN" b="1" dirty="0"/>
          </a:p>
          <a:p>
            <a:r>
              <a:rPr lang="en-IN" b="1" dirty="0"/>
              <a:t>Implication</a:t>
            </a:r>
          </a:p>
          <a:p>
            <a:pPr lvl="1"/>
            <a:r>
              <a:rPr lang="en-IN" dirty="0"/>
              <a:t>Sovereignty remains intact</a:t>
            </a:r>
          </a:p>
          <a:p>
            <a:r>
              <a:rPr lang="en-IN" b="1" dirty="0"/>
              <a:t>Criticism</a:t>
            </a:r>
          </a:p>
          <a:p>
            <a:pPr lvl="1"/>
            <a:r>
              <a:rPr lang="en-IN" dirty="0"/>
              <a:t>Ignores global institutions </a:t>
            </a:r>
          </a:p>
          <a:p>
            <a:pPr lvl="1"/>
            <a:r>
              <a:rPr lang="en-IN" dirty="0"/>
              <a:t>Underestimates economic interdependence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32686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8285</TotalTime>
  <Words>532</Words>
  <Application>Microsoft Office PowerPoint</Application>
  <PresentationFormat>On-screen Show (4:3)</PresentationFormat>
  <Paragraphs>157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Andalus</vt:lpstr>
      <vt:lpstr>Arial</vt:lpstr>
      <vt:lpstr>Century Schoolbook</vt:lpstr>
      <vt:lpstr>Wingdings</vt:lpstr>
      <vt:lpstr>Wingdings 2</vt:lpstr>
      <vt:lpstr>Oriel</vt:lpstr>
      <vt:lpstr>  POL040204: Political Theory: Concepts and Debates  </vt:lpstr>
      <vt:lpstr>PowerPoint Presentation</vt:lpstr>
      <vt:lpstr>PowerPoint Presentation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SOVEREIGNTY UNDER GLOBALIZATION</vt:lpstr>
      <vt:lpstr>PowerPoint Presentation</vt:lpstr>
      <vt:lpstr>CONTEMPORARY RELEVANCE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HC 4036  Global Politics</dc:title>
  <dc:creator>Aniruddha</dc:creator>
  <cp:lastModifiedBy>Aniruddha Kumar Baro</cp:lastModifiedBy>
  <cp:revision>142</cp:revision>
  <dcterms:created xsi:type="dcterms:W3CDTF">2006-08-16T00:00:00Z</dcterms:created>
  <dcterms:modified xsi:type="dcterms:W3CDTF">2026-03-30T07:34:51Z</dcterms:modified>
</cp:coreProperties>
</file>