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7" r:id="rId2"/>
    <p:sldId id="301" r:id="rId3"/>
    <p:sldId id="367" r:id="rId4"/>
    <p:sldId id="387" r:id="rId5"/>
    <p:sldId id="388" r:id="rId6"/>
    <p:sldId id="389" r:id="rId7"/>
    <p:sldId id="390" r:id="rId8"/>
    <p:sldId id="391" r:id="rId9"/>
    <p:sldId id="392" r:id="rId10"/>
    <p:sldId id="393" r:id="rId11"/>
    <p:sldId id="394" r:id="rId12"/>
    <p:sldId id="395" r:id="rId13"/>
    <p:sldId id="29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>
      <p:cViewPr varScale="1">
        <p:scale>
          <a:sx n="55" d="100"/>
          <a:sy n="55" d="100"/>
        </p:scale>
        <p:origin x="52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68D731-D9A9-4D7A-9875-4986BDC9C841}" type="datetimeFigureOut">
              <a:rPr lang="en-IN" smtClean="0"/>
              <a:t>20-03-2026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CFC030-5568-4A47-AA13-AF0CF0212DF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26935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3/20/2026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3/20/2026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3/20/2026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3/20/2026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3/20/2026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1600200"/>
          </a:xfrm>
        </p:spPr>
        <p:txBody>
          <a:bodyPr>
            <a:normAutofit/>
          </a:bodyPr>
          <a:lstStyle/>
          <a:p>
            <a:pPr algn="ctr"/>
            <a:br>
              <a:rPr lang="en-IN" b="0" dirty="0"/>
            </a:br>
            <a:r>
              <a:rPr lang="en-US" b="0" dirty="0"/>
              <a:t> </a:t>
            </a:r>
            <a:r>
              <a:rPr lang="en-US" dirty="0"/>
              <a:t>POL040204: Political Theory: Concepts and Debates </a:t>
            </a:r>
            <a:r>
              <a:rPr lang="en-US" b="0" dirty="0"/>
              <a:t>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48000"/>
            <a:ext cx="6400800" cy="2667000"/>
          </a:xfrm>
        </p:spPr>
        <p:txBody>
          <a:bodyPr>
            <a:noAutofit/>
          </a:bodyPr>
          <a:lstStyle/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pPr algn="ctr"/>
            <a:r>
              <a:rPr lang="en-US" dirty="0" err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Aniruddha</a:t>
            </a:r>
            <a:r>
              <a:rPr lang="en-US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Kumar </a:t>
            </a:r>
            <a:r>
              <a:rPr lang="en-US" dirty="0" err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Baro</a:t>
            </a:r>
            <a:endParaRPr lang="en-US" dirty="0"/>
          </a:p>
        </p:txBody>
      </p:sp>
      <p:pic>
        <p:nvPicPr>
          <p:cNvPr id="5" name="Picture 4" descr="C:\Users\Aniruddha\Desktop\download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3026229"/>
            <a:ext cx="1499634" cy="145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910CF-0153-DBDF-2954-92C671BC7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/>
          <a:lstStyle/>
          <a:p>
            <a:r>
              <a:rPr lang="en-IN" dirty="0"/>
              <a:t>Marxist Theory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AAEAD7-EF95-AB75-DEEC-B2602C76337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467600" cy="5254752"/>
          </a:xfrm>
        </p:spPr>
        <p:txBody>
          <a:bodyPr/>
          <a:lstStyle/>
          <a:p>
            <a:pPr marL="0" indent="0" algn="ctr">
              <a:buNone/>
            </a:pPr>
            <a:r>
              <a:rPr lang="en-IN" b="1" dirty="0"/>
              <a:t>Introduction</a:t>
            </a:r>
          </a:p>
          <a:p>
            <a:r>
              <a:rPr lang="en-IN" dirty="0"/>
              <a:t>Critique of political obligation</a:t>
            </a:r>
          </a:p>
          <a:p>
            <a:pPr marL="0" indent="0" algn="ctr">
              <a:buNone/>
            </a:pPr>
            <a:r>
              <a:rPr lang="en-US" b="1" dirty="0"/>
              <a:t>Karl Marx</a:t>
            </a:r>
          </a:p>
          <a:p>
            <a:r>
              <a:rPr lang="en-US" dirty="0"/>
              <a:t>State serves ruling class</a:t>
            </a:r>
          </a:p>
          <a:p>
            <a:pPr marL="0" indent="0" algn="ctr">
              <a:buNone/>
            </a:pPr>
            <a:r>
              <a:rPr lang="en-US" b="1" dirty="0"/>
              <a:t>Key Arguments</a:t>
            </a:r>
          </a:p>
          <a:p>
            <a:r>
              <a:rPr lang="en-US" dirty="0"/>
              <a:t>No real obligation in capitalist state</a:t>
            </a:r>
          </a:p>
          <a:p>
            <a:r>
              <a:rPr lang="en-US" dirty="0"/>
              <a:t>Laws reflect class interests</a:t>
            </a:r>
          </a:p>
          <a:p>
            <a:pPr marL="0" indent="0" algn="ctr">
              <a:buNone/>
            </a:pPr>
            <a:r>
              <a:rPr lang="en-US" b="1" dirty="0"/>
              <a:t>Future Vision</a:t>
            </a:r>
          </a:p>
          <a:p>
            <a:r>
              <a:rPr lang="en-US" dirty="0"/>
              <a:t>Stateless, classless society</a:t>
            </a:r>
          </a:p>
          <a:p>
            <a:r>
              <a:rPr lang="en-US" dirty="0"/>
              <a:t>No coercive obligation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951232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9347A-DBE9-C55A-BE96-2586394AD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r>
              <a:rPr lang="en-IN" dirty="0"/>
              <a:t>Anarchist Theory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4BA4C0-BEF0-D1C4-EB7B-40D6FFA654E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7467600" cy="5330952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Introduction</a:t>
            </a:r>
          </a:p>
          <a:p>
            <a:r>
              <a:rPr lang="en-US" dirty="0"/>
              <a:t>Rejection of political obligation</a:t>
            </a:r>
          </a:p>
          <a:p>
            <a:pPr marL="0" indent="0" algn="ctr">
              <a:buNone/>
            </a:pPr>
            <a:r>
              <a:rPr lang="en-US" b="1" dirty="0"/>
              <a:t>Mikhail Bakunin</a:t>
            </a:r>
          </a:p>
          <a:p>
            <a:r>
              <a:rPr lang="en-US" dirty="0"/>
              <a:t>State is oppressive</a:t>
            </a:r>
          </a:p>
          <a:p>
            <a:pPr marL="0" indent="0" algn="ctr">
              <a:buNone/>
            </a:pPr>
            <a:r>
              <a:rPr lang="en-US" b="1" dirty="0"/>
              <a:t>Peter Kropotkin</a:t>
            </a:r>
          </a:p>
          <a:p>
            <a:r>
              <a:rPr lang="en-US" dirty="0"/>
              <a:t>Cooperation without state</a:t>
            </a:r>
          </a:p>
          <a:p>
            <a:pPr marL="0" indent="0" algn="ctr">
              <a:buNone/>
            </a:pPr>
            <a:r>
              <a:rPr lang="en-US" b="1" dirty="0"/>
              <a:t>Key Ideas</a:t>
            </a:r>
          </a:p>
          <a:p>
            <a:r>
              <a:rPr lang="en-US" dirty="0"/>
              <a:t>Voluntary cooperation</a:t>
            </a:r>
          </a:p>
          <a:p>
            <a:r>
              <a:rPr lang="en-US" dirty="0"/>
              <a:t>No obligation to obey authority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0254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3ADF5-31EE-CA32-8C87-A799CA889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IN" dirty="0"/>
              <a:t>Contemporary Theories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47D88D-E4C2-0A21-CF0A-60BC4D11E9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467600" cy="5254752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b="1" dirty="0"/>
              <a:t>Fair Play Theory</a:t>
            </a:r>
          </a:p>
          <a:p>
            <a:r>
              <a:rPr lang="en-US" dirty="0"/>
              <a:t>Obligation from mutual benefit</a:t>
            </a:r>
          </a:p>
          <a:p>
            <a:r>
              <a:rPr lang="en-US" dirty="0"/>
              <a:t>Example: obeying traffic rules</a:t>
            </a:r>
          </a:p>
          <a:p>
            <a:pPr marL="0" indent="0" algn="ctr">
              <a:buNone/>
            </a:pPr>
            <a:r>
              <a:rPr lang="en-US" b="1" dirty="0"/>
              <a:t>Justice-Based Theory</a:t>
            </a:r>
          </a:p>
          <a:p>
            <a:r>
              <a:rPr lang="en-US" dirty="0"/>
              <a:t>John Rawls</a:t>
            </a:r>
          </a:p>
          <a:p>
            <a:r>
              <a:rPr lang="en-US" dirty="0"/>
              <a:t>Obligation based on fairness and justice</a:t>
            </a:r>
          </a:p>
          <a:p>
            <a:pPr marL="0" indent="0" algn="ctr">
              <a:buNone/>
            </a:pPr>
            <a:r>
              <a:rPr lang="en-US" b="1" dirty="0"/>
              <a:t>Associative Theory</a:t>
            </a:r>
          </a:p>
          <a:p>
            <a:r>
              <a:rPr lang="en-US" dirty="0"/>
              <a:t>Obligation arises from membership in community</a:t>
            </a:r>
          </a:p>
          <a:p>
            <a:pPr marL="0" indent="0" algn="ctr">
              <a:buNone/>
            </a:pPr>
            <a:r>
              <a:rPr lang="en-US" b="1" dirty="0"/>
              <a:t>Critical Evaluation</a:t>
            </a:r>
          </a:p>
          <a:p>
            <a:r>
              <a:rPr lang="en-US" dirty="0"/>
              <a:t>No single theory is complete</a:t>
            </a:r>
          </a:p>
          <a:p>
            <a:r>
              <a:rPr lang="en-US" dirty="0"/>
              <a:t>Context matters</a:t>
            </a:r>
          </a:p>
          <a:p>
            <a:r>
              <a:rPr lang="en-US" dirty="0"/>
              <a:t>Combination approach is relevant</a:t>
            </a:r>
          </a:p>
          <a:p>
            <a:pPr marL="0" indent="0" algn="ctr">
              <a:buNone/>
            </a:pPr>
            <a:r>
              <a:rPr lang="en-US" b="1" dirty="0"/>
              <a:t>Conclusion</a:t>
            </a:r>
          </a:p>
          <a:p>
            <a:r>
              <a:rPr lang="en-US" dirty="0"/>
              <a:t>Political obligation is central to governance</a:t>
            </a:r>
          </a:p>
          <a:p>
            <a:r>
              <a:rPr lang="en-US" dirty="0"/>
              <a:t>Depends on legitimacy, justice, and consent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224894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niruddha\Desktop\Thank You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685801"/>
            <a:ext cx="7924800" cy="5651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B07000-BEE4-5B6D-4D3F-B514CCCAB13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2133600"/>
            <a:ext cx="7924800" cy="4340352"/>
          </a:xfrm>
        </p:spPr>
        <p:txBody>
          <a:bodyPr/>
          <a:lstStyle/>
          <a:p>
            <a:r>
              <a:rPr lang="en-IN" b="1" dirty="0"/>
              <a:t>Unit-III: Rights and Obligation </a:t>
            </a:r>
            <a:endParaRPr lang="en-IN" dirty="0"/>
          </a:p>
          <a:p>
            <a:pPr lvl="1"/>
            <a:r>
              <a:rPr lang="en-US" dirty="0"/>
              <a:t>The Universality of Rights and Differentiated Rights </a:t>
            </a:r>
          </a:p>
          <a:p>
            <a:pPr lvl="1"/>
            <a:r>
              <a:rPr lang="en-US" dirty="0"/>
              <a:t>Rights, Obligation and Civil Disobedience </a:t>
            </a:r>
          </a:p>
          <a:p>
            <a:pPr lvl="1"/>
            <a:r>
              <a:rPr lang="en-US" dirty="0"/>
              <a:t>Theories of Political Obligation: Conservatism, Consent Theory, Anarchism 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00996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402C8-0C0C-36EB-9434-FACC44BEF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47800"/>
            <a:ext cx="7467600" cy="1905000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/>
              <a:t>Theories of Political Obligation</a:t>
            </a:r>
            <a:br>
              <a:rPr lang="en-US" sz="2800" b="1" dirty="0"/>
            </a:br>
            <a:br>
              <a:rPr lang="en-IN" sz="2800" b="1" dirty="0"/>
            </a:br>
            <a:endParaRPr lang="en-IN" sz="2800" b="1" dirty="0"/>
          </a:p>
        </p:txBody>
      </p:sp>
    </p:spTree>
    <p:extLst>
      <p:ext uri="{BB962C8B-B14F-4D97-AF65-F5344CB8AC3E}">
        <p14:creationId xmlns:p14="http://schemas.microsoft.com/office/powerpoint/2010/main" val="1764719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A949A-DE03-CFA8-6EB9-F6BA4919493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85800"/>
            <a:ext cx="7467600" cy="5788152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Introduction</a:t>
            </a:r>
          </a:p>
          <a:p>
            <a:r>
              <a:rPr lang="en-US" dirty="0"/>
              <a:t>Meaning of Political Obligation</a:t>
            </a:r>
          </a:p>
          <a:p>
            <a:r>
              <a:rPr lang="en-US" dirty="0"/>
              <a:t>Why citizens obey the state</a:t>
            </a:r>
          </a:p>
          <a:p>
            <a:r>
              <a:rPr lang="en-US" dirty="0"/>
              <a:t>Importance in political theory</a:t>
            </a:r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dirty="0"/>
              <a:t>Definition</a:t>
            </a:r>
          </a:p>
          <a:p>
            <a:r>
              <a:rPr lang="en-US" dirty="0"/>
              <a:t>Political obligation refers to the </a:t>
            </a:r>
            <a:r>
              <a:rPr lang="en-US" b="1" dirty="0"/>
              <a:t>duty of citizens to obey laws of the state</a:t>
            </a:r>
            <a:endParaRPr lang="en-US" dirty="0"/>
          </a:p>
          <a:p>
            <a:r>
              <a:rPr lang="en-US" dirty="0"/>
              <a:t>Concerned with legitimacy and authority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33697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7565F6-9695-6D7C-7D3D-F9D9BC5BA81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85800"/>
            <a:ext cx="7467600" cy="5788152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Key Questions</a:t>
            </a:r>
          </a:p>
          <a:p>
            <a:r>
              <a:rPr lang="en-US" dirty="0"/>
              <a:t>Why should we obey the state?</a:t>
            </a:r>
          </a:p>
          <a:p>
            <a:r>
              <a:rPr lang="en-US" dirty="0"/>
              <a:t>Is obligation moral or legal?</a:t>
            </a:r>
          </a:p>
          <a:p>
            <a:r>
              <a:rPr lang="en-US" dirty="0"/>
              <a:t>What if the state is unjust?</a:t>
            </a:r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dirty="0"/>
              <a:t>Nature of Political Obligation</a:t>
            </a:r>
          </a:p>
          <a:p>
            <a:r>
              <a:rPr lang="en-US" dirty="0"/>
              <a:t>Moral vs Legal obligation</a:t>
            </a:r>
          </a:p>
          <a:p>
            <a:r>
              <a:rPr lang="en-US" dirty="0"/>
              <a:t>Voluntary vs Involuntary</a:t>
            </a:r>
          </a:p>
          <a:p>
            <a:r>
              <a:rPr lang="en-US" dirty="0"/>
              <a:t>Conditional vs Absolute</a:t>
            </a:r>
          </a:p>
          <a:p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58559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40EE51-37A0-3B19-55CD-6B6155BE45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3C715-E037-1327-7A5A-2267F26FC98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85800"/>
            <a:ext cx="7467600" cy="5788152"/>
          </a:xfrm>
        </p:spPr>
        <p:txBody>
          <a:bodyPr/>
          <a:lstStyle/>
          <a:p>
            <a:pPr marL="0" indent="0" algn="ctr">
              <a:buNone/>
            </a:pPr>
            <a:r>
              <a:rPr lang="en-IN" b="1" dirty="0"/>
              <a:t>Bases of Political Obligation</a:t>
            </a:r>
          </a:p>
          <a:p>
            <a:r>
              <a:rPr lang="en-IN" dirty="0"/>
              <a:t>Consent</a:t>
            </a:r>
          </a:p>
          <a:p>
            <a:r>
              <a:rPr lang="en-IN" dirty="0"/>
              <a:t>Utility</a:t>
            </a:r>
          </a:p>
          <a:p>
            <a:r>
              <a:rPr lang="en-IN" dirty="0"/>
              <a:t>Justice</a:t>
            </a:r>
          </a:p>
          <a:p>
            <a:r>
              <a:rPr lang="en-IN" dirty="0"/>
              <a:t>Fairness</a:t>
            </a:r>
          </a:p>
          <a:p>
            <a:r>
              <a:rPr lang="en-IN" dirty="0"/>
              <a:t>Tradition</a:t>
            </a:r>
          </a:p>
          <a:p>
            <a:pPr marL="0" indent="0" algn="ctr">
              <a:buNone/>
            </a:pPr>
            <a:r>
              <a:rPr lang="en-IN" b="1" dirty="0"/>
              <a:t>Social Contract Theory</a:t>
            </a:r>
          </a:p>
          <a:p>
            <a:r>
              <a:rPr lang="en-US" b="1" dirty="0"/>
              <a:t>Overview</a:t>
            </a:r>
          </a:p>
          <a:p>
            <a:r>
              <a:rPr lang="en-US" dirty="0"/>
              <a:t>Origin of political obligation through agreement</a:t>
            </a:r>
          </a:p>
          <a:p>
            <a:r>
              <a:rPr lang="en-US" dirty="0"/>
              <a:t>State formed by contract</a:t>
            </a:r>
          </a:p>
          <a:p>
            <a:pPr marL="0" indent="0" algn="ctr">
              <a:buNone/>
            </a:pPr>
            <a:r>
              <a:rPr lang="en-US" b="1" dirty="0"/>
              <a:t>Thomas Hobbes</a:t>
            </a:r>
          </a:p>
          <a:p>
            <a:r>
              <a:rPr lang="en-US" dirty="0"/>
              <a:t>Absolute sovereignty</a:t>
            </a:r>
          </a:p>
          <a:p>
            <a:r>
              <a:rPr lang="en-US" dirty="0"/>
              <a:t>Fear and security basis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275689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D1FD74-47DC-997B-E9C0-9A7004B98BC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7467600" cy="6016752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b="1" dirty="0"/>
              <a:t>Hobbes’ View</a:t>
            </a:r>
          </a:p>
          <a:p>
            <a:r>
              <a:rPr lang="en-US" dirty="0"/>
              <a:t>State of nature = war</a:t>
            </a:r>
          </a:p>
          <a:p>
            <a:r>
              <a:rPr lang="en-US" dirty="0"/>
              <a:t>People surrender rights for peace</a:t>
            </a:r>
          </a:p>
          <a:p>
            <a:r>
              <a:rPr lang="en-US" dirty="0"/>
              <a:t>Obligation = unconditional</a:t>
            </a:r>
          </a:p>
          <a:p>
            <a:pPr marL="0" indent="0" algn="ctr">
              <a:buNone/>
            </a:pPr>
            <a:r>
              <a:rPr lang="en-US" b="1" dirty="0"/>
              <a:t>John Locke</a:t>
            </a:r>
          </a:p>
          <a:p>
            <a:r>
              <a:rPr lang="en-US" dirty="0"/>
              <a:t>Limited government</a:t>
            </a:r>
          </a:p>
          <a:p>
            <a:r>
              <a:rPr lang="en-US" dirty="0"/>
              <a:t>Natural rights (life, liberty, property)</a:t>
            </a:r>
          </a:p>
          <a:p>
            <a:pPr marL="0" indent="0" algn="ctr">
              <a:buNone/>
            </a:pPr>
            <a:r>
              <a:rPr lang="en-US" b="1" dirty="0"/>
              <a:t>Locke’s View</a:t>
            </a:r>
          </a:p>
          <a:p>
            <a:r>
              <a:rPr lang="en-US" dirty="0"/>
              <a:t>Consent is basis of obligation</a:t>
            </a:r>
          </a:p>
          <a:p>
            <a:r>
              <a:rPr lang="en-US" dirty="0"/>
              <a:t>Right to revolt if rights violated</a:t>
            </a:r>
          </a:p>
          <a:p>
            <a:pPr marL="0" indent="0" algn="ctr">
              <a:buNone/>
            </a:pPr>
            <a:r>
              <a:rPr lang="fr-FR" b="1" dirty="0"/>
              <a:t>Jean-Jacques Rousseau</a:t>
            </a:r>
          </a:p>
          <a:p>
            <a:r>
              <a:rPr lang="fr-FR" dirty="0"/>
              <a:t>General Will concept</a:t>
            </a:r>
          </a:p>
          <a:p>
            <a:r>
              <a:rPr lang="fr-FR" dirty="0"/>
              <a:t>Collective </a:t>
            </a:r>
            <a:r>
              <a:rPr lang="fr-FR" dirty="0" err="1"/>
              <a:t>sovereignty</a:t>
            </a:r>
            <a:endParaRPr lang="fr-FR" dirty="0"/>
          </a:p>
          <a:p>
            <a:pPr marL="0" indent="0" algn="ctr">
              <a:buNone/>
            </a:pPr>
            <a:r>
              <a:rPr lang="en-US" b="1" dirty="0"/>
              <a:t>Rousseau’s View</a:t>
            </a:r>
          </a:p>
          <a:p>
            <a:r>
              <a:rPr lang="en-US" dirty="0"/>
              <a:t>Obedience = freedom</a:t>
            </a:r>
          </a:p>
          <a:p>
            <a:r>
              <a:rPr lang="en-US" dirty="0"/>
              <a:t>Laws reflect general will</a:t>
            </a:r>
          </a:p>
          <a:p>
            <a:endParaRPr lang="fr-FR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313148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2D8AC-BF9E-ACB8-9EB5-23F5EA0CC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IN" dirty="0"/>
              <a:t>Utilitarian Theory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7F266-BD8A-9ECE-1C4B-E50A7E92922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467600" cy="5254752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Introduction</a:t>
            </a:r>
          </a:p>
          <a:p>
            <a:r>
              <a:rPr lang="en-US" dirty="0"/>
              <a:t>Based on greatest happiness principle</a:t>
            </a:r>
          </a:p>
          <a:p>
            <a:pPr algn="ctr"/>
            <a:r>
              <a:rPr lang="en-US" b="1" dirty="0"/>
              <a:t>Jeremy Bentham</a:t>
            </a:r>
          </a:p>
          <a:p>
            <a:r>
              <a:rPr lang="en-US" dirty="0"/>
              <a:t>Utility as basis of obligation</a:t>
            </a:r>
          </a:p>
          <a:p>
            <a:r>
              <a:rPr lang="en-US" dirty="0"/>
              <a:t>Laws obeyed for maximum pleasure</a:t>
            </a:r>
          </a:p>
          <a:p>
            <a:pPr algn="ctr"/>
            <a:r>
              <a:rPr lang="en-US" b="1" dirty="0"/>
              <a:t>John Stuart Mill</a:t>
            </a:r>
          </a:p>
          <a:p>
            <a:r>
              <a:rPr lang="en-US" dirty="0"/>
              <a:t>Modified utilitarianism</a:t>
            </a:r>
          </a:p>
          <a:p>
            <a:r>
              <a:rPr lang="en-US" dirty="0"/>
              <a:t>Protection of individual liberty</a:t>
            </a:r>
          </a:p>
          <a:p>
            <a:pPr algn="ctr"/>
            <a:r>
              <a:rPr lang="en-US" b="1" dirty="0"/>
              <a:t>Key Features</a:t>
            </a:r>
          </a:p>
          <a:p>
            <a:r>
              <a:rPr lang="en-US" dirty="0"/>
              <a:t>Focus on consequences</a:t>
            </a:r>
          </a:p>
          <a:p>
            <a:r>
              <a:rPr lang="en-US" dirty="0"/>
              <a:t>Public welfare priority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633398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2ADD3-36E9-7B92-78EA-71F9FCC9B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IN" dirty="0"/>
              <a:t>Idealist Theory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1F328A-2D5A-1126-CFA8-C5C96537EFD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7467600" cy="5407152"/>
          </a:xfrm>
        </p:spPr>
        <p:txBody>
          <a:bodyPr/>
          <a:lstStyle/>
          <a:p>
            <a:pPr marL="0" indent="0" algn="ctr">
              <a:buNone/>
            </a:pPr>
            <a:r>
              <a:rPr lang="en-IN" b="1" dirty="0"/>
              <a:t>Introduction</a:t>
            </a:r>
          </a:p>
          <a:p>
            <a:r>
              <a:rPr lang="en-IN" dirty="0"/>
              <a:t>State as moral institution</a:t>
            </a:r>
          </a:p>
          <a:p>
            <a:pPr marL="0" indent="0" algn="ctr">
              <a:buNone/>
            </a:pPr>
            <a:r>
              <a:rPr lang="en-US" b="1" dirty="0"/>
              <a:t>G.W.F. Hegel</a:t>
            </a:r>
          </a:p>
          <a:p>
            <a:r>
              <a:rPr lang="en-US" dirty="0"/>
              <a:t>State embodies ethical spirit</a:t>
            </a:r>
          </a:p>
          <a:p>
            <a:pPr marL="0" indent="0" algn="ctr">
              <a:buNone/>
            </a:pPr>
            <a:r>
              <a:rPr lang="en-US" b="1" dirty="0"/>
              <a:t>T.H. Green</a:t>
            </a:r>
          </a:p>
          <a:p>
            <a:r>
              <a:rPr lang="en-US" dirty="0"/>
              <a:t>Positive freedom</a:t>
            </a:r>
          </a:p>
          <a:p>
            <a:r>
              <a:rPr lang="en-US" dirty="0"/>
              <a:t>Moral development</a:t>
            </a:r>
          </a:p>
          <a:p>
            <a:pPr marL="0" indent="0" algn="ctr">
              <a:buNone/>
            </a:pPr>
            <a:r>
              <a:rPr lang="en-US" b="1" dirty="0"/>
              <a:t>Features</a:t>
            </a:r>
          </a:p>
          <a:p>
            <a:r>
              <a:rPr lang="en-US" dirty="0"/>
              <a:t>Obedience as moral duty</a:t>
            </a:r>
          </a:p>
          <a:p>
            <a:r>
              <a:rPr lang="en-US" dirty="0"/>
              <a:t>State promotes common good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91765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8943</TotalTime>
  <Words>401</Words>
  <Application>Microsoft Office PowerPoint</Application>
  <PresentationFormat>On-screen Show (4:3)</PresentationFormat>
  <Paragraphs>119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Andalus</vt:lpstr>
      <vt:lpstr>Calibri</vt:lpstr>
      <vt:lpstr>Century Schoolbook</vt:lpstr>
      <vt:lpstr>Wingdings</vt:lpstr>
      <vt:lpstr>Wingdings 2</vt:lpstr>
      <vt:lpstr>Oriel</vt:lpstr>
      <vt:lpstr>  POL040204: Political Theory: Concepts and Debates  </vt:lpstr>
      <vt:lpstr>PowerPoint Presentation</vt:lpstr>
      <vt:lpstr>Theories of Political Obligation  </vt:lpstr>
      <vt:lpstr>PowerPoint Presentation</vt:lpstr>
      <vt:lpstr>PowerPoint Presentation</vt:lpstr>
      <vt:lpstr>PowerPoint Presentation</vt:lpstr>
      <vt:lpstr>PowerPoint Presentation</vt:lpstr>
      <vt:lpstr>Utilitarian Theory</vt:lpstr>
      <vt:lpstr>Idealist Theory</vt:lpstr>
      <vt:lpstr>Marxist Theory</vt:lpstr>
      <vt:lpstr>Anarchist Theory</vt:lpstr>
      <vt:lpstr>Contemporary Theories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 HC 4036  Global Politics</dc:title>
  <dc:creator>Aniruddha</dc:creator>
  <cp:lastModifiedBy>Aniruddha Kumar Baro</cp:lastModifiedBy>
  <cp:revision>186</cp:revision>
  <dcterms:created xsi:type="dcterms:W3CDTF">2006-08-16T00:00:00Z</dcterms:created>
  <dcterms:modified xsi:type="dcterms:W3CDTF">2026-03-20T06:26:42Z</dcterms:modified>
</cp:coreProperties>
</file>