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301" r:id="rId3"/>
    <p:sldId id="398" r:id="rId4"/>
    <p:sldId id="433" r:id="rId5"/>
    <p:sldId id="434" r:id="rId6"/>
    <p:sldId id="435" r:id="rId7"/>
    <p:sldId id="443" r:id="rId8"/>
    <p:sldId id="436" r:id="rId9"/>
    <p:sldId id="437" r:id="rId10"/>
    <p:sldId id="438" r:id="rId11"/>
    <p:sldId id="439" r:id="rId12"/>
    <p:sldId id="441" r:id="rId13"/>
    <p:sldId id="444" r:id="rId14"/>
    <p:sldId id="442" r:id="rId15"/>
    <p:sldId id="445" r:id="rId16"/>
    <p:sldId id="29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40" y="1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650CA-E7AF-499F-BA7F-721476DA03E7}" type="datetimeFigureOut">
              <a:rPr lang="en-IN" smtClean="0"/>
              <a:t>11-04-2026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1E2AB4-8E3A-4E09-82B7-4D27416193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8157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ABA1556-6EE3-444F-915D-8C09FA7A00B5}" type="datetime3">
              <a:rPr lang="en-US" smtClean="0"/>
              <a:t>11 April 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1538-8253-4504-A63F-803635020ECD}" type="datetime3">
              <a:rPr lang="en-US" smtClean="0"/>
              <a:t>11 April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E6C9-EF6F-497F-AC72-30B9DF218A83}" type="datetime3">
              <a:rPr lang="en-US" smtClean="0"/>
              <a:t>11 April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3F16717-6E5C-48C9-BBB4-F65A8AF652A0}" type="datetime3">
              <a:rPr lang="en-US" smtClean="0"/>
              <a:t>11 April 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675AEBC-D592-4478-9EF0-7413D2B4235E}" type="datetime3">
              <a:rPr lang="en-US" smtClean="0"/>
              <a:t>11 April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CF79-4299-422E-A787-4C5BD4BD8DBD}" type="datetime3">
              <a:rPr lang="en-US" smtClean="0"/>
              <a:t>11 April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77CB-3F88-4856-A842-D8F0E4396A99}" type="datetime3">
              <a:rPr lang="en-US" smtClean="0"/>
              <a:t>11 April 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94D924E-B9DF-4107-94A7-4BB0011DD94F}" type="datetime3">
              <a:rPr lang="en-US" smtClean="0"/>
              <a:t>11 April 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4B5A-8F46-4D82-9C8E-66F6AC69C381}" type="datetime3">
              <a:rPr lang="en-US" smtClean="0"/>
              <a:t>11 April 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EFA8332-FC1A-4C17-83C4-FBE3F47C86B2}" type="datetime3">
              <a:rPr lang="en-US" smtClean="0"/>
              <a:t>11 April 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615EAB-26A9-42B2-AE17-BC083E1A620C}" type="datetime3">
              <a:rPr lang="en-US" smtClean="0"/>
              <a:t>11 April 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2A32BFA-E1D1-4B98-966E-D97ADA29660E}" type="datetime3">
              <a:rPr lang="en-US" smtClean="0"/>
              <a:t>11 April 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dirty="0"/>
              <a:t>POL060304: Politics in Northeast India (Optional)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9DBB1-4E03-DA65-B463-FE8CB32E9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63051-4375-481B-BA41-B332752209E6}" type="datetime3">
              <a:rPr lang="en-US" smtClean="0"/>
              <a:t>11 April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E1B44-8376-3039-9E71-BF389BA3B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48976-62DE-95B8-3073-EA90ADFDC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CAA (Citizenship Amendment Act, 2019)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2EAA2-2DD4-C64F-D294-E4F0B1A911C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What is CAA?</a:t>
            </a:r>
          </a:p>
          <a:p>
            <a:pPr lvl="1"/>
            <a:r>
              <a:rPr lang="en-US" dirty="0"/>
              <a:t>Citizenship Amendment Act, 2019 </a:t>
            </a:r>
          </a:p>
          <a:p>
            <a:pPr lvl="1"/>
            <a:r>
              <a:rPr lang="en-US" dirty="0"/>
              <a:t>Amends Citizenship Act, 1955</a:t>
            </a:r>
          </a:p>
          <a:p>
            <a:endParaRPr lang="en-US" b="1" dirty="0"/>
          </a:p>
          <a:p>
            <a:r>
              <a:rPr lang="en-US" b="1" dirty="0"/>
              <a:t>Key Provisions</a:t>
            </a:r>
          </a:p>
          <a:p>
            <a:r>
              <a:rPr lang="en-US" dirty="0"/>
              <a:t>Grants citizenship to: </a:t>
            </a:r>
          </a:p>
          <a:p>
            <a:pPr lvl="1"/>
            <a:r>
              <a:rPr lang="en-US" dirty="0"/>
              <a:t>Hindus </a:t>
            </a:r>
          </a:p>
          <a:p>
            <a:pPr lvl="1"/>
            <a:r>
              <a:rPr lang="en-US" dirty="0"/>
              <a:t>Sikhs </a:t>
            </a:r>
          </a:p>
          <a:p>
            <a:pPr lvl="1"/>
            <a:r>
              <a:rPr lang="en-US" dirty="0"/>
              <a:t>Buddhists </a:t>
            </a:r>
          </a:p>
          <a:p>
            <a:pPr lvl="1"/>
            <a:r>
              <a:rPr lang="en-US" dirty="0"/>
              <a:t>Jains </a:t>
            </a:r>
          </a:p>
          <a:p>
            <a:pPr lvl="1"/>
            <a:r>
              <a:rPr lang="en-US" dirty="0"/>
              <a:t>Parsis </a:t>
            </a:r>
          </a:p>
          <a:p>
            <a:pPr lvl="1"/>
            <a:r>
              <a:rPr lang="en-US" dirty="0"/>
              <a:t>Christians </a:t>
            </a:r>
          </a:p>
          <a:p>
            <a:r>
              <a:rPr lang="en-US" dirty="0"/>
              <a:t>From: </a:t>
            </a:r>
          </a:p>
          <a:p>
            <a:pPr lvl="1"/>
            <a:r>
              <a:rPr lang="en-US" dirty="0"/>
              <a:t>Pakistan </a:t>
            </a:r>
          </a:p>
          <a:p>
            <a:pPr lvl="1"/>
            <a:r>
              <a:rPr lang="en-US" dirty="0"/>
              <a:t>Bangladesh </a:t>
            </a:r>
          </a:p>
          <a:p>
            <a:pPr lvl="1"/>
            <a:r>
              <a:rPr lang="en-US" dirty="0"/>
              <a:t>Afghanistan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D1054-9146-CA9B-CE31-0126BCD5A45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39954E-56DB-18DF-F9A7-ACFA18B8EF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63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7C8F7-8F66-7F8C-0B0D-34E77A089CF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/>
          <a:lstStyle/>
          <a:p>
            <a:r>
              <a:rPr lang="en-US" b="1" dirty="0"/>
              <a:t>Cut-off Date</a:t>
            </a:r>
          </a:p>
          <a:p>
            <a:pPr lvl="1"/>
            <a:r>
              <a:rPr lang="en-US" dirty="0"/>
              <a:t>Entered India before 31 December 2014</a:t>
            </a:r>
          </a:p>
          <a:p>
            <a:endParaRPr lang="en-US" b="1" dirty="0"/>
          </a:p>
          <a:p>
            <a:r>
              <a:rPr lang="en-US" b="1" dirty="0"/>
              <a:t>Relaxation in Residency</a:t>
            </a:r>
          </a:p>
          <a:p>
            <a:pPr lvl="1"/>
            <a:r>
              <a:rPr lang="en-US" dirty="0"/>
              <a:t>Reduced from 11 years to 5 years</a:t>
            </a:r>
          </a:p>
          <a:p>
            <a:endParaRPr lang="en-US" b="1" dirty="0"/>
          </a:p>
          <a:p>
            <a:r>
              <a:rPr lang="en-US" b="1" dirty="0"/>
              <a:t>Rationale Behind CAA</a:t>
            </a:r>
          </a:p>
          <a:p>
            <a:pPr lvl="1"/>
            <a:r>
              <a:rPr lang="en-US" dirty="0"/>
              <a:t>Protection of persecuted minorities </a:t>
            </a:r>
          </a:p>
          <a:p>
            <a:pPr lvl="1"/>
            <a:r>
              <a:rPr lang="en-US" dirty="0"/>
              <a:t>Humanitarian grounds</a:t>
            </a:r>
          </a:p>
          <a:p>
            <a:endParaRPr lang="en-US" b="1" dirty="0"/>
          </a:p>
          <a:p>
            <a:r>
              <a:rPr lang="en-US" b="1" dirty="0"/>
              <a:t>Criticism of CAA</a:t>
            </a:r>
          </a:p>
          <a:p>
            <a:pPr lvl="1"/>
            <a:r>
              <a:rPr lang="en-US" dirty="0"/>
              <a:t>Excludes Muslims </a:t>
            </a:r>
          </a:p>
          <a:p>
            <a:pPr lvl="1"/>
            <a:r>
              <a:rPr lang="en-US" dirty="0"/>
              <a:t>Seen as violating secularism </a:t>
            </a:r>
          </a:p>
          <a:p>
            <a:pPr lvl="1"/>
            <a:r>
              <a:rPr lang="en-US" dirty="0"/>
              <a:t>Questions on equality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EA927-D119-152B-71FB-2687C4AC5B5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A0B6D3-3B8F-0FEC-E753-1F9D5E45F69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195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8203F-FE9A-D3BA-DE5E-3FF6A73E85F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5788152"/>
          </a:xfrm>
        </p:spPr>
        <p:txBody>
          <a:bodyPr/>
          <a:lstStyle/>
          <a:p>
            <a:r>
              <a:rPr lang="en-US" b="1" dirty="0"/>
              <a:t>Constitutional Debate</a:t>
            </a:r>
          </a:p>
          <a:p>
            <a:pPr lvl="1"/>
            <a:r>
              <a:rPr lang="en-US" dirty="0"/>
              <a:t>Article 14 (Equality before law) </a:t>
            </a:r>
          </a:p>
          <a:p>
            <a:pPr lvl="1"/>
            <a:r>
              <a:rPr lang="en-US" dirty="0"/>
              <a:t>Secularism as basic structure </a:t>
            </a:r>
          </a:p>
          <a:p>
            <a:endParaRPr lang="en-US" b="1" dirty="0"/>
          </a:p>
          <a:p>
            <a:r>
              <a:rPr lang="en-US" b="1" dirty="0"/>
              <a:t>Protests Against CAA</a:t>
            </a:r>
          </a:p>
          <a:p>
            <a:pPr lvl="1"/>
            <a:r>
              <a:rPr lang="en-US" dirty="0"/>
              <a:t>Nationwide protests (2019–2020) </a:t>
            </a:r>
          </a:p>
          <a:p>
            <a:pPr lvl="1"/>
            <a:r>
              <a:rPr lang="en-US" dirty="0"/>
              <a:t>Role of civil society and students</a:t>
            </a:r>
          </a:p>
          <a:p>
            <a:endParaRPr lang="en-US" b="1" dirty="0"/>
          </a:p>
          <a:p>
            <a:r>
              <a:rPr lang="en-US" b="1" dirty="0"/>
              <a:t>Supreme Court and CAA</a:t>
            </a:r>
          </a:p>
          <a:p>
            <a:pPr lvl="1"/>
            <a:r>
              <a:rPr lang="en-US" dirty="0"/>
              <a:t>Petitions filed in Supreme Court of India </a:t>
            </a:r>
          </a:p>
          <a:p>
            <a:pPr lvl="1"/>
            <a:r>
              <a:rPr lang="en-US" dirty="0"/>
              <a:t>Matter under judicial review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6C90D1-BE55-B7A9-16B1-2D3401BB1F4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467CEA-3136-7C0E-CA67-CF73EB87656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199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C13C4-1840-67A2-3395-A6966D543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IN" dirty="0"/>
              <a:t>NRC + CAA Debate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9E1B7-4355-4DAA-A9A3-B9B6CCF9CBB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/>
          </a:bodyPr>
          <a:lstStyle/>
          <a:p>
            <a:r>
              <a:rPr lang="en-US" b="1" dirty="0"/>
              <a:t>NRC and CAA Together</a:t>
            </a:r>
          </a:p>
          <a:p>
            <a:pPr lvl="1"/>
            <a:r>
              <a:rPr lang="en-US" dirty="0"/>
              <a:t>Fear: Exclusion via NRC + Inclusion via CAA </a:t>
            </a:r>
          </a:p>
          <a:p>
            <a:pPr lvl="1"/>
            <a:r>
              <a:rPr lang="en-US" dirty="0"/>
              <a:t>Political controversy</a:t>
            </a:r>
          </a:p>
          <a:p>
            <a:r>
              <a:rPr lang="en-US" b="1" dirty="0"/>
              <a:t>Government’s Position</a:t>
            </a:r>
          </a:p>
          <a:p>
            <a:pPr lvl="1"/>
            <a:r>
              <a:rPr lang="en-US" dirty="0"/>
              <a:t>NRC = identify illegal migrants </a:t>
            </a:r>
          </a:p>
          <a:p>
            <a:pPr lvl="1"/>
            <a:r>
              <a:rPr lang="en-US" dirty="0"/>
              <a:t>CAA = protect minorities</a:t>
            </a:r>
          </a:p>
          <a:p>
            <a:r>
              <a:rPr lang="en-US" b="1" dirty="0"/>
              <a:t>Critics’ View</a:t>
            </a:r>
          </a:p>
          <a:p>
            <a:pPr lvl="1"/>
            <a:r>
              <a:rPr lang="en-US" dirty="0"/>
              <a:t>Religious discrimination </a:t>
            </a:r>
          </a:p>
          <a:p>
            <a:pPr lvl="1"/>
            <a:r>
              <a:rPr lang="en-US" dirty="0"/>
              <a:t>Threat to secular democracy</a:t>
            </a:r>
          </a:p>
          <a:p>
            <a:r>
              <a:rPr lang="en-US" b="1" dirty="0"/>
              <a:t>Impact on Assam and Northeast</a:t>
            </a:r>
          </a:p>
          <a:p>
            <a:pPr lvl="1"/>
            <a:r>
              <a:rPr lang="en-US" dirty="0"/>
              <a:t>Unique concerns of Assam </a:t>
            </a:r>
          </a:p>
          <a:p>
            <a:pPr lvl="1"/>
            <a:r>
              <a:rPr lang="en-US" dirty="0"/>
              <a:t>Violation of Assam Accord </a:t>
            </a:r>
          </a:p>
          <a:p>
            <a:pPr lvl="1"/>
            <a:r>
              <a:rPr lang="en-US" dirty="0"/>
              <a:t>Indigenous identity issues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DE5156-C5FA-FCB9-DB6D-D93424A591F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7E2A17-21AB-EE4C-6A62-A2C8D94E0AA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0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6BB2A-F00A-8E52-A5BE-9D5B3E2C25E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>
            <a:normAutofit/>
          </a:bodyPr>
          <a:lstStyle/>
          <a:p>
            <a:r>
              <a:rPr lang="en-US" b="1" dirty="0"/>
              <a:t>Human Rights Perspective</a:t>
            </a:r>
          </a:p>
          <a:p>
            <a:pPr lvl="1"/>
            <a:r>
              <a:rPr lang="en-US" dirty="0"/>
              <a:t>Statelessness </a:t>
            </a:r>
          </a:p>
          <a:p>
            <a:pPr lvl="1"/>
            <a:r>
              <a:rPr lang="en-US" dirty="0"/>
              <a:t>Refugee rights </a:t>
            </a:r>
          </a:p>
          <a:p>
            <a:pPr lvl="1"/>
            <a:r>
              <a:rPr lang="en-US" dirty="0"/>
              <a:t>International norms</a:t>
            </a:r>
          </a:p>
          <a:p>
            <a:endParaRPr lang="en-US" b="1" dirty="0"/>
          </a:p>
          <a:p>
            <a:r>
              <a:rPr lang="en-US" b="1" dirty="0"/>
              <a:t>Global Comparison</a:t>
            </a:r>
          </a:p>
          <a:p>
            <a:pPr lvl="1"/>
            <a:r>
              <a:rPr lang="en-US" dirty="0"/>
              <a:t>Citizenship laws in: </a:t>
            </a:r>
          </a:p>
          <a:p>
            <a:pPr lvl="2"/>
            <a:r>
              <a:rPr lang="en-US" dirty="0"/>
              <a:t>USA </a:t>
            </a:r>
          </a:p>
          <a:p>
            <a:pPr lvl="2"/>
            <a:r>
              <a:rPr lang="en-US" dirty="0"/>
              <a:t>Europe </a:t>
            </a:r>
          </a:p>
          <a:p>
            <a:pPr lvl="2"/>
            <a:r>
              <a:rPr lang="en-US" dirty="0"/>
              <a:t>Myanmar (Rohingya issue)</a:t>
            </a:r>
          </a:p>
          <a:p>
            <a:endParaRPr lang="en-US" b="1" dirty="0"/>
          </a:p>
          <a:p>
            <a:r>
              <a:rPr lang="en-US" b="1" dirty="0"/>
              <a:t>Key Thinkers &amp; Debates</a:t>
            </a:r>
          </a:p>
          <a:p>
            <a:pPr lvl="1"/>
            <a:r>
              <a:rPr lang="en-US" dirty="0"/>
              <a:t>Hannah Arendt – Right to have rights </a:t>
            </a:r>
          </a:p>
          <a:p>
            <a:pPr lvl="1"/>
            <a:r>
              <a:rPr lang="en-US" dirty="0"/>
              <a:t>Modern debates on citizenship and exclusion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84CAA-B7B8-E4AA-F65E-9405FF7C8A0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393BD1-D3CB-5707-DA0A-A4504651A39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97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2DEB0-B970-7F08-E7DF-D5B6CC3BD6D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/>
          <a:lstStyle/>
          <a:p>
            <a:r>
              <a:rPr lang="en-IN" b="1" dirty="0"/>
              <a:t>Critical Analysis</a:t>
            </a:r>
          </a:p>
          <a:p>
            <a:pPr lvl="1"/>
            <a:r>
              <a:rPr lang="en-IN" dirty="0"/>
              <a:t>Security vs Rights </a:t>
            </a:r>
          </a:p>
          <a:p>
            <a:pPr lvl="1"/>
            <a:r>
              <a:rPr lang="en-IN" dirty="0"/>
              <a:t>Nationalism vs Constitutionalism </a:t>
            </a:r>
          </a:p>
          <a:p>
            <a:pPr lvl="1"/>
            <a:r>
              <a:rPr lang="en-IN" dirty="0"/>
              <a:t>Inclusion vs Exclusion </a:t>
            </a:r>
          </a:p>
          <a:p>
            <a:endParaRPr lang="en-US" b="1" dirty="0"/>
          </a:p>
          <a:p>
            <a:r>
              <a:rPr lang="en-US" b="1" dirty="0"/>
              <a:t>Conclusion</a:t>
            </a:r>
          </a:p>
          <a:p>
            <a:pPr lvl="1"/>
            <a:r>
              <a:rPr lang="en-US" dirty="0"/>
              <a:t>Citizenship remains contested </a:t>
            </a:r>
          </a:p>
          <a:p>
            <a:pPr lvl="1"/>
            <a:r>
              <a:rPr lang="en-US" dirty="0"/>
              <a:t>NRC &amp; CAA reshape political discourse </a:t>
            </a:r>
          </a:p>
          <a:p>
            <a:pPr lvl="1"/>
            <a:r>
              <a:rPr lang="en-US" dirty="0"/>
              <a:t>Need for balance: legality + humanity</a:t>
            </a:r>
          </a:p>
          <a:p>
            <a:endParaRPr lang="en-US" b="1" dirty="0"/>
          </a:p>
          <a:p>
            <a:r>
              <a:rPr lang="en-US" b="1" dirty="0"/>
              <a:t>Questions / Discussion</a:t>
            </a:r>
          </a:p>
          <a:p>
            <a:pPr lvl="1"/>
            <a:r>
              <a:rPr lang="en-US" dirty="0"/>
              <a:t>Is CAA constitutional? </a:t>
            </a:r>
          </a:p>
          <a:p>
            <a:pPr lvl="1"/>
            <a:r>
              <a:rPr lang="en-US" dirty="0"/>
              <a:t>Should NRC be implemented nationwide? </a:t>
            </a:r>
          </a:p>
          <a:p>
            <a:pPr lvl="1"/>
            <a:r>
              <a:rPr lang="en-US" dirty="0"/>
              <a:t>Citizenship vs human rights?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718E0-F8AF-CCAF-DBAE-67438EC5DE3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C12734-E4E4-2544-8ECF-808F96881D3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912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83E14A-F1F1-E43D-ED4D-D64846DEBC6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63B5E3-0D64-4C92-A06D-97D813CA2700}" type="datetime3">
              <a:rPr lang="en-US" smtClean="0"/>
              <a:t>11 April 2026</a:t>
            </a:fld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232FDD-E863-9DD9-18D7-0F52AEB79BC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07000-BEE4-5B6D-4D3F-B514CCCAB1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924800" cy="5864352"/>
          </a:xfrm>
        </p:spPr>
        <p:txBody>
          <a:bodyPr/>
          <a:lstStyle/>
          <a:p>
            <a:r>
              <a:rPr lang="en-US" b="1" dirty="0"/>
              <a:t>Unit-III: Political developments in Assam </a:t>
            </a:r>
            <a:endParaRPr lang="en-US" dirty="0"/>
          </a:p>
          <a:p>
            <a:pPr lvl="1"/>
            <a:r>
              <a:rPr lang="en-IN" dirty="0"/>
              <a:t>Language Politics. </a:t>
            </a:r>
          </a:p>
          <a:p>
            <a:pPr lvl="1"/>
            <a:r>
              <a:rPr lang="en-IN" dirty="0"/>
              <a:t>Assam Movement. </a:t>
            </a:r>
          </a:p>
          <a:p>
            <a:pPr lvl="1"/>
            <a:r>
              <a:rPr lang="en-IN" dirty="0"/>
              <a:t>Bodo Movement. </a:t>
            </a:r>
          </a:p>
          <a:p>
            <a:pPr lvl="1"/>
            <a:r>
              <a:rPr lang="en-US" dirty="0"/>
              <a:t>Rise of insurgency: ULFA and NDFB. </a:t>
            </a:r>
          </a:p>
          <a:p>
            <a:endParaRPr lang="en-IN" dirty="0"/>
          </a:p>
          <a:p>
            <a:r>
              <a:rPr lang="en-US" b="1" dirty="0"/>
              <a:t>Unit-IV: Changing nature of state politics in Assam </a:t>
            </a:r>
            <a:endParaRPr lang="en-US" dirty="0"/>
          </a:p>
          <a:p>
            <a:pPr lvl="1"/>
            <a:r>
              <a:rPr lang="en-US" dirty="0"/>
              <a:t>Emergence of Regional Parties: AGP. </a:t>
            </a:r>
          </a:p>
          <a:p>
            <a:pPr lvl="1"/>
            <a:r>
              <a:rPr lang="en-US" dirty="0"/>
              <a:t>Formation of Autonomous Councils: Rabha and </a:t>
            </a:r>
            <a:r>
              <a:rPr lang="en-US" dirty="0" err="1"/>
              <a:t>Mising</a:t>
            </a:r>
            <a:r>
              <a:rPr lang="en-US" dirty="0"/>
              <a:t>. </a:t>
            </a:r>
          </a:p>
          <a:p>
            <a:pPr lvl="1"/>
            <a:r>
              <a:rPr lang="en-IN" dirty="0"/>
              <a:t>Citizenship: NRC and CAA. </a:t>
            </a:r>
          </a:p>
          <a:p>
            <a:endParaRPr lang="en-IN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C199BA-4385-C42C-27F4-4EAC77D37F1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C7B5CEC-5E19-4F4D-BB25-22279E6455DE}" type="datetime3">
              <a:rPr lang="en-US" smtClean="0"/>
              <a:t>11 April 2026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7F992-C4C2-710B-D909-619F3152F8F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96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4396C-4D4E-3C3B-7B7F-4E8E78C79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80DA9-38B6-5BD8-B0D3-B1788CA3577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Changing nature of state politics in Assam </a:t>
            </a:r>
            <a:endParaRPr lang="en-US" sz="3200" dirty="0"/>
          </a:p>
          <a:p>
            <a:pPr marL="365760" lvl="1" indent="0" algn="ctr">
              <a:buNone/>
            </a:pPr>
            <a:endParaRPr lang="en-US" sz="2800" dirty="0"/>
          </a:p>
          <a:p>
            <a:pPr marL="365760" lvl="1" indent="0" algn="ctr">
              <a:buNone/>
            </a:pPr>
            <a:endParaRPr lang="en-US" sz="2800" dirty="0"/>
          </a:p>
          <a:p>
            <a:pPr marL="365760" lvl="1" indent="0" algn="ctr">
              <a:buNone/>
            </a:pPr>
            <a:r>
              <a:rPr lang="en-IN" sz="2800" dirty="0"/>
              <a:t>Citizenship: NRC and CAA</a:t>
            </a:r>
            <a:endParaRPr lang="en-US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91EEB-B9E9-8A2B-B2FB-F13CF787F94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8D5389D-35C7-461E-8461-64D976B701AC}" type="datetime3">
              <a:rPr lang="en-US" smtClean="0"/>
              <a:t>11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BA3ABE-B21A-9243-AB28-71E8AD9D1A2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89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D4337-95F4-2884-33F2-54B076581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B536E-BD40-32CE-6571-8383AE7F971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10235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Citizenship = legal membership of a state </a:t>
            </a:r>
          </a:p>
          <a:p>
            <a:r>
              <a:rPr lang="en-US" dirty="0"/>
              <a:t>Defines rights, duties, and identity </a:t>
            </a:r>
          </a:p>
          <a:p>
            <a:r>
              <a:rPr lang="en-US" dirty="0"/>
              <a:t>Central to democracy and nation-state</a:t>
            </a:r>
            <a:endParaRPr lang="en-US" b="1" dirty="0"/>
          </a:p>
          <a:p>
            <a:endParaRPr lang="en-US" b="1" dirty="0"/>
          </a:p>
          <a:p>
            <a:r>
              <a:rPr lang="en-US" b="1" dirty="0"/>
              <a:t>Meaning of Citizenship</a:t>
            </a:r>
          </a:p>
          <a:p>
            <a:pPr lvl="1"/>
            <a:r>
              <a:rPr lang="en-US" dirty="0"/>
              <a:t>Legal status + political identity </a:t>
            </a:r>
          </a:p>
          <a:p>
            <a:pPr lvl="1"/>
            <a:r>
              <a:rPr lang="en-US" dirty="0"/>
              <a:t>Civil, political, and social rights </a:t>
            </a:r>
          </a:p>
          <a:p>
            <a:pPr lvl="1"/>
            <a:r>
              <a:rPr lang="en-US" dirty="0"/>
              <a:t>Concept discussed by T. H. Marshall</a:t>
            </a:r>
          </a:p>
          <a:p>
            <a:endParaRPr lang="en-US" b="1" dirty="0"/>
          </a:p>
          <a:p>
            <a:r>
              <a:rPr lang="en-US" b="1" dirty="0"/>
              <a:t>Types of Citizenship</a:t>
            </a:r>
          </a:p>
          <a:p>
            <a:pPr lvl="1"/>
            <a:r>
              <a:rPr lang="en-US" dirty="0"/>
              <a:t>By Birth (Jus Soli) </a:t>
            </a:r>
          </a:p>
          <a:p>
            <a:pPr lvl="1"/>
            <a:r>
              <a:rPr lang="en-US" dirty="0"/>
              <a:t>By Descent (Jus Sanguinis) </a:t>
            </a:r>
          </a:p>
          <a:p>
            <a:pPr lvl="1"/>
            <a:r>
              <a:rPr lang="en-US" dirty="0"/>
              <a:t>Naturalization </a:t>
            </a:r>
          </a:p>
          <a:p>
            <a:pPr lvl="1"/>
            <a:r>
              <a:rPr lang="en-US" dirty="0"/>
              <a:t>Registration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73770-3631-FEEB-845F-84405C3DB4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4431DB-203E-20AD-AD7E-69E2666D401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419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B5186-2C23-1F39-DC6E-16CAE1DE25C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Citizenship in India</a:t>
            </a:r>
          </a:p>
          <a:p>
            <a:r>
              <a:rPr lang="en-US" dirty="0"/>
              <a:t>Governed by: </a:t>
            </a:r>
          </a:p>
          <a:p>
            <a:pPr lvl="1"/>
            <a:r>
              <a:rPr lang="en-US" dirty="0"/>
              <a:t>Constitution of India (Articles 5–11) </a:t>
            </a:r>
          </a:p>
          <a:p>
            <a:pPr lvl="1"/>
            <a:r>
              <a:rPr lang="en-US" dirty="0"/>
              <a:t>Citizenship Act, 1955</a:t>
            </a:r>
          </a:p>
          <a:p>
            <a:endParaRPr lang="en-US" b="1" dirty="0"/>
          </a:p>
          <a:p>
            <a:r>
              <a:rPr lang="en-US" b="1" dirty="0"/>
              <a:t>Constitutional Provisions</a:t>
            </a:r>
          </a:p>
          <a:p>
            <a:r>
              <a:rPr lang="en-US" dirty="0"/>
              <a:t>Articles 5–11: </a:t>
            </a:r>
          </a:p>
          <a:p>
            <a:pPr lvl="1"/>
            <a:r>
              <a:rPr lang="en-US" dirty="0"/>
              <a:t>Citizenship at commencement </a:t>
            </a:r>
          </a:p>
          <a:p>
            <a:pPr lvl="1"/>
            <a:r>
              <a:rPr lang="en-US" dirty="0"/>
              <a:t>Parliament’s power to regulate citizenship</a:t>
            </a:r>
          </a:p>
          <a:p>
            <a:endParaRPr lang="en-US" b="1" dirty="0"/>
          </a:p>
          <a:p>
            <a:r>
              <a:rPr lang="en-US" b="1" dirty="0"/>
              <a:t>Citizenship Act, 1955</a:t>
            </a:r>
          </a:p>
          <a:p>
            <a:r>
              <a:rPr lang="en-US" dirty="0"/>
              <a:t>Modes: </a:t>
            </a:r>
          </a:p>
          <a:p>
            <a:pPr lvl="1"/>
            <a:r>
              <a:rPr lang="en-US" dirty="0"/>
              <a:t>Birth </a:t>
            </a:r>
          </a:p>
          <a:p>
            <a:pPr lvl="1"/>
            <a:r>
              <a:rPr lang="en-US" dirty="0"/>
              <a:t>Descent </a:t>
            </a:r>
          </a:p>
          <a:p>
            <a:pPr lvl="1"/>
            <a:r>
              <a:rPr lang="en-US" dirty="0"/>
              <a:t>Registration </a:t>
            </a:r>
          </a:p>
          <a:p>
            <a:pPr lvl="1"/>
            <a:r>
              <a:rPr lang="en-US" dirty="0"/>
              <a:t>Naturalization </a:t>
            </a:r>
          </a:p>
          <a:p>
            <a:pPr lvl="1"/>
            <a:r>
              <a:rPr lang="en-US" dirty="0"/>
              <a:t>Incorporation of territory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D5076-48F3-F51C-CB33-222AB9683C3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457C67-9F46-0F48-34FB-4649D3C6651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475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69E40-3F58-6587-673D-63F34A143EA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rmAutofit/>
          </a:bodyPr>
          <a:lstStyle/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Amendments to Citizenship Act</a:t>
            </a:r>
          </a:p>
          <a:p>
            <a:pPr lvl="1"/>
            <a:r>
              <a:rPr lang="en-US" dirty="0"/>
              <a:t>1986: Restricted birth citizenship </a:t>
            </a:r>
          </a:p>
          <a:p>
            <a:pPr lvl="1"/>
            <a:r>
              <a:rPr lang="en-US" dirty="0"/>
              <a:t>2003: Introduced NRC </a:t>
            </a:r>
          </a:p>
          <a:p>
            <a:pPr lvl="1"/>
            <a:r>
              <a:rPr lang="en-US" dirty="0"/>
              <a:t>2019: Introduced CAA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A7C6D-56F4-5F44-8B7E-74FC0267DBB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AEAC68-A51A-3426-4088-62FB2A44F87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53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5D665-819E-8E3A-61B9-13D3C3437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/>
              <a:t>NRC (National Register of Citizens)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625CE-16AA-D2A1-B27C-2AE962E859B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/>
          <a:lstStyle/>
          <a:p>
            <a:r>
              <a:rPr lang="en-US" b="1" dirty="0"/>
              <a:t>What is NRC?</a:t>
            </a:r>
          </a:p>
          <a:p>
            <a:pPr lvl="1"/>
            <a:r>
              <a:rPr lang="en-US" dirty="0"/>
              <a:t>National Register of Citizens </a:t>
            </a:r>
          </a:p>
          <a:p>
            <a:pPr lvl="1"/>
            <a:r>
              <a:rPr lang="en-US" dirty="0"/>
              <a:t>Official record of legal citizens </a:t>
            </a:r>
          </a:p>
          <a:p>
            <a:pPr lvl="1"/>
            <a:r>
              <a:rPr lang="en-US" dirty="0"/>
              <a:t>Aim: identify illegal immigrants</a:t>
            </a:r>
          </a:p>
          <a:p>
            <a:endParaRPr lang="en-US" b="1" dirty="0"/>
          </a:p>
          <a:p>
            <a:r>
              <a:rPr lang="en-US" b="1" dirty="0"/>
              <a:t>Historical Background</a:t>
            </a:r>
          </a:p>
          <a:p>
            <a:pPr lvl="1"/>
            <a:r>
              <a:rPr lang="en-US" dirty="0"/>
              <a:t>Origin: Assam Accord 1985 </a:t>
            </a:r>
          </a:p>
          <a:p>
            <a:pPr lvl="1"/>
            <a:r>
              <a:rPr lang="en-US" dirty="0"/>
              <a:t>Context: Anti-foreigner movement in Assam </a:t>
            </a:r>
          </a:p>
          <a:p>
            <a:endParaRPr lang="en-US" b="1" dirty="0"/>
          </a:p>
          <a:p>
            <a:r>
              <a:rPr lang="en-US" b="1" dirty="0"/>
              <a:t>Assam Movement</a:t>
            </a:r>
          </a:p>
          <a:p>
            <a:pPr lvl="1"/>
            <a:r>
              <a:rPr lang="en-US" dirty="0"/>
              <a:t>Led by All Assam Students Union </a:t>
            </a:r>
          </a:p>
          <a:p>
            <a:pPr lvl="1"/>
            <a:r>
              <a:rPr lang="en-US" dirty="0"/>
              <a:t>Demand: Detection &amp; deportation of illegal migrants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502D1-B7BD-9441-4991-F07F0805FF3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8355D4-F1BD-DD67-2BAB-DD5CC635F85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007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73FC0-0B13-DC7A-A57F-FD0B0EBC083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578815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NRC in Assam</a:t>
            </a:r>
          </a:p>
          <a:p>
            <a:pPr lvl="1"/>
            <a:r>
              <a:rPr lang="en-US" dirty="0"/>
              <a:t>Updated NRC published in 2019 </a:t>
            </a:r>
          </a:p>
          <a:p>
            <a:pPr lvl="1"/>
            <a:r>
              <a:rPr lang="en-US" dirty="0"/>
              <a:t>Based on legacy data (1971 cutoff)</a:t>
            </a:r>
          </a:p>
          <a:p>
            <a:endParaRPr lang="en-US" b="1" dirty="0"/>
          </a:p>
          <a:p>
            <a:r>
              <a:rPr lang="en-US" b="1" dirty="0"/>
              <a:t>Process of NRC</a:t>
            </a:r>
          </a:p>
          <a:p>
            <a:pPr lvl="1"/>
            <a:r>
              <a:rPr lang="en-US" dirty="0"/>
              <a:t>Application submission </a:t>
            </a:r>
          </a:p>
          <a:p>
            <a:pPr lvl="1"/>
            <a:r>
              <a:rPr lang="en-US" dirty="0"/>
              <a:t>Verification of documents </a:t>
            </a:r>
          </a:p>
          <a:p>
            <a:pPr lvl="1"/>
            <a:r>
              <a:rPr lang="en-US" dirty="0"/>
              <a:t>Claims and objections </a:t>
            </a:r>
          </a:p>
          <a:p>
            <a:pPr lvl="1"/>
            <a:r>
              <a:rPr lang="en-US" dirty="0"/>
              <a:t>Final list </a:t>
            </a:r>
          </a:p>
          <a:p>
            <a:endParaRPr lang="en-US" b="1" dirty="0"/>
          </a:p>
          <a:p>
            <a:r>
              <a:rPr lang="en-US" b="1" dirty="0"/>
              <a:t>Documents Required</a:t>
            </a:r>
          </a:p>
          <a:p>
            <a:pPr lvl="1"/>
            <a:r>
              <a:rPr lang="en-US" dirty="0"/>
              <a:t>Electoral rolls </a:t>
            </a:r>
          </a:p>
          <a:p>
            <a:pPr lvl="1"/>
            <a:r>
              <a:rPr lang="en-US" dirty="0"/>
              <a:t>Land records </a:t>
            </a:r>
          </a:p>
          <a:p>
            <a:pPr lvl="1"/>
            <a:r>
              <a:rPr lang="en-US" dirty="0"/>
              <a:t>Birth certificates </a:t>
            </a:r>
          </a:p>
          <a:p>
            <a:pPr lvl="1"/>
            <a:r>
              <a:rPr lang="en-US" dirty="0"/>
              <a:t>Refugee registration certificates</a:t>
            </a:r>
          </a:p>
          <a:p>
            <a:pPr marL="365760" lvl="1" indent="0">
              <a:buNone/>
            </a:pPr>
            <a:endParaRPr lang="en-US" dirty="0"/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1C5E0-E6D0-E9D3-25A1-F29E8AF0C85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A7D356-E6C0-1965-60F9-7F554580DBC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736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2A989-C9A6-A030-6E01-38B03D107BF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US" b="1" dirty="0"/>
              <a:t>Issues with NRC</a:t>
            </a:r>
          </a:p>
          <a:p>
            <a:pPr lvl="1"/>
            <a:r>
              <a:rPr lang="en-US" dirty="0"/>
              <a:t>Exclusion of genuine citizens </a:t>
            </a:r>
          </a:p>
          <a:p>
            <a:pPr lvl="1"/>
            <a:r>
              <a:rPr lang="en-US" dirty="0"/>
              <a:t>Documentation challenges </a:t>
            </a:r>
          </a:p>
          <a:p>
            <a:pPr lvl="1"/>
            <a:r>
              <a:rPr lang="en-US" dirty="0"/>
              <a:t>Administrative burden</a:t>
            </a:r>
          </a:p>
          <a:p>
            <a:endParaRPr lang="en-US" b="1" dirty="0"/>
          </a:p>
          <a:p>
            <a:r>
              <a:rPr lang="en-US" b="1" dirty="0"/>
              <a:t>Detention </a:t>
            </a:r>
            <a:r>
              <a:rPr lang="en-US" b="1" dirty="0" err="1"/>
              <a:t>Centres</a:t>
            </a:r>
            <a:endParaRPr lang="en-US" b="1" dirty="0"/>
          </a:p>
          <a:p>
            <a:pPr lvl="1"/>
            <a:r>
              <a:rPr lang="en-US" dirty="0"/>
              <a:t>Declared foreigners sent to detention </a:t>
            </a:r>
            <a:r>
              <a:rPr lang="en-US" dirty="0" err="1"/>
              <a:t>centres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Human rights concerns</a:t>
            </a:r>
          </a:p>
          <a:p>
            <a:endParaRPr lang="en-US" b="1" dirty="0"/>
          </a:p>
          <a:p>
            <a:r>
              <a:rPr lang="en-US" b="1" dirty="0"/>
              <a:t>Debate on Nationwide NRC</a:t>
            </a:r>
          </a:p>
          <a:p>
            <a:pPr lvl="1"/>
            <a:r>
              <a:rPr lang="en-US" dirty="0"/>
              <a:t>Government proposal vs opposition concerns </a:t>
            </a:r>
          </a:p>
          <a:p>
            <a:pPr lvl="1"/>
            <a:r>
              <a:rPr lang="en-US" dirty="0"/>
              <a:t>Fear of statelessness 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3C3A6-93C7-6203-2F8C-40CE7F9DBBF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11 April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41B126-CBBA-DA39-4249-7A174115222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412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9298</TotalTime>
  <Words>619</Words>
  <Application>Microsoft Office PowerPoint</Application>
  <PresentationFormat>On-screen Show (4:3)</PresentationFormat>
  <Paragraphs>214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Andalus</vt:lpstr>
      <vt:lpstr>Calibri</vt:lpstr>
      <vt:lpstr>Century Schoolbook</vt:lpstr>
      <vt:lpstr>Wingdings</vt:lpstr>
      <vt:lpstr>Wingdings 2</vt:lpstr>
      <vt:lpstr>Oriel</vt:lpstr>
      <vt:lpstr> POL060304: Politics in Northeast India (Optional)  </vt:lpstr>
      <vt:lpstr>PowerPoint Presentation</vt:lpstr>
      <vt:lpstr>PowerPoint Presentation</vt:lpstr>
      <vt:lpstr>Introduction</vt:lpstr>
      <vt:lpstr>PowerPoint Presentation</vt:lpstr>
      <vt:lpstr>PowerPoint Presentation</vt:lpstr>
      <vt:lpstr>NRC (National Register of Citizens)</vt:lpstr>
      <vt:lpstr>PowerPoint Presentation</vt:lpstr>
      <vt:lpstr>PowerPoint Presentation</vt:lpstr>
      <vt:lpstr>CAA (Citizenship Amendment Act, 2019)</vt:lpstr>
      <vt:lpstr>PowerPoint Presentation</vt:lpstr>
      <vt:lpstr>PowerPoint Presentation</vt:lpstr>
      <vt:lpstr>NRC + CAA Debate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204</cp:revision>
  <dcterms:created xsi:type="dcterms:W3CDTF">2006-08-16T00:00:00Z</dcterms:created>
  <dcterms:modified xsi:type="dcterms:W3CDTF">2026-04-11T07:33:58Z</dcterms:modified>
</cp:coreProperties>
</file>