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301" r:id="rId3"/>
    <p:sldId id="398" r:id="rId4"/>
    <p:sldId id="433" r:id="rId5"/>
    <p:sldId id="434" r:id="rId6"/>
    <p:sldId id="435" r:id="rId7"/>
    <p:sldId id="436" r:id="rId8"/>
    <p:sldId id="437" r:id="rId9"/>
    <p:sldId id="438" r:id="rId10"/>
    <p:sldId id="439" r:id="rId11"/>
    <p:sldId id="440" r:id="rId12"/>
    <p:sldId id="441" r:id="rId13"/>
    <p:sldId id="442" r:id="rId14"/>
    <p:sldId id="29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0650CA-E7AF-499F-BA7F-721476DA03E7}" type="datetimeFigureOut">
              <a:rPr lang="en-IN" smtClean="0"/>
              <a:t>04-04-2026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1E2AB4-8E3A-4E09-82B7-4D274161931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8157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ABA1556-6EE3-444F-915D-8C09FA7A00B5}" type="datetime3">
              <a:rPr lang="en-US" smtClean="0"/>
              <a:t>4 April 2026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675AEBC-D592-4478-9EF0-7413D2B4235E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DCF79-4299-422E-A787-4C5BD4BD8DBD}" type="datetime3">
              <a:rPr lang="en-US" smtClean="0"/>
              <a:t>4 April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C77CB-3F88-4856-A842-D8F0E4396A99}" type="datetime3">
              <a:rPr lang="en-US" smtClean="0"/>
              <a:t>4 April 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4D924E-B9DF-4107-94A7-4BB0011DD94F}" type="datetime3">
              <a:rPr lang="en-US" smtClean="0"/>
              <a:t>4 April 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34B5A-8F46-4D82-9C8E-66F6AC69C381}" type="datetime3">
              <a:rPr lang="en-US" smtClean="0"/>
              <a:t>4 April 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EFA8332-FC1A-4C17-83C4-FBE3F47C86B2}" type="datetime3">
              <a:rPr lang="en-US" smtClean="0"/>
              <a:t>4 April 2026</a:t>
            </a:fld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6615EAB-26A9-42B2-AE17-BC083E1A620C}" type="datetime3">
              <a:rPr lang="en-US" smtClean="0"/>
              <a:t>4 April 2026</a:t>
            </a:fld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A1538-8253-4504-A63F-803635020ECD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6C9-EF6F-497F-AC72-30B9DF218A83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2A32BFA-E1D1-4B98-966E-D97ADA29660E}" type="datetime3">
              <a:rPr lang="en-US" smtClean="0"/>
              <a:t>4 April 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assam.gov.in/government/41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90600"/>
            <a:ext cx="7772400" cy="1600200"/>
          </a:xfrm>
        </p:spPr>
        <p:txBody>
          <a:bodyPr>
            <a:normAutofit/>
          </a:bodyPr>
          <a:lstStyle/>
          <a:p>
            <a:pPr algn="ctr"/>
            <a:br>
              <a:rPr lang="en-IN" b="0" dirty="0"/>
            </a:br>
            <a:r>
              <a:rPr lang="en-US" dirty="0"/>
              <a:t>POL060304: Politics in Northeast India (Optional) </a:t>
            </a:r>
            <a:r>
              <a:rPr lang="en-US" b="0" dirty="0"/>
              <a:t>	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048000"/>
            <a:ext cx="6400800" cy="2667000"/>
          </a:xfrm>
        </p:spPr>
        <p:txBody>
          <a:bodyPr>
            <a:noAutofit/>
          </a:bodyPr>
          <a:lstStyle/>
          <a:p>
            <a:endParaRPr lang="en-US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  <a:p>
            <a:endParaRPr lang="en-US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  <a:p>
            <a:endParaRPr lang="en-US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  <a:p>
            <a:endParaRPr lang="en-US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  <a:p>
            <a:pPr algn="ctr"/>
            <a:r>
              <a:rPr lang="en-US" dirty="0" err="1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Aniruddha</a:t>
            </a:r>
            <a:r>
              <a:rPr lang="en-US" dirty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 Kumar </a:t>
            </a:r>
            <a:r>
              <a:rPr lang="en-US" dirty="0" err="1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Baro</a:t>
            </a:r>
            <a:endParaRPr lang="en-US" dirty="0"/>
          </a:p>
        </p:txBody>
      </p:sp>
      <p:pic>
        <p:nvPicPr>
          <p:cNvPr id="5" name="Picture 4" descr="C:\Users\Aniruddha\Desktop\download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62400" y="3026229"/>
            <a:ext cx="1499634" cy="145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B9DBB1-4E03-DA65-B463-FE8CB32E9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3051-4375-481B-BA41-B332752209E6}" type="datetime3">
              <a:rPr lang="en-US" smtClean="0"/>
              <a:t>4 April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DE1B44-8376-3039-9E71-BF389BA3B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07000-BEE4-5B6D-4D3F-B514CCCAB13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609600"/>
            <a:ext cx="7924800" cy="5864352"/>
          </a:xfrm>
        </p:spPr>
        <p:txBody>
          <a:bodyPr/>
          <a:lstStyle/>
          <a:p>
            <a:r>
              <a:rPr lang="en-US" b="1" dirty="0"/>
              <a:t>Unit-III: Political developments in Assam </a:t>
            </a:r>
            <a:endParaRPr lang="en-US" dirty="0"/>
          </a:p>
          <a:p>
            <a:pPr lvl="1"/>
            <a:r>
              <a:rPr lang="en-IN" dirty="0"/>
              <a:t>Language Politics. </a:t>
            </a:r>
          </a:p>
          <a:p>
            <a:pPr lvl="1"/>
            <a:r>
              <a:rPr lang="en-IN" dirty="0"/>
              <a:t>Assam Movement. </a:t>
            </a:r>
          </a:p>
          <a:p>
            <a:pPr lvl="1"/>
            <a:r>
              <a:rPr lang="en-IN" dirty="0"/>
              <a:t>Bodo Movement. </a:t>
            </a:r>
          </a:p>
          <a:p>
            <a:pPr lvl="1"/>
            <a:r>
              <a:rPr lang="en-US" dirty="0"/>
              <a:t>Rise of insurgency: ULFA and NDFB. </a:t>
            </a:r>
          </a:p>
          <a:p>
            <a:endParaRPr lang="en-IN" dirty="0"/>
          </a:p>
          <a:p>
            <a:r>
              <a:rPr lang="en-US" b="1" dirty="0"/>
              <a:t>Unit-IV: Changing nature of state politics in Assam </a:t>
            </a:r>
            <a:endParaRPr lang="en-US" dirty="0"/>
          </a:p>
          <a:p>
            <a:pPr lvl="1"/>
            <a:r>
              <a:rPr lang="en-US" dirty="0"/>
              <a:t>Emergence of Regional Parties: AGP. </a:t>
            </a:r>
          </a:p>
          <a:p>
            <a:pPr lvl="1"/>
            <a:r>
              <a:rPr lang="en-US" dirty="0"/>
              <a:t>Formation of Autonomous Councils: Rabha and </a:t>
            </a:r>
            <a:r>
              <a:rPr lang="en-US" dirty="0" err="1"/>
              <a:t>Mising</a:t>
            </a:r>
            <a:r>
              <a:rPr lang="en-US" dirty="0"/>
              <a:t>. </a:t>
            </a:r>
          </a:p>
          <a:p>
            <a:pPr lvl="1"/>
            <a:r>
              <a:rPr lang="en-IN" dirty="0"/>
              <a:t>Citizenship: NRC and CAA. </a:t>
            </a:r>
          </a:p>
          <a:p>
            <a:endParaRPr lang="en-IN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C199BA-4385-C42C-27F4-4EAC77D37F1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C7B5CEC-5E19-4F4D-BB25-22279E6455DE}" type="datetime3">
              <a:rPr lang="en-US" smtClean="0"/>
              <a:t>4 April 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37F992-C4C2-710B-D909-619F3152F8F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996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396C-4D4E-3C3B-7B7F-4E8E78C79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80DA9-38B6-5BD8-B0D3-B1788CA3577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b="1" dirty="0"/>
              <a:t>Changing nature of state politics in Assam </a:t>
            </a:r>
            <a:endParaRPr lang="en-US" sz="3200" dirty="0"/>
          </a:p>
          <a:p>
            <a:pPr marL="365760" lvl="1" indent="0" algn="ctr">
              <a:buNone/>
            </a:pPr>
            <a:endParaRPr lang="en-US" sz="2800" dirty="0"/>
          </a:p>
          <a:p>
            <a:pPr marL="365760" lvl="1" indent="0" algn="ctr">
              <a:buNone/>
            </a:pPr>
            <a:endParaRPr lang="en-US" sz="2800" dirty="0"/>
          </a:p>
          <a:p>
            <a:pPr marL="365760" lvl="1" indent="0" algn="ctr">
              <a:buNone/>
            </a:pPr>
            <a:r>
              <a:rPr lang="en-US" sz="2800" dirty="0"/>
              <a:t>Formation of Autonomous Councils: Rabha and </a:t>
            </a:r>
            <a:r>
              <a:rPr lang="en-US" sz="2800" dirty="0" err="1"/>
              <a:t>Mising</a:t>
            </a:r>
            <a:endParaRPr lang="en-US" sz="2800" dirty="0"/>
          </a:p>
          <a:p>
            <a:pPr marL="365760" lvl="1" indent="0" algn="ctr">
              <a:buNone/>
            </a:pPr>
            <a:endParaRPr lang="en-US" sz="2800" dirty="0"/>
          </a:p>
          <a:p>
            <a:pPr marL="365760" lvl="1" indent="0" algn="ctr">
              <a:buNone/>
            </a:pPr>
            <a:r>
              <a:rPr lang="en-US" sz="2800" dirty="0">
                <a:hlinkClick r:id="rId2"/>
              </a:rPr>
              <a:t>https://assam.gov.in/government/410</a:t>
            </a:r>
            <a:endParaRPr lang="en-US" sz="2800" dirty="0"/>
          </a:p>
          <a:p>
            <a:pPr marL="365760" lvl="1" indent="0" algn="ctr">
              <a:buNone/>
            </a:pPr>
            <a:endParaRPr 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491EEB-B9E9-8A2B-B2FB-F13CF787F94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8D5389D-35C7-461E-8461-64D976B701AC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BA3ABE-B21A-9243-AB28-71E8AD9D1A2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889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D4337-95F4-2884-33F2-54B076581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2162"/>
          </a:xfrm>
        </p:spPr>
        <p:txBody>
          <a:bodyPr/>
          <a:lstStyle/>
          <a:p>
            <a:r>
              <a:rPr lang="en-IN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B536E-BD40-32CE-6571-8383AE7F971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371600"/>
            <a:ext cx="7467600" cy="510235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Assam is characterized by ethnic diversity </a:t>
            </a:r>
          </a:p>
          <a:p>
            <a:r>
              <a:rPr lang="en-US" dirty="0"/>
              <a:t>Demand for autonomy by tribal communities </a:t>
            </a:r>
          </a:p>
          <a:p>
            <a:r>
              <a:rPr lang="en-US" dirty="0"/>
              <a:t>Emergence of Autonomous Councils as a solution</a:t>
            </a:r>
          </a:p>
          <a:p>
            <a:endParaRPr lang="en-US" b="1" dirty="0"/>
          </a:p>
          <a:p>
            <a:r>
              <a:rPr lang="en-US" b="1" dirty="0"/>
              <a:t>Concept of Autonomy</a:t>
            </a:r>
          </a:p>
          <a:p>
            <a:pPr lvl="1"/>
            <a:r>
              <a:rPr lang="en-US" dirty="0"/>
              <a:t>Autonomy = Self-governance within a state </a:t>
            </a:r>
          </a:p>
          <a:p>
            <a:pPr lvl="1"/>
            <a:r>
              <a:rPr lang="en-US" dirty="0"/>
              <a:t>Protects identity, culture, and resources </a:t>
            </a:r>
          </a:p>
          <a:p>
            <a:pPr lvl="1"/>
            <a:r>
              <a:rPr lang="en-US" dirty="0"/>
              <a:t>Linked to decentralization and federalism</a:t>
            </a:r>
          </a:p>
          <a:p>
            <a:endParaRPr lang="en-US" b="1" dirty="0"/>
          </a:p>
          <a:p>
            <a:r>
              <a:rPr lang="en-US" b="1" dirty="0"/>
              <a:t>Constitutional Background</a:t>
            </a:r>
          </a:p>
          <a:p>
            <a:pPr lvl="1"/>
            <a:r>
              <a:rPr lang="en-US" dirty="0"/>
              <a:t>Sixth Schedule (Article 244(2), 275(1)) </a:t>
            </a:r>
          </a:p>
          <a:p>
            <a:pPr lvl="1"/>
            <a:r>
              <a:rPr lang="en-US" dirty="0"/>
              <a:t>Applies mainly to tribal areas in Northeast India </a:t>
            </a:r>
          </a:p>
          <a:p>
            <a:pPr lvl="1"/>
            <a:r>
              <a:rPr lang="en-US" dirty="0"/>
              <a:t>However, Rabha and </a:t>
            </a:r>
            <a:r>
              <a:rPr lang="en-US" dirty="0" err="1"/>
              <a:t>Mising</a:t>
            </a:r>
            <a:r>
              <a:rPr lang="en-US" dirty="0"/>
              <a:t> Councils are </a:t>
            </a:r>
            <a:r>
              <a:rPr lang="en-US" b="1" dirty="0"/>
              <a:t>non-Sixth Schedule bodies</a:t>
            </a:r>
            <a:endParaRPr lang="en-US" dirty="0"/>
          </a:p>
          <a:p>
            <a:endParaRPr lang="en-I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373770-3631-FEEB-845F-84405C3DB4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4431DB-203E-20AD-AD7E-69E2666D401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19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B5186-2C23-1F39-DC6E-16CAE1DE25C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7467600" cy="6016752"/>
          </a:xfrm>
        </p:spPr>
        <p:txBody>
          <a:bodyPr/>
          <a:lstStyle/>
          <a:p>
            <a:r>
              <a:rPr lang="en-US" b="1" dirty="0"/>
              <a:t>Why Autonomous Councils in Assam?</a:t>
            </a:r>
          </a:p>
          <a:p>
            <a:pPr lvl="1"/>
            <a:r>
              <a:rPr lang="en-US" dirty="0"/>
              <a:t>Ethnic assertion (1980s onward) </a:t>
            </a:r>
          </a:p>
          <a:p>
            <a:pPr lvl="1"/>
            <a:r>
              <a:rPr lang="en-US" dirty="0"/>
              <a:t>Identity preservation </a:t>
            </a:r>
          </a:p>
          <a:p>
            <a:pPr lvl="1"/>
            <a:r>
              <a:rPr lang="en-US" dirty="0"/>
              <a:t>Developmental neglect </a:t>
            </a:r>
          </a:p>
          <a:p>
            <a:pPr lvl="1"/>
            <a:r>
              <a:rPr lang="en-US" dirty="0"/>
              <a:t>Political mobilization</a:t>
            </a:r>
          </a:p>
          <a:p>
            <a:endParaRPr lang="en-US" b="1" dirty="0"/>
          </a:p>
          <a:p>
            <a:r>
              <a:rPr lang="en-US" b="1" dirty="0"/>
              <a:t>Tribal Movements in Assam</a:t>
            </a:r>
          </a:p>
          <a:p>
            <a:pPr lvl="1"/>
            <a:r>
              <a:rPr lang="en-US" dirty="0"/>
              <a:t>Rise during </a:t>
            </a:r>
            <a:r>
              <a:rPr lang="en-US" b="1" dirty="0"/>
              <a:t>1970s–1990s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Parallel to Assam Movement (</a:t>
            </a:r>
            <a:r>
              <a:rPr lang="en-US" b="1" dirty="0"/>
              <a:t>1979–1985</a:t>
            </a:r>
            <a:r>
              <a:rPr lang="en-US" dirty="0"/>
              <a:t>) </a:t>
            </a:r>
          </a:p>
          <a:p>
            <a:pPr lvl="1"/>
            <a:r>
              <a:rPr lang="en-US" dirty="0"/>
              <a:t>Demand for recognition and autonomy </a:t>
            </a:r>
          </a:p>
          <a:p>
            <a:endParaRPr lang="en-US" b="1" dirty="0"/>
          </a:p>
          <a:p>
            <a:r>
              <a:rPr lang="en-US" b="1" dirty="0"/>
              <a:t>Types of Autonomous Councils</a:t>
            </a:r>
          </a:p>
          <a:p>
            <a:pPr lvl="1"/>
            <a:r>
              <a:rPr lang="en-US" dirty="0"/>
              <a:t>Sixth Schedule Councils (e.g., BTC) </a:t>
            </a:r>
          </a:p>
          <a:p>
            <a:pPr lvl="1"/>
            <a:r>
              <a:rPr lang="en-US" dirty="0"/>
              <a:t>Non-Sixth Schedule Councils (Rabha, </a:t>
            </a:r>
            <a:r>
              <a:rPr lang="en-US" dirty="0" err="1"/>
              <a:t>Mising</a:t>
            </a:r>
            <a:r>
              <a:rPr lang="en-US" dirty="0"/>
              <a:t>, Tiwa) </a:t>
            </a:r>
          </a:p>
          <a:p>
            <a:endParaRPr lang="en-I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4D5076-48F3-F51C-CB33-222AB9683C3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457C67-9F46-0F48-34FB-4649D3C6651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475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34912-4773-0685-81E9-5F080F69C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62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/>
              <a:t>RABHA HASONG AUTONOMOUS COUNCIL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9E40-3F58-6587-673D-63F34A143EA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295400"/>
            <a:ext cx="7467600" cy="5178552"/>
          </a:xfrm>
        </p:spPr>
        <p:txBody>
          <a:bodyPr>
            <a:normAutofit/>
          </a:bodyPr>
          <a:lstStyle/>
          <a:p>
            <a:r>
              <a:rPr lang="en-US" b="1" dirty="0"/>
              <a:t>Who are the Rabhas?</a:t>
            </a:r>
          </a:p>
          <a:p>
            <a:pPr lvl="1"/>
            <a:r>
              <a:rPr lang="en-US" dirty="0"/>
              <a:t>Indigenous tribal community of Assam </a:t>
            </a:r>
          </a:p>
          <a:p>
            <a:pPr lvl="1"/>
            <a:r>
              <a:rPr lang="en-US" dirty="0"/>
              <a:t>Concentrated in Goalpara, </a:t>
            </a:r>
            <a:r>
              <a:rPr lang="en-US" dirty="0" err="1"/>
              <a:t>Kamrup</a:t>
            </a:r>
            <a:r>
              <a:rPr lang="en-US" dirty="0"/>
              <a:t> regions</a:t>
            </a:r>
          </a:p>
          <a:p>
            <a:r>
              <a:rPr lang="en-US" b="1" dirty="0"/>
              <a:t>Rabha Movement</a:t>
            </a:r>
          </a:p>
          <a:p>
            <a:pPr lvl="1"/>
            <a:r>
              <a:rPr lang="en-US" dirty="0"/>
              <a:t>Demand for autonomy since </a:t>
            </a:r>
            <a:r>
              <a:rPr lang="en-US" b="1" dirty="0"/>
              <a:t>1980s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Driven by cultural and political marginalization</a:t>
            </a:r>
          </a:p>
          <a:p>
            <a:r>
              <a:rPr lang="en-US" b="1" dirty="0"/>
              <a:t>Formation of Rabha Council</a:t>
            </a:r>
          </a:p>
          <a:p>
            <a:pPr lvl="1"/>
            <a:r>
              <a:rPr lang="en-US" dirty="0"/>
              <a:t>Established in </a:t>
            </a:r>
            <a:r>
              <a:rPr lang="en-US" b="1" dirty="0"/>
              <a:t>1995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Official name: Rabha </a:t>
            </a:r>
            <a:r>
              <a:rPr lang="en-US" dirty="0" err="1"/>
              <a:t>Hasong</a:t>
            </a:r>
            <a:r>
              <a:rPr lang="en-US" dirty="0"/>
              <a:t> Autonomous Council</a:t>
            </a:r>
          </a:p>
          <a:p>
            <a:r>
              <a:rPr lang="en-US" b="1" dirty="0"/>
              <a:t>Rabha Accord</a:t>
            </a:r>
          </a:p>
          <a:p>
            <a:pPr lvl="1"/>
            <a:r>
              <a:rPr lang="en-US" dirty="0"/>
              <a:t>Signed in </a:t>
            </a:r>
            <a:r>
              <a:rPr lang="en-US" b="1" dirty="0"/>
              <a:t>1995</a:t>
            </a:r>
            <a:r>
              <a:rPr lang="en-US" dirty="0"/>
              <a:t> with Govt. of Assam </a:t>
            </a:r>
          </a:p>
          <a:p>
            <a:pPr lvl="1"/>
            <a:r>
              <a:rPr lang="en-US" dirty="0"/>
              <a:t>Led to creation of the Council</a:t>
            </a:r>
          </a:p>
          <a:p>
            <a:endParaRPr lang="en-I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A7C6D-56F4-5F44-8B7E-74FC0267DBB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AEAC68-A51A-3426-4088-62FB2A44F87F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753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73FC0-0B13-DC7A-A57F-FD0B0EBC083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685800"/>
            <a:ext cx="7467600" cy="5788152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Area of Rabha Council</a:t>
            </a:r>
          </a:p>
          <a:p>
            <a:pPr lvl="1"/>
            <a:r>
              <a:rPr lang="en-US" dirty="0"/>
              <a:t>Covers parts of: </a:t>
            </a:r>
          </a:p>
          <a:p>
            <a:pPr lvl="2"/>
            <a:r>
              <a:rPr lang="en-US" dirty="0" err="1"/>
              <a:t>Kamrup</a:t>
            </a:r>
            <a:r>
              <a:rPr lang="en-US" dirty="0"/>
              <a:t> </a:t>
            </a:r>
          </a:p>
          <a:p>
            <a:pPr lvl="2"/>
            <a:r>
              <a:rPr lang="en-US" dirty="0"/>
              <a:t>Goalpara </a:t>
            </a:r>
          </a:p>
          <a:p>
            <a:pPr lvl="1"/>
            <a:r>
              <a:rPr lang="en-US" dirty="0"/>
              <a:t>Known as Rabha </a:t>
            </a:r>
            <a:r>
              <a:rPr lang="en-US" dirty="0" err="1"/>
              <a:t>Hasong</a:t>
            </a:r>
            <a:r>
              <a:rPr lang="en-US" dirty="0"/>
              <a:t> area</a:t>
            </a:r>
          </a:p>
          <a:p>
            <a:endParaRPr lang="en-US" b="1" dirty="0"/>
          </a:p>
          <a:p>
            <a:r>
              <a:rPr lang="en-US" b="1" dirty="0"/>
              <a:t>Structure of Rabha Council</a:t>
            </a:r>
          </a:p>
          <a:p>
            <a:pPr lvl="1"/>
            <a:r>
              <a:rPr lang="en-US" dirty="0"/>
              <a:t>General Council members </a:t>
            </a:r>
          </a:p>
          <a:p>
            <a:pPr lvl="1"/>
            <a:r>
              <a:rPr lang="en-US" dirty="0"/>
              <a:t>Executive Council </a:t>
            </a:r>
          </a:p>
          <a:p>
            <a:pPr lvl="1"/>
            <a:r>
              <a:rPr lang="en-US" dirty="0"/>
              <a:t>Chief Executive Member (CEM)</a:t>
            </a:r>
          </a:p>
          <a:p>
            <a:endParaRPr lang="en-US" b="1" dirty="0"/>
          </a:p>
          <a:p>
            <a:r>
              <a:rPr lang="en-US" b="1" dirty="0"/>
              <a:t>Powers and Functions</a:t>
            </a:r>
          </a:p>
          <a:p>
            <a:pPr lvl="1"/>
            <a:r>
              <a:rPr lang="en-US" dirty="0"/>
              <a:t>Cultural preservation </a:t>
            </a:r>
          </a:p>
          <a:p>
            <a:pPr lvl="1"/>
            <a:r>
              <a:rPr lang="en-US" dirty="0"/>
              <a:t>Land management </a:t>
            </a:r>
          </a:p>
          <a:p>
            <a:pPr lvl="1"/>
            <a:r>
              <a:rPr lang="en-US" dirty="0"/>
              <a:t>Local governance </a:t>
            </a:r>
          </a:p>
          <a:p>
            <a:pPr lvl="1"/>
            <a:r>
              <a:rPr lang="en-US" dirty="0"/>
              <a:t>Development activities</a:t>
            </a:r>
          </a:p>
          <a:p>
            <a:endParaRPr lang="en-I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41C5E0-E6D0-E9D3-25A1-F29E8AF0C85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A7D356-E6C0-1965-60F9-7F554580DBC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736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24CAA-7ECC-B49D-B811-6D04D6F53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2A989-C9A6-A030-6E01-38B03D107BF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b="1" dirty="0"/>
              <a:t>Challenges of Rabha Council</a:t>
            </a:r>
          </a:p>
          <a:p>
            <a:pPr lvl="1"/>
            <a:r>
              <a:rPr lang="en-US" dirty="0"/>
              <a:t>Limited financial autonomy </a:t>
            </a:r>
          </a:p>
          <a:p>
            <a:pPr lvl="1"/>
            <a:r>
              <a:rPr lang="en-US" dirty="0"/>
              <a:t>Conflict with state government </a:t>
            </a:r>
          </a:p>
          <a:p>
            <a:pPr lvl="1"/>
            <a:r>
              <a:rPr lang="en-US" dirty="0"/>
              <a:t>Inter-ethnic tensions</a:t>
            </a:r>
          </a:p>
          <a:p>
            <a:endParaRPr lang="en-I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3C3A6-93C7-6203-2F8C-40CE7F9DBB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41B126-CBBA-DA39-4249-7A174115222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941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48976-62DE-95B8-3073-EA90ADFDC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9762"/>
          </a:xfrm>
        </p:spPr>
        <p:txBody>
          <a:bodyPr/>
          <a:lstStyle/>
          <a:p>
            <a:r>
              <a:rPr lang="en-IN" dirty="0"/>
              <a:t>MISING AUTONOMOUS COUNCIL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2EAA2-2DD4-C64F-D294-E4F0B1A911C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066800"/>
            <a:ext cx="7467600" cy="5407152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Who are the </a:t>
            </a:r>
            <a:r>
              <a:rPr lang="en-US" b="1" dirty="0" err="1"/>
              <a:t>Misings</a:t>
            </a:r>
            <a:r>
              <a:rPr lang="en-US" b="1" dirty="0"/>
              <a:t>?</a:t>
            </a:r>
          </a:p>
          <a:p>
            <a:pPr lvl="1"/>
            <a:r>
              <a:rPr lang="en-US" dirty="0"/>
              <a:t>One of the largest plains tribes of Assam </a:t>
            </a:r>
          </a:p>
          <a:p>
            <a:pPr lvl="1"/>
            <a:r>
              <a:rPr lang="en-US" dirty="0"/>
              <a:t>Primarily inhabit riverine areas (Brahmaputra valley)</a:t>
            </a:r>
          </a:p>
          <a:p>
            <a:r>
              <a:rPr lang="en-US" b="1" dirty="0" err="1"/>
              <a:t>Mising</a:t>
            </a:r>
            <a:r>
              <a:rPr lang="en-US" b="1" dirty="0"/>
              <a:t> Movement</a:t>
            </a:r>
          </a:p>
          <a:p>
            <a:pPr lvl="1"/>
            <a:r>
              <a:rPr lang="en-US" dirty="0"/>
              <a:t>Demand for autonomy intensified in </a:t>
            </a:r>
            <a:r>
              <a:rPr lang="en-US" b="1" dirty="0"/>
              <a:t>1980s–1990s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Concern over identity and development</a:t>
            </a:r>
          </a:p>
          <a:p>
            <a:r>
              <a:rPr lang="en-US" b="1" dirty="0"/>
              <a:t>Formation of </a:t>
            </a:r>
            <a:r>
              <a:rPr lang="en-US" b="1" dirty="0" err="1"/>
              <a:t>Mising</a:t>
            </a:r>
            <a:r>
              <a:rPr lang="en-US" b="1" dirty="0"/>
              <a:t> Council</a:t>
            </a:r>
          </a:p>
          <a:p>
            <a:pPr lvl="1"/>
            <a:r>
              <a:rPr lang="en-US" dirty="0"/>
              <a:t>Established in </a:t>
            </a:r>
            <a:r>
              <a:rPr lang="en-US" b="1" dirty="0"/>
              <a:t>1995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Known as </a:t>
            </a:r>
            <a:r>
              <a:rPr lang="en-US" dirty="0" err="1"/>
              <a:t>Mising</a:t>
            </a:r>
            <a:r>
              <a:rPr lang="en-US" dirty="0"/>
              <a:t> Autonomous Council</a:t>
            </a:r>
          </a:p>
          <a:p>
            <a:r>
              <a:rPr lang="en-US" b="1" dirty="0" err="1"/>
              <a:t>Mising</a:t>
            </a:r>
            <a:r>
              <a:rPr lang="en-US" b="1" dirty="0"/>
              <a:t> Accord</a:t>
            </a:r>
          </a:p>
          <a:p>
            <a:pPr lvl="1"/>
            <a:r>
              <a:rPr lang="en-US" dirty="0"/>
              <a:t>Agreement signed in </a:t>
            </a:r>
            <a:r>
              <a:rPr lang="en-US" b="1" dirty="0"/>
              <a:t>1995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Between Government of Assam and </a:t>
            </a:r>
            <a:r>
              <a:rPr lang="en-US" dirty="0" err="1"/>
              <a:t>Mising</a:t>
            </a:r>
            <a:r>
              <a:rPr lang="en-US" dirty="0"/>
              <a:t> organizations</a:t>
            </a:r>
          </a:p>
          <a:p>
            <a:endParaRPr lang="en-I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D1054-9146-CA9B-CE31-0126BCD5A45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39954E-56DB-18DF-F9A7-ACFA18B8EFD7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163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7C8F7-8F66-7F8C-0B0D-34E77A089CF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7467600" cy="6016752"/>
          </a:xfrm>
        </p:spPr>
        <p:txBody>
          <a:bodyPr/>
          <a:lstStyle/>
          <a:p>
            <a:r>
              <a:rPr lang="en-US" b="1" dirty="0"/>
              <a:t>Area of </a:t>
            </a:r>
            <a:r>
              <a:rPr lang="en-US" b="1" dirty="0" err="1"/>
              <a:t>Mising</a:t>
            </a:r>
            <a:r>
              <a:rPr lang="en-US" b="1" dirty="0"/>
              <a:t> Council</a:t>
            </a:r>
          </a:p>
          <a:p>
            <a:pPr lvl="1"/>
            <a:r>
              <a:rPr lang="en-US" dirty="0"/>
              <a:t>Spread across multiple districts: </a:t>
            </a:r>
          </a:p>
          <a:p>
            <a:pPr lvl="2"/>
            <a:r>
              <a:rPr lang="en-US" dirty="0" err="1"/>
              <a:t>Dhemaji</a:t>
            </a:r>
            <a:r>
              <a:rPr lang="en-US" dirty="0"/>
              <a:t> </a:t>
            </a:r>
          </a:p>
          <a:p>
            <a:pPr lvl="2"/>
            <a:r>
              <a:rPr lang="en-US" dirty="0"/>
              <a:t>Lakhimpur </a:t>
            </a:r>
          </a:p>
          <a:p>
            <a:pPr lvl="2"/>
            <a:r>
              <a:rPr lang="en-US" dirty="0"/>
              <a:t>Jorhat </a:t>
            </a:r>
          </a:p>
          <a:p>
            <a:endParaRPr lang="en-US" b="1" dirty="0"/>
          </a:p>
          <a:p>
            <a:r>
              <a:rPr lang="en-US" b="1" dirty="0"/>
              <a:t>Structure of </a:t>
            </a:r>
            <a:r>
              <a:rPr lang="en-US" b="1" dirty="0" err="1"/>
              <a:t>Mising</a:t>
            </a:r>
            <a:r>
              <a:rPr lang="en-US" b="1" dirty="0"/>
              <a:t> Council</a:t>
            </a:r>
          </a:p>
          <a:p>
            <a:pPr lvl="1"/>
            <a:r>
              <a:rPr lang="en-US" dirty="0"/>
              <a:t>General Council </a:t>
            </a:r>
          </a:p>
          <a:p>
            <a:pPr lvl="1"/>
            <a:r>
              <a:rPr lang="en-US" dirty="0"/>
              <a:t>Executive Committee </a:t>
            </a:r>
          </a:p>
          <a:p>
            <a:pPr lvl="1"/>
            <a:r>
              <a:rPr lang="en-US" dirty="0"/>
              <a:t>Chief Executive </a:t>
            </a:r>
            <a:r>
              <a:rPr lang="en-US" dirty="0" err="1"/>
              <a:t>Councillor</a:t>
            </a:r>
            <a:endParaRPr lang="en-US" dirty="0"/>
          </a:p>
          <a:p>
            <a:endParaRPr lang="en-US" b="1" dirty="0"/>
          </a:p>
          <a:p>
            <a:r>
              <a:rPr lang="en-US" b="1" dirty="0"/>
              <a:t>Functions of </a:t>
            </a:r>
            <a:r>
              <a:rPr lang="en-US" b="1" dirty="0" err="1"/>
              <a:t>Mising</a:t>
            </a:r>
            <a:r>
              <a:rPr lang="en-US" b="1" dirty="0"/>
              <a:t> Council</a:t>
            </a:r>
          </a:p>
          <a:p>
            <a:pPr lvl="1"/>
            <a:r>
              <a:rPr lang="en-US" dirty="0"/>
              <a:t>Development planning </a:t>
            </a:r>
          </a:p>
          <a:p>
            <a:pPr lvl="1"/>
            <a:r>
              <a:rPr lang="en-US" dirty="0"/>
              <a:t>Cultural protection </a:t>
            </a:r>
          </a:p>
          <a:p>
            <a:pPr lvl="1"/>
            <a:r>
              <a:rPr lang="en-US" dirty="0"/>
              <a:t>Education and welfare</a:t>
            </a:r>
          </a:p>
          <a:p>
            <a:endParaRPr lang="en-I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DEA927-D119-152B-71FB-2687C4AC5B5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A0B6D3-3B8F-0FEC-E753-1F9D5E45F69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195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A6DAD-6B7A-B444-F5A0-FCB760A44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15962"/>
          </a:xfrm>
        </p:spPr>
        <p:txBody>
          <a:bodyPr/>
          <a:lstStyle/>
          <a:p>
            <a:r>
              <a:rPr lang="en-US" dirty="0"/>
              <a:t>Key Features (Rabha vs </a:t>
            </a:r>
            <a:r>
              <a:rPr lang="en-US" dirty="0" err="1"/>
              <a:t>Mising</a:t>
            </a:r>
            <a:r>
              <a:rPr lang="en-US" dirty="0"/>
              <a:t>)</a:t>
            </a:r>
            <a:endParaRPr lang="en-IN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CB8744B0-DDCE-D6A4-A4C7-87C00ADA2C00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900669009"/>
              </p:ext>
            </p:extLst>
          </p:nvPr>
        </p:nvGraphicFramePr>
        <p:xfrm>
          <a:off x="457200" y="1828800"/>
          <a:ext cx="7010400" cy="373380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1254060">
                  <a:extLst>
                    <a:ext uri="{9D8B030D-6E8A-4147-A177-3AD203B41FA5}">
                      <a16:colId xmlns:a16="http://schemas.microsoft.com/office/drawing/2014/main" val="1900385975"/>
                    </a:ext>
                  </a:extLst>
                </a:gridCol>
                <a:gridCol w="2878170">
                  <a:extLst>
                    <a:ext uri="{9D8B030D-6E8A-4147-A177-3AD203B41FA5}">
                      <a16:colId xmlns:a16="http://schemas.microsoft.com/office/drawing/2014/main" val="843163713"/>
                    </a:ext>
                  </a:extLst>
                </a:gridCol>
                <a:gridCol w="2878170">
                  <a:extLst>
                    <a:ext uri="{9D8B030D-6E8A-4147-A177-3AD203B41FA5}">
                      <a16:colId xmlns:a16="http://schemas.microsoft.com/office/drawing/2014/main" val="2475532154"/>
                    </a:ext>
                  </a:extLst>
                </a:gridCol>
              </a:tblGrid>
              <a:tr h="9334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>
                          <a:solidFill>
                            <a:srgbClr val="FF0000"/>
                          </a:solidFill>
                        </a:rPr>
                        <a:t>Feature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>
                          <a:solidFill>
                            <a:srgbClr val="FF0000"/>
                          </a:solidFill>
                        </a:rPr>
                        <a:t>Rabha Council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 err="1">
                          <a:solidFill>
                            <a:srgbClr val="FF0000"/>
                          </a:solidFill>
                        </a:rPr>
                        <a:t>Mising</a:t>
                      </a:r>
                      <a:r>
                        <a:rPr lang="en-IN" b="1" dirty="0">
                          <a:solidFill>
                            <a:srgbClr val="FF0000"/>
                          </a:solidFill>
                        </a:rPr>
                        <a:t> Council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58113866"/>
                  </a:ext>
                </a:extLst>
              </a:tr>
              <a:tr h="9334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Year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1995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1995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02209576"/>
                  </a:ext>
                </a:extLst>
              </a:tr>
              <a:tr h="9334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Non-Sixth Schedule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Non-Sixth Schedule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89952006"/>
                  </a:ext>
                </a:extLst>
              </a:tr>
              <a:tr h="9334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Focus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Rabha areas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Riverine tribal areas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63995994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D3134-A8E2-D1A1-637F-6F34536E7F1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55662B-9C7F-D77D-45D6-963F1896E067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190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8203F-FE9A-D3BA-DE5E-3FF6A73E85F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685800"/>
            <a:ext cx="7467600" cy="5788152"/>
          </a:xfrm>
        </p:spPr>
        <p:txBody>
          <a:bodyPr/>
          <a:lstStyle/>
          <a:p>
            <a:r>
              <a:rPr lang="en-US" b="1" dirty="0"/>
              <a:t>Importance of Autonomous Councils</a:t>
            </a:r>
          </a:p>
          <a:p>
            <a:pPr lvl="1"/>
            <a:r>
              <a:rPr lang="en-US" dirty="0"/>
              <a:t>Decentralization of power </a:t>
            </a:r>
          </a:p>
          <a:p>
            <a:pPr lvl="1"/>
            <a:r>
              <a:rPr lang="en-US" dirty="0"/>
              <a:t>Recognition of ethnic diversity </a:t>
            </a:r>
          </a:p>
          <a:p>
            <a:pPr lvl="1"/>
            <a:r>
              <a:rPr lang="en-US" dirty="0"/>
              <a:t>Political inclusion</a:t>
            </a:r>
          </a:p>
          <a:p>
            <a:endParaRPr lang="en-US" b="1" dirty="0"/>
          </a:p>
          <a:p>
            <a:r>
              <a:rPr lang="en-US" b="1" dirty="0"/>
              <a:t>Limitations</a:t>
            </a:r>
          </a:p>
          <a:p>
            <a:pPr lvl="1"/>
            <a:r>
              <a:rPr lang="en-US" dirty="0"/>
              <a:t>Lack of legislative power </a:t>
            </a:r>
          </a:p>
          <a:p>
            <a:pPr lvl="1"/>
            <a:r>
              <a:rPr lang="en-US" dirty="0"/>
              <a:t>Financial dependency </a:t>
            </a:r>
          </a:p>
          <a:p>
            <a:pPr lvl="1"/>
            <a:r>
              <a:rPr lang="en-US" dirty="0"/>
              <a:t>Administrative overlap</a:t>
            </a:r>
          </a:p>
          <a:p>
            <a:endParaRPr lang="en-US" b="1" dirty="0"/>
          </a:p>
          <a:p>
            <a:r>
              <a:rPr lang="en-US" b="1" dirty="0"/>
              <a:t>Comparison with Sixth Schedule</a:t>
            </a:r>
          </a:p>
          <a:p>
            <a:pPr lvl="1"/>
            <a:r>
              <a:rPr lang="en-US" dirty="0"/>
              <a:t>Sixth Schedule = Constitutional status </a:t>
            </a:r>
          </a:p>
          <a:p>
            <a:pPr lvl="1"/>
            <a:r>
              <a:rPr lang="en-US" dirty="0"/>
              <a:t>Rabha/</a:t>
            </a:r>
            <a:r>
              <a:rPr lang="en-US" dirty="0" err="1"/>
              <a:t>Mising</a:t>
            </a:r>
            <a:r>
              <a:rPr lang="en-US" dirty="0"/>
              <a:t> = State Act-based </a:t>
            </a:r>
          </a:p>
          <a:p>
            <a:pPr lvl="1"/>
            <a:r>
              <a:rPr lang="en-US" dirty="0"/>
              <a:t>Less autonomy than BTC</a:t>
            </a:r>
          </a:p>
          <a:p>
            <a:endParaRPr lang="en-I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C90D1-BE55-B7A9-16B1-2D3401BB1F4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467CEA-3136-7C0E-CA67-CF73EB87656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994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6BB2A-F00A-8E52-A5BE-9D5B3E2C25E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609600"/>
            <a:ext cx="7467600" cy="5864352"/>
          </a:xfrm>
        </p:spPr>
        <p:txBody>
          <a:bodyPr>
            <a:normAutofit/>
          </a:bodyPr>
          <a:lstStyle/>
          <a:p>
            <a:r>
              <a:rPr lang="en-US" b="1" dirty="0"/>
              <a:t>Contemporary Relevance</a:t>
            </a:r>
          </a:p>
          <a:p>
            <a:pPr lvl="1"/>
            <a:r>
              <a:rPr lang="en-US" dirty="0"/>
              <a:t>Continued demand for more autonomy </a:t>
            </a:r>
          </a:p>
          <a:p>
            <a:pPr lvl="1"/>
            <a:r>
              <a:rPr lang="en-US" dirty="0"/>
              <a:t>Discussions on upgrading to Sixth Schedule</a:t>
            </a:r>
          </a:p>
          <a:p>
            <a:pPr lvl="1"/>
            <a:r>
              <a:rPr lang="en-US" b="1" dirty="0"/>
              <a:t>Critical Analysis</a:t>
            </a:r>
          </a:p>
          <a:p>
            <a:pPr lvl="1"/>
            <a:r>
              <a:rPr lang="en-US" dirty="0"/>
              <a:t>Partial success in empowerment </a:t>
            </a:r>
          </a:p>
          <a:p>
            <a:pPr lvl="1"/>
            <a:r>
              <a:rPr lang="en-US" dirty="0"/>
              <a:t>Structural weaknesses remain </a:t>
            </a:r>
          </a:p>
          <a:p>
            <a:pPr lvl="1"/>
            <a:r>
              <a:rPr lang="en-US" dirty="0"/>
              <a:t>Need for reforms</a:t>
            </a:r>
          </a:p>
          <a:p>
            <a:r>
              <a:rPr lang="en-US" b="1" dirty="0"/>
              <a:t>Debate Question</a:t>
            </a:r>
          </a:p>
          <a:p>
            <a:pPr lvl="1"/>
            <a:r>
              <a:rPr lang="en-US" dirty="0"/>
              <a:t>Should Rabha and </a:t>
            </a:r>
            <a:r>
              <a:rPr lang="en-US" dirty="0" err="1"/>
              <a:t>Mising</a:t>
            </a:r>
            <a:r>
              <a:rPr lang="en-US" dirty="0"/>
              <a:t> Councils be included under Sixth Schedule? </a:t>
            </a:r>
          </a:p>
          <a:p>
            <a:r>
              <a:rPr lang="en-US" b="1" dirty="0"/>
              <a:t>Conclusion</a:t>
            </a:r>
          </a:p>
          <a:p>
            <a:pPr lvl="1"/>
            <a:r>
              <a:rPr lang="en-US" dirty="0"/>
              <a:t>Autonomous Councils reflect Assam’s diversity </a:t>
            </a:r>
          </a:p>
          <a:p>
            <a:pPr lvl="1"/>
            <a:r>
              <a:rPr lang="en-US" dirty="0"/>
              <a:t>Important tools of governance </a:t>
            </a:r>
          </a:p>
          <a:p>
            <a:pPr lvl="1"/>
            <a:r>
              <a:rPr lang="en-US" dirty="0"/>
              <a:t>Yet incomplete solutions </a:t>
            </a:r>
          </a:p>
          <a:p>
            <a:endParaRPr lang="en-I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84CAA-B7B8-E4AA-F65E-9405FF7C8A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3F16717-6E5C-48C9-BBB4-F65A8AF652A0}" type="datetime3">
              <a:rPr lang="en-US" smtClean="0"/>
              <a:t>4 April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393BD1-D3CB-5707-DA0A-A4504651A39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973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niruddha\Desktop\Thank You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685801"/>
            <a:ext cx="7924800" cy="5651500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83E14A-F1F1-E43D-ED4D-D64846DEBC6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363B5E3-0D64-4C92-A06D-97D813CA2700}" type="datetime3">
              <a:rPr lang="en-US" smtClean="0"/>
              <a:t>4 April 2026</a:t>
            </a:fld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5232FDD-E863-9DD9-18D7-0F52AEB79BC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9222</TotalTime>
  <Words>587</Words>
  <Application>Microsoft Office PowerPoint</Application>
  <PresentationFormat>On-screen Show (4:3)</PresentationFormat>
  <Paragraphs>179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Andalus</vt:lpstr>
      <vt:lpstr>Calibri</vt:lpstr>
      <vt:lpstr>Century Schoolbook</vt:lpstr>
      <vt:lpstr>Wingdings</vt:lpstr>
      <vt:lpstr>Wingdings 2</vt:lpstr>
      <vt:lpstr>Oriel</vt:lpstr>
      <vt:lpstr> POL060304: Politics in Northeast India (Optional)  </vt:lpstr>
      <vt:lpstr>PowerPoint Presentation</vt:lpstr>
      <vt:lpstr>PowerPoint Presentation</vt:lpstr>
      <vt:lpstr>Introduction</vt:lpstr>
      <vt:lpstr>PowerPoint Presentation</vt:lpstr>
      <vt:lpstr>RABHA HASONG AUTONOMOUS COUNCIL</vt:lpstr>
      <vt:lpstr>PowerPoint Presentation</vt:lpstr>
      <vt:lpstr>PowerPoint Presentation</vt:lpstr>
      <vt:lpstr>MISING AUTONOMOUS COUNCIL</vt:lpstr>
      <vt:lpstr>PowerPoint Presentation</vt:lpstr>
      <vt:lpstr>Key Features (Rabha vs Mising)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 HC 4036  Global Politics</dc:title>
  <dc:creator>Aniruddha</dc:creator>
  <cp:lastModifiedBy>Aniruddha Kumar Baro</cp:lastModifiedBy>
  <cp:revision>196</cp:revision>
  <dcterms:created xsi:type="dcterms:W3CDTF">2006-08-16T00:00:00Z</dcterms:created>
  <dcterms:modified xsi:type="dcterms:W3CDTF">2026-04-04T05:49:55Z</dcterms:modified>
</cp:coreProperties>
</file>