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301" r:id="rId3"/>
    <p:sldId id="398" r:id="rId4"/>
    <p:sldId id="432" r:id="rId5"/>
    <p:sldId id="421" r:id="rId6"/>
    <p:sldId id="422" r:id="rId7"/>
    <p:sldId id="423" r:id="rId8"/>
    <p:sldId id="424" r:id="rId9"/>
    <p:sldId id="425" r:id="rId10"/>
    <p:sldId id="426" r:id="rId11"/>
    <p:sldId id="428" r:id="rId12"/>
    <p:sldId id="429" r:id="rId13"/>
    <p:sldId id="430" r:id="rId14"/>
    <p:sldId id="431" r:id="rId15"/>
    <p:sldId id="29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650CA-E7AF-499F-BA7F-721476DA03E7}" type="datetimeFigureOut">
              <a:rPr lang="en-IN" smtClean="0"/>
              <a:t>01-04-2026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1E2AB4-8E3A-4E09-82B7-4D27416193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157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ABA1556-6EE3-444F-915D-8C09FA7A00B5}" type="datetime3">
              <a:rPr lang="en-US" smtClean="0"/>
              <a:t>1 April 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1538-8253-4504-A63F-803635020ECD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E6C9-EF6F-497F-AC72-30B9DF218A83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75AEBC-D592-4478-9EF0-7413D2B4235E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CF79-4299-422E-A787-4C5BD4BD8DBD}" type="datetime3">
              <a:rPr lang="en-US" smtClean="0"/>
              <a:t>1 April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77CB-3F88-4856-A842-D8F0E4396A99}" type="datetime3">
              <a:rPr lang="en-US" smtClean="0"/>
              <a:t>1 April 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4D924E-B9DF-4107-94A7-4BB0011DD94F}" type="datetime3">
              <a:rPr lang="en-US" smtClean="0"/>
              <a:t>1 April 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4B5A-8F46-4D82-9C8E-66F6AC69C381}" type="datetime3">
              <a:rPr lang="en-US" smtClean="0"/>
              <a:t>1 April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FA8332-FC1A-4C17-83C4-FBE3F47C86B2}" type="datetime3">
              <a:rPr lang="en-US" smtClean="0"/>
              <a:t>1 April 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615EAB-26A9-42B2-AE17-BC083E1A620C}" type="datetime3">
              <a:rPr lang="en-US" smtClean="0"/>
              <a:t>1 April 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2A32BFA-E1D1-4B98-966E-D97ADA29660E}" type="datetime3">
              <a:rPr lang="en-US" smtClean="0"/>
              <a:t>1 April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dirty="0"/>
              <a:t>POL060304: Politics in Northeast India (Optional)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9DBB1-4E03-DA65-B463-FE8CB32E9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3051-4375-481B-BA41-B332752209E6}" type="datetime3">
              <a:rPr lang="en-US" smtClean="0"/>
              <a:t>1 April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E1B44-8376-3039-9E71-BF389BA3B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C0D9F-0367-8E57-6317-752B3AFBBD8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r>
              <a:rPr lang="en-US" b="1" dirty="0"/>
              <a:t>Challenges Faced by AGP</a:t>
            </a:r>
          </a:p>
          <a:p>
            <a:pPr lvl="1"/>
            <a:r>
              <a:rPr lang="en-US" dirty="0"/>
              <a:t>Governance issues </a:t>
            </a:r>
          </a:p>
          <a:p>
            <a:pPr lvl="1"/>
            <a:r>
              <a:rPr lang="en-US" dirty="0"/>
              <a:t>Insurgency (ULFA period) </a:t>
            </a:r>
          </a:p>
          <a:p>
            <a:pPr lvl="1"/>
            <a:r>
              <a:rPr lang="en-US" dirty="0"/>
              <a:t>Internal factionalism</a:t>
            </a:r>
          </a:p>
          <a:p>
            <a:endParaRPr lang="en-US" b="1" dirty="0"/>
          </a:p>
          <a:p>
            <a:r>
              <a:rPr lang="en-US" b="1" dirty="0"/>
              <a:t>Insurgency and Politics</a:t>
            </a:r>
          </a:p>
          <a:p>
            <a:pPr lvl="1"/>
            <a:r>
              <a:rPr lang="en-US" dirty="0"/>
              <a:t>Rise of United Liberation Front of Asom (ULFA) </a:t>
            </a:r>
          </a:p>
          <a:p>
            <a:pPr lvl="1"/>
            <a:r>
              <a:rPr lang="en-US" dirty="0"/>
              <a:t>Law and order challenges </a:t>
            </a:r>
          </a:p>
          <a:p>
            <a:pPr lvl="1"/>
            <a:r>
              <a:rPr lang="en-US" dirty="0"/>
              <a:t>Militarization of politics</a:t>
            </a:r>
          </a:p>
          <a:p>
            <a:endParaRPr lang="en-US" b="1" dirty="0"/>
          </a:p>
          <a:p>
            <a:r>
              <a:rPr lang="en-US" b="1" dirty="0"/>
              <a:t>Decline of AGP</a:t>
            </a:r>
          </a:p>
          <a:p>
            <a:pPr lvl="1"/>
            <a:r>
              <a:rPr lang="en-US" dirty="0"/>
              <a:t>Loss of credibility </a:t>
            </a:r>
          </a:p>
          <a:p>
            <a:pPr lvl="1"/>
            <a:r>
              <a:rPr lang="en-US" dirty="0"/>
              <a:t>Failure to fully implement Assam Accord </a:t>
            </a:r>
          </a:p>
          <a:p>
            <a:pPr lvl="1"/>
            <a:r>
              <a:rPr lang="en-US" dirty="0"/>
              <a:t>Corruption allegations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C2E15-3052-D665-523B-D19C0673A22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A40E3-8559-E5FA-A5F8-68286EF61DA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93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6F35F-515E-B4F4-E7E2-049B4E24F4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Return of National Parties</a:t>
            </a:r>
          </a:p>
          <a:p>
            <a:pPr lvl="1"/>
            <a:r>
              <a:rPr lang="en-US" dirty="0"/>
              <a:t>Congress regained power </a:t>
            </a:r>
          </a:p>
          <a:p>
            <a:pPr lvl="1"/>
            <a:r>
              <a:rPr lang="en-US" dirty="0"/>
              <a:t>Later rise of Bharatiya Janata Party (BJP)</a:t>
            </a:r>
          </a:p>
          <a:p>
            <a:endParaRPr lang="en-IN" b="1" dirty="0"/>
          </a:p>
          <a:p>
            <a:r>
              <a:rPr lang="en-IN" b="1" dirty="0"/>
              <a:t>Coalition Era</a:t>
            </a:r>
          </a:p>
          <a:p>
            <a:pPr lvl="1"/>
            <a:r>
              <a:rPr lang="en-IN" dirty="0"/>
              <a:t>AGP becomes coalition partner </a:t>
            </a:r>
          </a:p>
          <a:p>
            <a:pPr lvl="1"/>
            <a:r>
              <a:rPr lang="en-IN" dirty="0"/>
              <a:t>Regional parties lose independent dominance</a:t>
            </a:r>
          </a:p>
          <a:p>
            <a:endParaRPr lang="en-US" b="1" dirty="0"/>
          </a:p>
          <a:p>
            <a:r>
              <a:rPr lang="en-US" b="1" dirty="0"/>
              <a:t>Contemporary Politics in Assam</a:t>
            </a:r>
          </a:p>
          <a:p>
            <a:pPr lvl="1"/>
            <a:r>
              <a:rPr lang="en-US" dirty="0"/>
              <a:t>BJP-led alliances </a:t>
            </a:r>
          </a:p>
          <a:p>
            <a:pPr lvl="1"/>
            <a:r>
              <a:rPr lang="en-US" dirty="0"/>
              <a:t>AGP as junior partner </a:t>
            </a:r>
          </a:p>
          <a:p>
            <a:pPr lvl="1"/>
            <a:r>
              <a:rPr lang="en-US" dirty="0"/>
              <a:t>Identity politics still relevant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3CEFB-B689-AFFB-C76A-917A11655CC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57B408-3D6B-19F3-B630-BD6F3459EE6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42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A8FB6-385D-9EF7-F51F-266391CBD3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Changing Political Trends</a:t>
            </a:r>
          </a:p>
          <a:p>
            <a:pPr lvl="1"/>
            <a:r>
              <a:rPr lang="en-US" dirty="0"/>
              <a:t>From movement-based politics → electoral pragmatism </a:t>
            </a:r>
          </a:p>
          <a:p>
            <a:pPr lvl="1"/>
            <a:r>
              <a:rPr lang="en-US" dirty="0"/>
              <a:t>Increasing role of development politics </a:t>
            </a:r>
          </a:p>
          <a:p>
            <a:pPr lvl="1"/>
            <a:r>
              <a:rPr lang="en-US" dirty="0"/>
              <a:t>Decline of mass movements</a:t>
            </a:r>
          </a:p>
          <a:p>
            <a:endParaRPr lang="en-US" b="1" dirty="0"/>
          </a:p>
          <a:p>
            <a:r>
              <a:rPr lang="en-US" b="1" dirty="0"/>
              <a:t>Role of Youth and Civil Society</a:t>
            </a:r>
          </a:p>
          <a:p>
            <a:pPr lvl="1"/>
            <a:r>
              <a:rPr lang="en-US" dirty="0"/>
              <a:t>AASU still influential </a:t>
            </a:r>
          </a:p>
          <a:p>
            <a:pPr lvl="1"/>
            <a:r>
              <a:rPr lang="en-US" dirty="0"/>
              <a:t>Youth participation continues </a:t>
            </a:r>
          </a:p>
          <a:p>
            <a:pPr lvl="1"/>
            <a:r>
              <a:rPr lang="en-US" dirty="0"/>
              <a:t>Issue-based mobilization</a:t>
            </a:r>
          </a:p>
          <a:p>
            <a:endParaRPr lang="en-US" b="1" dirty="0"/>
          </a:p>
          <a:p>
            <a:r>
              <a:rPr lang="en-US" b="1" dirty="0"/>
              <a:t>Federalism and Regionalism</a:t>
            </a:r>
          </a:p>
          <a:p>
            <a:pPr lvl="1"/>
            <a:r>
              <a:rPr lang="en-US" dirty="0"/>
              <a:t>Demand for autonomy </a:t>
            </a:r>
          </a:p>
          <a:p>
            <a:pPr lvl="1"/>
            <a:r>
              <a:rPr lang="en-US" dirty="0"/>
              <a:t>Strengthening of state identity within Indian Union 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6E053-839C-8C71-297A-8CE51AAAB14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754381-A26B-DE3D-A328-2809EDD0CA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88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77018-41DB-7802-BADD-8209321CF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Critical Analysis</a:t>
            </a:r>
          </a:p>
          <a:p>
            <a:pPr lvl="1"/>
            <a:r>
              <a:rPr lang="en-US" dirty="0"/>
              <a:t>AGP’s rise = success of regionalism </a:t>
            </a:r>
          </a:p>
          <a:p>
            <a:pPr lvl="1"/>
            <a:r>
              <a:rPr lang="en-US" dirty="0"/>
              <a:t>Decline = governance failure </a:t>
            </a:r>
          </a:p>
          <a:p>
            <a:pPr lvl="1"/>
            <a:r>
              <a:rPr lang="en-US" dirty="0"/>
              <a:t>Regional parties face sustainability challenges </a:t>
            </a:r>
          </a:p>
          <a:p>
            <a:endParaRPr lang="en-US" b="1" dirty="0"/>
          </a:p>
          <a:p>
            <a:r>
              <a:rPr lang="en-US" b="1" dirty="0"/>
              <a:t>Scholarly Perspectives</a:t>
            </a:r>
          </a:p>
          <a:p>
            <a:pPr lvl="1"/>
            <a:r>
              <a:rPr lang="en-US" dirty="0"/>
              <a:t>Regional parties reflect democratic deepening </a:t>
            </a:r>
          </a:p>
          <a:p>
            <a:pPr lvl="1"/>
            <a:r>
              <a:rPr lang="en-US" dirty="0"/>
              <a:t>Also indicate failure of national integration policies</a:t>
            </a:r>
          </a:p>
          <a:p>
            <a:endParaRPr lang="en-US" b="1" dirty="0"/>
          </a:p>
          <a:p>
            <a:r>
              <a:rPr lang="en-US" b="1" dirty="0"/>
              <a:t>Debate Question</a:t>
            </a:r>
          </a:p>
          <a:p>
            <a:pPr lvl="1"/>
            <a:r>
              <a:rPr lang="en-US" dirty="0"/>
              <a:t>Has AGP strengthened democracy in Assam? </a:t>
            </a:r>
          </a:p>
          <a:p>
            <a:pPr lvl="1"/>
            <a:r>
              <a:rPr lang="en-US" dirty="0"/>
              <a:t>Or weakened governance? 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9BE84-6595-6CC5-6BE1-2DAF7BDA6B8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A68441-E282-BE92-DEF8-4C0D8FB60DA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26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A7963-7C43-2762-31D6-33EB3D0760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/>
          </a:bodyPr>
          <a:lstStyle/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Assam politics transformed from centralized to regionalized </a:t>
            </a:r>
          </a:p>
          <a:p>
            <a:pPr lvl="1"/>
            <a:r>
              <a:rPr lang="en-US" dirty="0"/>
              <a:t>AGP played a historic role </a:t>
            </a:r>
          </a:p>
          <a:p>
            <a:pPr lvl="1"/>
            <a:r>
              <a:rPr lang="en-US" dirty="0"/>
              <a:t>Present politics = mix of regional + national forces</a:t>
            </a:r>
          </a:p>
          <a:p>
            <a:r>
              <a:rPr lang="en-US" b="1" dirty="0"/>
              <a:t>Key Takeaways</a:t>
            </a:r>
          </a:p>
          <a:p>
            <a:pPr lvl="1"/>
            <a:r>
              <a:rPr lang="en-US" dirty="0"/>
              <a:t>Assam Movement → AGP formation </a:t>
            </a:r>
          </a:p>
          <a:p>
            <a:pPr lvl="1"/>
            <a:r>
              <a:rPr lang="en-US" dirty="0"/>
              <a:t>Regional identity central to politics </a:t>
            </a:r>
          </a:p>
          <a:p>
            <a:pPr lvl="1"/>
            <a:r>
              <a:rPr lang="en-US" dirty="0"/>
              <a:t>Shift towards coalition and competitive politics </a:t>
            </a:r>
          </a:p>
          <a:p>
            <a:r>
              <a:rPr lang="en-IN" b="1" dirty="0"/>
              <a:t>Suggested Readings</a:t>
            </a:r>
          </a:p>
          <a:p>
            <a:pPr lvl="1"/>
            <a:r>
              <a:rPr lang="en-IN" dirty="0"/>
              <a:t>Sanjib Baruah – </a:t>
            </a:r>
            <a:r>
              <a:rPr lang="en-IN" i="1" dirty="0"/>
              <a:t>India Against Itself</a:t>
            </a:r>
            <a:r>
              <a:rPr lang="en-IN" dirty="0"/>
              <a:t> </a:t>
            </a:r>
          </a:p>
          <a:p>
            <a:pPr lvl="1"/>
            <a:r>
              <a:rPr lang="en-IN" dirty="0"/>
              <a:t>Amalendu Guha – </a:t>
            </a:r>
            <a:r>
              <a:rPr lang="en-IN" i="1" dirty="0"/>
              <a:t>Planter Raj to Swaraj</a:t>
            </a:r>
            <a:r>
              <a:rPr lang="en-IN" dirty="0"/>
              <a:t> </a:t>
            </a:r>
          </a:p>
          <a:p>
            <a:pPr lvl="1"/>
            <a:r>
              <a:rPr lang="en-IN" dirty="0" err="1"/>
              <a:t>Udayon</a:t>
            </a:r>
            <a:r>
              <a:rPr lang="en-IN" dirty="0"/>
              <a:t> Misra – Works on Assam politics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8CE7D-608F-9B49-55C5-A9A46A8503A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2BAE90-2DAB-255B-04E3-A2FB5682D8A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11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3E14A-F1F1-E43D-ED4D-D64846DEBC6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63B5E3-0D64-4C92-A06D-97D813CA2700}" type="datetime3">
              <a:rPr lang="en-US" smtClean="0"/>
              <a:t>1 April 2026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232FDD-E863-9DD9-18D7-0F52AEB79BC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r>
              <a:rPr lang="en-US" b="1" dirty="0"/>
              <a:t>Unit-III: Political developments in Assam </a:t>
            </a:r>
            <a:endParaRPr lang="en-US" dirty="0"/>
          </a:p>
          <a:p>
            <a:pPr lvl="1"/>
            <a:r>
              <a:rPr lang="en-IN" dirty="0"/>
              <a:t>Language Politics. </a:t>
            </a:r>
          </a:p>
          <a:p>
            <a:pPr lvl="1"/>
            <a:r>
              <a:rPr lang="en-IN" dirty="0"/>
              <a:t>Assam Movement. </a:t>
            </a:r>
          </a:p>
          <a:p>
            <a:pPr lvl="1"/>
            <a:r>
              <a:rPr lang="en-IN" dirty="0"/>
              <a:t>Bodo Movement. </a:t>
            </a:r>
          </a:p>
          <a:p>
            <a:pPr lvl="1"/>
            <a:r>
              <a:rPr lang="en-US" dirty="0"/>
              <a:t>Rise of insurgency: ULFA and NDFB. </a:t>
            </a:r>
          </a:p>
          <a:p>
            <a:endParaRPr lang="en-IN" dirty="0"/>
          </a:p>
          <a:p>
            <a:r>
              <a:rPr lang="en-US" b="1" dirty="0"/>
              <a:t>Unit-IV: Changing nature of state politics in Assam </a:t>
            </a:r>
            <a:endParaRPr lang="en-US" dirty="0"/>
          </a:p>
          <a:p>
            <a:pPr lvl="1"/>
            <a:r>
              <a:rPr lang="en-US" dirty="0"/>
              <a:t>Emergence of Regional Parties: AGP. </a:t>
            </a:r>
          </a:p>
          <a:p>
            <a:pPr lvl="1"/>
            <a:r>
              <a:rPr lang="en-US" dirty="0"/>
              <a:t>Formation of Autonomous Councils: Rabha and </a:t>
            </a:r>
            <a:r>
              <a:rPr lang="en-US" dirty="0" err="1"/>
              <a:t>Mising</a:t>
            </a:r>
            <a:r>
              <a:rPr lang="en-US" dirty="0"/>
              <a:t>. </a:t>
            </a:r>
          </a:p>
          <a:p>
            <a:pPr lvl="1"/>
            <a:r>
              <a:rPr lang="en-IN" dirty="0"/>
              <a:t>Citizenship: NRC and CAA. </a:t>
            </a:r>
          </a:p>
          <a:p>
            <a:endParaRPr lang="en-IN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C199BA-4385-C42C-27F4-4EAC77D37F1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7B5CEC-5E19-4F4D-BB25-22279E6455DE}" type="datetime3">
              <a:rPr lang="en-US" smtClean="0"/>
              <a:t>1 April 2026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7F992-C4C2-710B-D909-619F3152F8F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4396C-4D4E-3C3B-7B7F-4E8E78C7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80DA9-38B6-5BD8-B0D3-B1788CA3577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Changing nature of state politics in Assam </a:t>
            </a:r>
            <a:endParaRPr lang="en-US" sz="3200" dirty="0"/>
          </a:p>
          <a:p>
            <a:pPr marL="365760" lvl="1" indent="0" algn="ctr">
              <a:buNone/>
            </a:pPr>
            <a:endParaRPr lang="en-US" sz="2800" dirty="0"/>
          </a:p>
          <a:p>
            <a:pPr marL="365760" lvl="1" indent="0" algn="ctr">
              <a:buNone/>
            </a:pPr>
            <a:endParaRPr lang="en-US" sz="2800" dirty="0"/>
          </a:p>
          <a:p>
            <a:pPr marL="365760" lvl="1" indent="0" algn="ctr">
              <a:buNone/>
            </a:pPr>
            <a:r>
              <a:rPr lang="en-US" sz="2800" dirty="0"/>
              <a:t>Emergence of Regional Parties: AGP.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91EEB-B9E9-8A2B-B2FB-F13CF787F94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8D5389D-35C7-461E-8461-64D976B701AC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A3ABE-B21A-9243-AB28-71E8AD9D1A2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45E71-69FC-C85B-EBCF-23979ACF737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Introduction</a:t>
            </a:r>
          </a:p>
          <a:p>
            <a:pPr lvl="1"/>
            <a:r>
              <a:rPr lang="en-US" dirty="0"/>
              <a:t>State politics in Assam has undergone major transformations </a:t>
            </a:r>
            <a:r>
              <a:rPr lang="en-IN" dirty="0"/>
              <a:t>after </a:t>
            </a:r>
            <a:r>
              <a:rPr lang="en-IN" b="1" dirty="0"/>
              <a:t>1970s</a:t>
            </a:r>
            <a:endParaRPr lang="en-US" dirty="0"/>
          </a:p>
          <a:p>
            <a:pPr lvl="1"/>
            <a:r>
              <a:rPr lang="en-US" dirty="0"/>
              <a:t>Shift from national party dominance to regional assertion </a:t>
            </a:r>
            <a:r>
              <a:rPr lang="en-IN" dirty="0"/>
              <a:t>in </a:t>
            </a:r>
            <a:r>
              <a:rPr lang="en-IN" b="1" dirty="0"/>
              <a:t>1980s</a:t>
            </a:r>
            <a:endParaRPr lang="en-US" dirty="0"/>
          </a:p>
          <a:p>
            <a:pPr lvl="1"/>
            <a:r>
              <a:rPr lang="en-US" dirty="0"/>
              <a:t>Rise of identity-based politics </a:t>
            </a:r>
          </a:p>
          <a:p>
            <a:pPr lvl="1"/>
            <a:r>
              <a:rPr lang="en-US" dirty="0"/>
              <a:t>Central focus: Emergence of Asom Gana Parishad (AGP) </a:t>
            </a:r>
            <a:r>
              <a:rPr lang="en-IN" dirty="0"/>
              <a:t>(formed </a:t>
            </a:r>
            <a:r>
              <a:rPr lang="en-IN" b="1" dirty="0"/>
              <a:t>October 14, 1985</a:t>
            </a:r>
            <a:r>
              <a:rPr lang="en-IN" dirty="0"/>
              <a:t>)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Nature of State Politics (Concept)</a:t>
            </a:r>
          </a:p>
          <a:p>
            <a:pPr lvl="1"/>
            <a:r>
              <a:rPr lang="en-US" dirty="0"/>
              <a:t>Refers to political processes within a state </a:t>
            </a:r>
          </a:p>
          <a:p>
            <a:pPr lvl="1"/>
            <a:r>
              <a:rPr lang="en-US" dirty="0"/>
              <a:t>Includes party system, leadership, electoral trends </a:t>
            </a:r>
          </a:p>
          <a:p>
            <a:pPr lvl="1"/>
            <a:r>
              <a:rPr lang="en-US" dirty="0"/>
              <a:t>Influenced by ethnicity, language, and regional aspirations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4D654-1E12-52AF-C985-46C4B50CB2F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02862F-1375-246A-4F68-B6BF7945C8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36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D33B5-28A7-E633-3F44-D9B9407B98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Pre-1970s Political Scenario</a:t>
            </a:r>
          </a:p>
          <a:p>
            <a:pPr lvl="1"/>
            <a:r>
              <a:rPr lang="en-US" dirty="0"/>
              <a:t>Dominance of Indian National Congress  </a:t>
            </a:r>
            <a:r>
              <a:rPr lang="en-IN" dirty="0"/>
              <a:t>1947–1977</a:t>
            </a:r>
            <a:endParaRPr lang="en-US" dirty="0"/>
          </a:p>
          <a:p>
            <a:pPr lvl="1"/>
            <a:r>
              <a:rPr lang="en-US" dirty="0"/>
              <a:t>Weak opposition </a:t>
            </a:r>
          </a:p>
          <a:p>
            <a:pPr lvl="1"/>
            <a:r>
              <a:rPr lang="en-US" dirty="0"/>
              <a:t>Limited regional assertion </a:t>
            </a:r>
          </a:p>
          <a:p>
            <a:pPr lvl="1"/>
            <a:r>
              <a:rPr lang="en-US" dirty="0"/>
              <a:t>Centralized political structure</a:t>
            </a:r>
          </a:p>
          <a:p>
            <a:endParaRPr lang="en-US" b="1" dirty="0"/>
          </a:p>
          <a:p>
            <a:r>
              <a:rPr lang="en-US" b="1" dirty="0"/>
              <a:t>Causes of Political Change</a:t>
            </a:r>
          </a:p>
          <a:p>
            <a:pPr lvl="1"/>
            <a:r>
              <a:rPr lang="en-US" dirty="0"/>
              <a:t>Immigration issue (Bangladesh influx) </a:t>
            </a:r>
            <a:r>
              <a:rPr lang="en-IN" dirty="0"/>
              <a:t>1978 </a:t>
            </a:r>
            <a:r>
              <a:rPr lang="en-IN" dirty="0" err="1"/>
              <a:t>Mangaldoi</a:t>
            </a:r>
            <a:r>
              <a:rPr lang="en-IN" dirty="0"/>
              <a:t> by-election</a:t>
            </a:r>
            <a:endParaRPr lang="en-US" dirty="0"/>
          </a:p>
          <a:p>
            <a:pPr lvl="1"/>
            <a:r>
              <a:rPr lang="en-US" dirty="0"/>
              <a:t>Ethnic identity crisis </a:t>
            </a:r>
          </a:p>
          <a:p>
            <a:pPr lvl="1"/>
            <a:r>
              <a:rPr lang="en-US" dirty="0"/>
              <a:t>Economic underdevelopment </a:t>
            </a:r>
          </a:p>
          <a:p>
            <a:pPr lvl="1"/>
            <a:r>
              <a:rPr lang="en-US" dirty="0"/>
              <a:t>Political marginalization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23548-1666-C6F2-379F-71A71E6D69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CEB08F-1163-3D29-1CAD-BC7F1CDE5F4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50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14FBA-6FD4-252E-66FA-C8B53C38C9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r>
              <a:rPr lang="en-US" b="1" dirty="0"/>
              <a:t>Assam Movement (1979–1985)</a:t>
            </a:r>
          </a:p>
          <a:p>
            <a:pPr lvl="1"/>
            <a:r>
              <a:rPr lang="en-US" dirty="0"/>
              <a:t>Led by All Assam Students' Union (AASU) </a:t>
            </a:r>
          </a:p>
          <a:p>
            <a:pPr lvl="1"/>
            <a:r>
              <a:rPr lang="en-US" dirty="0"/>
              <a:t>Mass mobilization against illegal immigrants </a:t>
            </a:r>
          </a:p>
          <a:p>
            <a:pPr lvl="1"/>
            <a:r>
              <a:rPr lang="en-US" dirty="0"/>
              <a:t>Demand: Detection, deletion, deportation</a:t>
            </a:r>
          </a:p>
          <a:p>
            <a:endParaRPr lang="en-US" b="1" dirty="0"/>
          </a:p>
          <a:p>
            <a:r>
              <a:rPr lang="en-US" b="1" dirty="0"/>
              <a:t>Nature of the Assam Movement</a:t>
            </a:r>
          </a:p>
          <a:p>
            <a:pPr lvl="1"/>
            <a:r>
              <a:rPr lang="en-US" dirty="0"/>
              <a:t>Non-violent mass agitation </a:t>
            </a:r>
          </a:p>
          <a:p>
            <a:pPr lvl="1"/>
            <a:r>
              <a:rPr lang="en-US" dirty="0"/>
              <a:t>Strong regional consciousness </a:t>
            </a:r>
          </a:p>
          <a:p>
            <a:pPr lvl="1"/>
            <a:r>
              <a:rPr lang="en-US" dirty="0"/>
              <a:t>Participation of students, middle class, peasants</a:t>
            </a:r>
          </a:p>
          <a:p>
            <a:endParaRPr lang="en-US" b="1" dirty="0"/>
          </a:p>
          <a:p>
            <a:r>
              <a:rPr lang="en-US" b="1" dirty="0"/>
              <a:t>Impact of Assam Movement</a:t>
            </a:r>
          </a:p>
          <a:p>
            <a:pPr lvl="1"/>
            <a:r>
              <a:rPr lang="en-US" dirty="0"/>
              <a:t>Politicization of Assamese identity </a:t>
            </a:r>
          </a:p>
          <a:p>
            <a:pPr lvl="1"/>
            <a:r>
              <a:rPr lang="en-US" dirty="0"/>
              <a:t>Decline of Congress dominance </a:t>
            </a:r>
          </a:p>
          <a:p>
            <a:pPr lvl="1"/>
            <a:r>
              <a:rPr lang="en-US" dirty="0"/>
              <a:t>Rise of regional leadership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983D5-878D-4A99-4FF9-6637E9C1462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6ABF7-3755-D079-FEFE-C2F8806F8C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02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A8369-6CD1-7EF6-6E0E-7FFDD36616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Assam Accord (1985)</a:t>
            </a:r>
          </a:p>
          <a:p>
            <a:pPr lvl="1"/>
            <a:r>
              <a:rPr lang="en-US" dirty="0"/>
              <a:t>Agreement between Government of India and AASU leaders </a:t>
            </a:r>
          </a:p>
          <a:p>
            <a:pPr lvl="1"/>
            <a:r>
              <a:rPr lang="en-US" dirty="0"/>
              <a:t>Key provisions: </a:t>
            </a:r>
          </a:p>
          <a:p>
            <a:pPr lvl="2"/>
            <a:r>
              <a:rPr lang="en-US" dirty="0"/>
              <a:t>Detection of foreigners </a:t>
            </a:r>
          </a:p>
          <a:p>
            <a:pPr lvl="2"/>
            <a:r>
              <a:rPr lang="en-US" dirty="0"/>
              <a:t>Safeguarding Assamese identity</a:t>
            </a:r>
          </a:p>
          <a:p>
            <a:endParaRPr lang="en-IN" b="1" dirty="0"/>
          </a:p>
          <a:p>
            <a:r>
              <a:rPr lang="en-IN" b="1" dirty="0"/>
              <a:t>Formation of AGP</a:t>
            </a:r>
          </a:p>
          <a:p>
            <a:pPr lvl="1"/>
            <a:r>
              <a:rPr lang="en-IN" dirty="0"/>
              <a:t>Formed in 1985 after Assam Accord </a:t>
            </a:r>
          </a:p>
          <a:p>
            <a:pPr lvl="1"/>
            <a:r>
              <a:rPr lang="en-US" dirty="0"/>
              <a:t>Formed on </a:t>
            </a:r>
            <a:r>
              <a:rPr lang="en-US" b="1" dirty="0"/>
              <a:t>October 14, 1985</a:t>
            </a:r>
            <a:endParaRPr lang="en-IN" dirty="0"/>
          </a:p>
          <a:p>
            <a:pPr lvl="1"/>
            <a:r>
              <a:rPr lang="en-IN" dirty="0"/>
              <a:t>Leaders: Prafulla Kumar Mahanta, Bhrigu Kumar Phukan </a:t>
            </a:r>
          </a:p>
          <a:p>
            <a:pPr lvl="1"/>
            <a:r>
              <a:rPr lang="en-IN" dirty="0"/>
              <a:t>Transition from movement to political party 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409A-44DA-211F-4146-35071F041E2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5B53A-9903-61EE-35BE-207386187F9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20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61077-A854-A501-8E1F-0C657B7353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Ideology of AGP</a:t>
            </a:r>
          </a:p>
          <a:p>
            <a:pPr lvl="1"/>
            <a:r>
              <a:rPr lang="en-US" dirty="0"/>
              <a:t>Regionalism </a:t>
            </a:r>
          </a:p>
          <a:p>
            <a:pPr lvl="1"/>
            <a:r>
              <a:rPr lang="en-US" dirty="0"/>
              <a:t>Protection of Assamese identity </a:t>
            </a:r>
          </a:p>
          <a:p>
            <a:pPr lvl="1"/>
            <a:r>
              <a:rPr lang="en-US" dirty="0"/>
              <a:t>Anti-immigration stance </a:t>
            </a:r>
          </a:p>
          <a:p>
            <a:pPr lvl="1"/>
            <a:r>
              <a:rPr lang="en-US" dirty="0"/>
              <a:t>Federalism</a:t>
            </a:r>
          </a:p>
          <a:p>
            <a:endParaRPr lang="en-US" b="1" dirty="0"/>
          </a:p>
          <a:p>
            <a:r>
              <a:rPr lang="en-US" b="1" dirty="0"/>
              <a:t>AGP’s First Electoral Victory (1985)</a:t>
            </a:r>
          </a:p>
          <a:p>
            <a:pPr lvl="1"/>
            <a:r>
              <a:rPr lang="en-US" dirty="0"/>
              <a:t>Won state elections decisively </a:t>
            </a:r>
          </a:p>
          <a:p>
            <a:pPr lvl="1"/>
            <a:r>
              <a:rPr lang="en-US" dirty="0"/>
              <a:t>Prafulla Mahanta became youngest CM </a:t>
            </a:r>
          </a:p>
          <a:p>
            <a:endParaRPr lang="en-US" b="1" dirty="0"/>
          </a:p>
          <a:p>
            <a:r>
              <a:rPr lang="en-US" b="1" dirty="0"/>
              <a:t>Significance of AGP Victory</a:t>
            </a:r>
          </a:p>
          <a:p>
            <a:pPr lvl="1"/>
            <a:r>
              <a:rPr lang="en-US" dirty="0"/>
              <a:t>End of Congress monopoly </a:t>
            </a:r>
          </a:p>
          <a:p>
            <a:pPr lvl="1"/>
            <a:r>
              <a:rPr lang="en-US" dirty="0"/>
              <a:t>Rise of regional politics </a:t>
            </a:r>
          </a:p>
          <a:p>
            <a:pPr lvl="1"/>
            <a:r>
              <a:rPr lang="en-US" dirty="0"/>
              <a:t>Assertion of sub-national identity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D6B06-411B-E3A2-1C5F-1B812B4B236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A6D96B-132C-0818-0BEC-C2D7F3AEC90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86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7EF1C-660D-BA6B-D4B7-8B6B7108F9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Changing Party System</a:t>
            </a:r>
          </a:p>
          <a:p>
            <a:pPr lvl="1"/>
            <a:r>
              <a:rPr lang="en-US" dirty="0"/>
              <a:t>From single-party dominance → multi-party competition </a:t>
            </a:r>
          </a:p>
          <a:p>
            <a:pPr lvl="1"/>
            <a:r>
              <a:rPr lang="en-US" dirty="0"/>
              <a:t>Entry of regional parties </a:t>
            </a:r>
          </a:p>
          <a:p>
            <a:pPr lvl="1"/>
            <a:r>
              <a:rPr lang="en-US" dirty="0"/>
              <a:t>Coalition politics emerges</a:t>
            </a:r>
          </a:p>
          <a:p>
            <a:endParaRPr lang="en-US" b="1" dirty="0"/>
          </a:p>
          <a:p>
            <a:r>
              <a:rPr lang="en-US" b="1" dirty="0"/>
              <a:t>Role of Ethnicity in Politics</a:t>
            </a:r>
          </a:p>
          <a:p>
            <a:pPr lvl="1"/>
            <a:r>
              <a:rPr lang="en-US" dirty="0"/>
              <a:t>Bodo, Assamese, tribal identities </a:t>
            </a:r>
          </a:p>
          <a:p>
            <a:pPr lvl="1"/>
            <a:r>
              <a:rPr lang="en-US" dirty="0"/>
              <a:t>Ethnic mobilization influences voting behavior</a:t>
            </a:r>
          </a:p>
          <a:p>
            <a:endParaRPr lang="en-US" b="1" dirty="0"/>
          </a:p>
          <a:p>
            <a:r>
              <a:rPr lang="en-US" b="1" dirty="0"/>
              <a:t>Emergence of Other Regional Forces</a:t>
            </a:r>
          </a:p>
          <a:p>
            <a:pPr lvl="1"/>
            <a:r>
              <a:rPr lang="en-US" dirty="0"/>
              <a:t>Bodo political movements </a:t>
            </a:r>
          </a:p>
          <a:p>
            <a:pPr lvl="1"/>
            <a:r>
              <a:rPr lang="en-US" dirty="0"/>
              <a:t>Rise of groups like All Bodo Students' Union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DA329-8DF8-B3D2-B5F1-C9499E9CF64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531BEA-D6D5-0951-F051-CB6E09068E0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46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9174</TotalTime>
  <Words>668</Words>
  <Application>Microsoft Office PowerPoint</Application>
  <PresentationFormat>On-screen Show (4:3)</PresentationFormat>
  <Paragraphs>185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Andalus</vt:lpstr>
      <vt:lpstr>Calibri</vt:lpstr>
      <vt:lpstr>Century Schoolbook</vt:lpstr>
      <vt:lpstr>Wingdings</vt:lpstr>
      <vt:lpstr>Wingdings 2</vt:lpstr>
      <vt:lpstr>Oriel</vt:lpstr>
      <vt:lpstr> POL060304: Politics in Northeast India (Optional)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188</cp:revision>
  <dcterms:created xsi:type="dcterms:W3CDTF">2006-08-16T00:00:00Z</dcterms:created>
  <dcterms:modified xsi:type="dcterms:W3CDTF">2026-04-01T07:53:42Z</dcterms:modified>
</cp:coreProperties>
</file>