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301" r:id="rId3"/>
    <p:sldId id="398" r:id="rId4"/>
    <p:sldId id="408" r:id="rId5"/>
    <p:sldId id="409" r:id="rId6"/>
    <p:sldId id="411" r:id="rId7"/>
    <p:sldId id="412" r:id="rId8"/>
    <p:sldId id="413" r:id="rId9"/>
    <p:sldId id="414" r:id="rId10"/>
    <p:sldId id="415" r:id="rId11"/>
    <p:sldId id="416" r:id="rId12"/>
    <p:sldId id="417" r:id="rId13"/>
    <p:sldId id="418" r:id="rId14"/>
    <p:sldId id="419" r:id="rId15"/>
    <p:sldId id="420" r:id="rId16"/>
    <p:sldId id="293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40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0650CA-E7AF-499F-BA7F-721476DA03E7}" type="datetimeFigureOut">
              <a:rPr lang="en-IN" smtClean="0"/>
              <a:t>31-03-2026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1E2AB4-8E3A-4E09-82B7-4D27416193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815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ABA1556-6EE3-444F-915D-8C09FA7A00B5}" type="datetime3">
              <a:rPr lang="en-US" smtClean="0"/>
              <a:t>31 March 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A1538-8253-4504-A63F-803635020ECD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61E6C9-EF6F-497F-AC72-30B9DF218A83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3F16717-6E5C-48C9-BBB4-F65A8AF652A0}" type="datetime3">
              <a:rPr lang="en-US" smtClean="0"/>
              <a:t>31 March 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675AEBC-D592-4478-9EF0-7413D2B4235E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DCF79-4299-422E-A787-4C5BD4BD8DBD}" type="datetime3">
              <a:rPr lang="en-US" smtClean="0"/>
              <a:t>31 March 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C77CB-3F88-4856-A842-D8F0E4396A99}" type="datetime3">
              <a:rPr lang="en-US" smtClean="0"/>
              <a:t>31 March 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4D924E-B9DF-4107-94A7-4BB0011DD94F}" type="datetime3">
              <a:rPr lang="en-US" smtClean="0"/>
              <a:t>31 March 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34B5A-8F46-4D82-9C8E-66F6AC69C381}" type="datetime3">
              <a:rPr lang="en-US" smtClean="0"/>
              <a:t>31 March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FA8332-FC1A-4C17-83C4-FBE3F47C86B2}" type="datetime3">
              <a:rPr lang="en-US" smtClean="0"/>
              <a:t>31 March 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6615EAB-26A9-42B2-AE17-BC083E1A620C}" type="datetime3">
              <a:rPr lang="en-US" smtClean="0"/>
              <a:t>31 March 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2A32BFA-E1D1-4B98-966E-D97ADA29660E}" type="datetime3">
              <a:rPr lang="en-US" smtClean="0"/>
              <a:t>31 March 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600200"/>
          </a:xfrm>
        </p:spPr>
        <p:txBody>
          <a:bodyPr>
            <a:normAutofit/>
          </a:bodyPr>
          <a:lstStyle/>
          <a:p>
            <a:pPr algn="ctr"/>
            <a:br>
              <a:rPr lang="en-IN" b="0" dirty="0"/>
            </a:br>
            <a:r>
              <a:rPr lang="en-US" dirty="0"/>
              <a:t>POL060304: Politics in Northeast India (Optional) </a:t>
            </a:r>
            <a:r>
              <a:rPr lang="en-US" b="0" dirty="0"/>
              <a:t>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667000"/>
          </a:xfrm>
        </p:spPr>
        <p:txBody>
          <a:bodyPr>
            <a:noAutofit/>
          </a:bodyPr>
          <a:lstStyle/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ctr"/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Aniruddha</a:t>
            </a:r>
            <a:r>
              <a:rPr lang="en-US" dirty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 Kumar </a:t>
            </a:r>
            <a:r>
              <a:rPr lang="en-US" dirty="0" err="1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Baro</a:t>
            </a:r>
            <a:endParaRPr lang="en-US" dirty="0"/>
          </a:p>
        </p:txBody>
      </p:sp>
      <p:pic>
        <p:nvPicPr>
          <p:cNvPr id="5" name="Picture 4" descr="C:\Users\Aniruddha\Desktop\download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62400" y="3026229"/>
            <a:ext cx="1499634" cy="145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B9DBB1-4E03-DA65-B463-FE8CB32E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63051-4375-481B-BA41-B332752209E6}" type="datetime3">
              <a:rPr lang="en-US" smtClean="0"/>
              <a:t>31 March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DE1B44-8376-3039-9E71-BF389BA3B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0DFB2-FEDD-8D62-6A07-CAE936ECB97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Methods Used</a:t>
            </a:r>
          </a:p>
          <a:p>
            <a:pPr lvl="1"/>
            <a:r>
              <a:rPr lang="en-US" dirty="0"/>
              <a:t>Armed attacks </a:t>
            </a:r>
          </a:p>
          <a:p>
            <a:pPr lvl="1"/>
            <a:r>
              <a:rPr lang="en-US" dirty="0"/>
              <a:t>Ethnic violence </a:t>
            </a:r>
          </a:p>
          <a:p>
            <a:pPr lvl="1"/>
            <a:r>
              <a:rPr lang="en-US" dirty="0"/>
              <a:t>Extortion</a:t>
            </a:r>
          </a:p>
          <a:p>
            <a:endParaRPr lang="en-US" b="1" dirty="0"/>
          </a:p>
          <a:p>
            <a:r>
              <a:rPr lang="en-US" b="1" dirty="0"/>
              <a:t>Factions of NDFB</a:t>
            </a:r>
          </a:p>
          <a:p>
            <a:pPr lvl="1"/>
            <a:r>
              <a:rPr lang="en-US" dirty="0"/>
              <a:t>NDFB (Progressive) </a:t>
            </a:r>
          </a:p>
          <a:p>
            <a:pPr lvl="1"/>
            <a:r>
              <a:rPr lang="en-US" dirty="0"/>
              <a:t>NDFB (</a:t>
            </a:r>
            <a:r>
              <a:rPr lang="en-US" dirty="0" err="1"/>
              <a:t>Songbijit</a:t>
            </a:r>
            <a:r>
              <a:rPr lang="en-US" dirty="0"/>
              <a:t>) </a:t>
            </a:r>
          </a:p>
          <a:p>
            <a:pPr lvl="1"/>
            <a:r>
              <a:rPr lang="en-US" dirty="0"/>
              <a:t>NDFB (Ranjan Daimary faction)</a:t>
            </a:r>
          </a:p>
          <a:p>
            <a:endParaRPr lang="en-US" b="1" dirty="0"/>
          </a:p>
          <a:p>
            <a:r>
              <a:rPr lang="en-US" b="1" dirty="0"/>
              <a:t>Ethnic Conflict</a:t>
            </a:r>
          </a:p>
          <a:p>
            <a:pPr lvl="1"/>
            <a:r>
              <a:rPr lang="en-US" dirty="0"/>
              <a:t>Clashes with Adivasis, Muslims, and others </a:t>
            </a:r>
          </a:p>
          <a:p>
            <a:pPr lvl="1"/>
            <a:r>
              <a:rPr lang="en-US" dirty="0"/>
              <a:t>Displacement and violence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5F7C2-2E1E-C688-7C20-50231B785B4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09CFDA6-F843-4A06-8658-8FDAEF8D4F77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0726E-10C6-1D72-7323-7E2FA6B56BF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69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AA0B8B-ED36-AA60-512C-97F726548F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/>
          <a:lstStyle/>
          <a:p>
            <a:r>
              <a:rPr lang="en-US" b="1" dirty="0"/>
              <a:t>Government Response</a:t>
            </a:r>
          </a:p>
          <a:p>
            <a:pPr lvl="1"/>
            <a:r>
              <a:rPr lang="en-US" dirty="0"/>
              <a:t>Military operations </a:t>
            </a:r>
          </a:p>
          <a:p>
            <a:pPr lvl="1"/>
            <a:r>
              <a:rPr lang="en-US" dirty="0"/>
              <a:t>Peace negotiations</a:t>
            </a:r>
          </a:p>
          <a:p>
            <a:endParaRPr lang="en-US" b="1" dirty="0"/>
          </a:p>
          <a:p>
            <a:r>
              <a:rPr lang="en-US" b="1" dirty="0"/>
              <a:t>Peace Process</a:t>
            </a:r>
          </a:p>
          <a:p>
            <a:pPr lvl="1"/>
            <a:r>
              <a:rPr lang="en-US" dirty="0"/>
              <a:t>Ceasefire agreements </a:t>
            </a:r>
          </a:p>
          <a:p>
            <a:pPr lvl="1"/>
            <a:r>
              <a:rPr lang="en-US" dirty="0"/>
              <a:t>Talks with Government</a:t>
            </a:r>
          </a:p>
          <a:p>
            <a:endParaRPr lang="en-US" b="1" dirty="0"/>
          </a:p>
          <a:p>
            <a:r>
              <a:rPr lang="en-US" b="1" dirty="0"/>
              <a:t>2020 Bodo Peace Accord</a:t>
            </a:r>
          </a:p>
          <a:p>
            <a:pPr lvl="1"/>
            <a:r>
              <a:rPr lang="en-US" dirty="0"/>
              <a:t>End of major insurgency </a:t>
            </a:r>
          </a:p>
          <a:p>
            <a:pPr lvl="1"/>
            <a:r>
              <a:rPr lang="en-US" dirty="0"/>
              <a:t>Integration into mainstream politics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27E01-3868-B191-C47B-D96E78AC820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7DD304C-38D1-4A39-AC7B-B2D27517D6F0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33982-9E3A-7F33-95E0-1706D6C6C01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260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50DC1-6F8A-9E0B-9962-01013F7FC9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r>
              <a:rPr lang="en-IN" dirty="0"/>
              <a:t>COMPARATIVE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B23B98-FAEF-7790-A652-D9E1483B11E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IN" dirty="0"/>
              <a:t>ULFA vs NDFB (Table)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88E919-EDDE-130F-B83B-904903E595D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26EB7DE-121D-42D5-B6A5-EC2FA41B3263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4218C7-D53F-F043-94B9-DABBCF58068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E20BAF2-20C8-DF21-33FE-8969EDE166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0248076"/>
              </p:ext>
            </p:extLst>
          </p:nvPr>
        </p:nvGraphicFramePr>
        <p:xfrm>
          <a:off x="457200" y="1905000"/>
          <a:ext cx="7467600" cy="3657599"/>
        </p:xfrm>
        <a:graphic>
          <a:graphicData uri="http://schemas.openxmlformats.org/drawingml/2006/table">
            <a:tbl>
              <a:tblPr/>
              <a:tblGrid>
                <a:gridCol w="2489200">
                  <a:extLst>
                    <a:ext uri="{9D8B030D-6E8A-4147-A177-3AD203B41FA5}">
                      <a16:colId xmlns:a16="http://schemas.microsoft.com/office/drawing/2014/main" val="2167750109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779527785"/>
                    </a:ext>
                  </a:extLst>
                </a:gridCol>
                <a:gridCol w="2489200">
                  <a:extLst>
                    <a:ext uri="{9D8B030D-6E8A-4147-A177-3AD203B41FA5}">
                      <a16:colId xmlns:a16="http://schemas.microsoft.com/office/drawing/2014/main" val="3358964854"/>
                    </a:ext>
                  </a:extLst>
                </a:gridCol>
              </a:tblGrid>
              <a:tr h="7700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solidFill>
                            <a:srgbClr val="FF0000"/>
                          </a:solidFill>
                        </a:rPr>
                        <a:t>Feature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>
                          <a:solidFill>
                            <a:srgbClr val="FF0000"/>
                          </a:solidFill>
                        </a:rPr>
                        <a:t>ULFA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b="1" dirty="0">
                          <a:solidFill>
                            <a:srgbClr val="FF0000"/>
                          </a:solidFill>
                        </a:rPr>
                        <a:t>NDFB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2001235"/>
                  </a:ext>
                </a:extLst>
              </a:tr>
              <a:tr h="1347536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Basis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Assamese nationalism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Bodo ethnic identity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0206752"/>
                  </a:ext>
                </a:extLst>
              </a:tr>
              <a:tr h="7700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Demand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Sovereign Assam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Separate Bodoland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0975087"/>
                  </a:ext>
                </a:extLst>
              </a:tr>
              <a:tr h="77002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Methods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/>
                        <a:t>Guerrilla warfare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IN" dirty="0"/>
                        <a:t>Ethnic militancy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77210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8345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A143A-2293-B03B-CCF1-02483C82B1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33A8C7-DDE3-830E-F350-E5C553B429C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773C6A-6157-D8A1-8303-12F16251ED3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457CEE-9FA1-26FF-75C9-4135321B389F}"/>
              </a:ext>
            </a:extLst>
          </p:cNvPr>
          <p:cNvSpPr txBox="1"/>
          <p:nvPr/>
        </p:nvSpPr>
        <p:spPr>
          <a:xfrm>
            <a:off x="1524000" y="1981200"/>
            <a:ext cx="5638800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dirty="0"/>
              <a:t>Economic Exploitation + Identity Crisis</a:t>
            </a:r>
          </a:p>
          <a:p>
            <a:r>
              <a:rPr lang="en-IN" dirty="0"/>
              <a:t>                ↓</a:t>
            </a:r>
          </a:p>
          <a:p>
            <a:r>
              <a:rPr lang="en-IN" dirty="0"/>
              <a:t>      Mass Movements (Assam Movement)</a:t>
            </a:r>
          </a:p>
          <a:p>
            <a:r>
              <a:rPr lang="en-IN" dirty="0"/>
              <a:t>                ↓</a:t>
            </a:r>
          </a:p>
          <a:p>
            <a:r>
              <a:rPr lang="en-IN" dirty="0"/>
              <a:t>     Youth Disillusionment</a:t>
            </a:r>
          </a:p>
          <a:p>
            <a:r>
              <a:rPr lang="en-IN" dirty="0"/>
              <a:t>                ↓</a:t>
            </a:r>
          </a:p>
          <a:p>
            <a:r>
              <a:rPr lang="en-IN" dirty="0"/>
              <a:t>        Rise of Insurgency</a:t>
            </a:r>
          </a:p>
          <a:p>
            <a:r>
              <a:rPr lang="en-IN" dirty="0"/>
              <a:t>        (ULFA &amp; NDFB)</a:t>
            </a:r>
          </a:p>
          <a:p>
            <a:r>
              <a:rPr lang="en-IN" dirty="0"/>
              <a:t>                ↓</a:t>
            </a:r>
          </a:p>
          <a:p>
            <a:r>
              <a:rPr lang="en-IN" dirty="0"/>
              <a:t>   Violence → State Response → Peace Accords</a:t>
            </a:r>
          </a:p>
        </p:txBody>
      </p:sp>
    </p:spTree>
    <p:extLst>
      <p:ext uri="{BB962C8B-B14F-4D97-AF65-F5344CB8AC3E}">
        <p14:creationId xmlns:p14="http://schemas.microsoft.com/office/powerpoint/2010/main" val="22757190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09036E-E737-66F4-66AA-A1A596C82E0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467600" cy="5864352"/>
          </a:xfrm>
        </p:spPr>
        <p:txBody>
          <a:bodyPr/>
          <a:lstStyle/>
          <a:p>
            <a:r>
              <a:rPr lang="en-US" b="1" dirty="0"/>
              <a:t>Impact of Insurgency</a:t>
            </a:r>
          </a:p>
          <a:p>
            <a:pPr lvl="1"/>
            <a:r>
              <a:rPr lang="en-US" dirty="0"/>
              <a:t>Loss of lives </a:t>
            </a:r>
          </a:p>
          <a:p>
            <a:pPr lvl="1"/>
            <a:r>
              <a:rPr lang="en-US" dirty="0"/>
              <a:t>Economic slowdown </a:t>
            </a:r>
          </a:p>
          <a:p>
            <a:pPr lvl="1"/>
            <a:r>
              <a:rPr lang="en-US" dirty="0"/>
              <a:t>Fear and instability</a:t>
            </a:r>
          </a:p>
          <a:p>
            <a:endParaRPr lang="en-US" b="1" dirty="0"/>
          </a:p>
          <a:p>
            <a:r>
              <a:rPr lang="en-US" b="1" dirty="0"/>
              <a:t>Role of State</a:t>
            </a:r>
          </a:p>
          <a:p>
            <a:pPr lvl="1"/>
            <a:r>
              <a:rPr lang="en-US" dirty="0"/>
              <a:t>Military vs negotiation </a:t>
            </a:r>
          </a:p>
          <a:p>
            <a:pPr lvl="1"/>
            <a:r>
              <a:rPr lang="en-US" dirty="0"/>
              <a:t>AFSPA and security debates</a:t>
            </a:r>
          </a:p>
          <a:p>
            <a:endParaRPr lang="en-US" b="1" dirty="0"/>
          </a:p>
          <a:p>
            <a:r>
              <a:rPr lang="en-US" b="1" dirty="0"/>
              <a:t>Critical Analysis</a:t>
            </a:r>
          </a:p>
          <a:p>
            <a:pPr lvl="1"/>
            <a:r>
              <a:rPr lang="en-US" dirty="0"/>
              <a:t>Failure of development policies </a:t>
            </a:r>
          </a:p>
          <a:p>
            <a:pPr lvl="1"/>
            <a:r>
              <a:rPr lang="en-US" dirty="0"/>
              <a:t>Identity vs nationalism </a:t>
            </a:r>
          </a:p>
          <a:p>
            <a:pPr lvl="1"/>
            <a:r>
              <a:rPr lang="en-US" dirty="0"/>
              <a:t>Role of governance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580F9-2D99-C933-ECA8-C0079040EFD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5D573B-24EE-EC5C-A64D-6C9EB9878F0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273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BF05BB-1CE7-DFDB-FC54-8AF4E2C0B17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b="1" dirty="0"/>
              <a:t>Contemporary Scenario</a:t>
            </a:r>
          </a:p>
          <a:p>
            <a:pPr lvl="1"/>
            <a:r>
              <a:rPr lang="en-US" dirty="0"/>
              <a:t>Decline in insurgency </a:t>
            </a:r>
          </a:p>
          <a:p>
            <a:pPr lvl="1"/>
            <a:r>
              <a:rPr lang="en-US" dirty="0"/>
              <a:t>Peace accords and rehabilitation </a:t>
            </a:r>
          </a:p>
          <a:p>
            <a:pPr lvl="1"/>
            <a:r>
              <a:rPr lang="en-US" dirty="0"/>
              <a:t>Continuing challenges</a:t>
            </a:r>
          </a:p>
          <a:p>
            <a:endParaRPr lang="en-US" b="1" dirty="0"/>
          </a:p>
          <a:p>
            <a:r>
              <a:rPr lang="en-US" b="1" dirty="0"/>
              <a:t>Conclusion</a:t>
            </a:r>
          </a:p>
          <a:p>
            <a:pPr lvl="1"/>
            <a:r>
              <a:rPr lang="en-US" dirty="0"/>
              <a:t>Insurgency rooted in structural issues </a:t>
            </a:r>
          </a:p>
          <a:p>
            <a:pPr lvl="1"/>
            <a:r>
              <a:rPr lang="en-US" dirty="0"/>
              <a:t>Importance of inclusive development </a:t>
            </a:r>
          </a:p>
          <a:p>
            <a:pPr lvl="1"/>
            <a:r>
              <a:rPr lang="en-US" dirty="0"/>
              <a:t>Dialogue is key to resolution</a:t>
            </a:r>
          </a:p>
          <a:p>
            <a:endParaRPr lang="en-US" b="1" dirty="0"/>
          </a:p>
          <a:p>
            <a:r>
              <a:rPr lang="en-US" b="1" dirty="0"/>
              <a:t>Discussion Questions</a:t>
            </a:r>
          </a:p>
          <a:p>
            <a:pPr lvl="1"/>
            <a:r>
              <a:rPr lang="en-US" dirty="0"/>
              <a:t>Was insurgency justified? </a:t>
            </a:r>
          </a:p>
          <a:p>
            <a:pPr lvl="1"/>
            <a:r>
              <a:rPr lang="en-US" dirty="0"/>
              <a:t>Could the state have prevented it? </a:t>
            </a:r>
          </a:p>
          <a:p>
            <a:pPr lvl="1"/>
            <a:r>
              <a:rPr lang="en-US" dirty="0"/>
              <a:t>What lessons for Northeast India?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411180-AD08-F512-386D-130882E5E17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3F16717-6E5C-48C9-BBB4-F65A8AF652A0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41AD56-CD7E-7927-592C-A816B49B8466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33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niruddha\Desktop\Thank Yo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685801"/>
            <a:ext cx="7924800" cy="5651500"/>
          </a:xfrm>
          <a:prstGeom prst="rect">
            <a:avLst/>
          </a:prstGeom>
          <a:noFill/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3E14A-F1F1-E43D-ED4D-D64846DEBC6C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363B5E3-0D64-4C92-A06D-97D813CA2700}" type="datetime3">
              <a:rPr lang="en-US" smtClean="0"/>
              <a:t>31 March 2026</a:t>
            </a:fld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5232FDD-E863-9DD9-18D7-0F52AEB79BC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07000-BEE4-5B6D-4D3F-B514CCCAB1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7924800" cy="5864352"/>
          </a:xfrm>
        </p:spPr>
        <p:txBody>
          <a:bodyPr/>
          <a:lstStyle/>
          <a:p>
            <a:r>
              <a:rPr lang="en-US" b="1" dirty="0"/>
              <a:t>Unit-III: Political developments in Assam </a:t>
            </a:r>
            <a:endParaRPr lang="en-US" dirty="0"/>
          </a:p>
          <a:p>
            <a:pPr lvl="1"/>
            <a:r>
              <a:rPr lang="en-IN" dirty="0"/>
              <a:t>Language Politics. </a:t>
            </a:r>
          </a:p>
          <a:p>
            <a:pPr lvl="1"/>
            <a:r>
              <a:rPr lang="en-IN" dirty="0"/>
              <a:t>Assam Movement. </a:t>
            </a:r>
          </a:p>
          <a:p>
            <a:pPr lvl="1"/>
            <a:r>
              <a:rPr lang="en-IN" dirty="0"/>
              <a:t>Bodo Movement. </a:t>
            </a:r>
          </a:p>
          <a:p>
            <a:pPr lvl="1"/>
            <a:r>
              <a:rPr lang="en-US" dirty="0"/>
              <a:t>Rise of insurgency: ULFA and NDFB. </a:t>
            </a:r>
          </a:p>
          <a:p>
            <a:endParaRPr lang="en-IN" dirty="0"/>
          </a:p>
          <a:p>
            <a:r>
              <a:rPr lang="en-US" b="1" dirty="0"/>
              <a:t>Unit-IV: Changing nature of state politics in Assam </a:t>
            </a:r>
            <a:endParaRPr lang="en-US" dirty="0"/>
          </a:p>
          <a:p>
            <a:pPr lvl="1"/>
            <a:r>
              <a:rPr lang="en-US" dirty="0"/>
              <a:t>Emergence of Regional Parties: AGP. </a:t>
            </a:r>
          </a:p>
          <a:p>
            <a:pPr lvl="1"/>
            <a:r>
              <a:rPr lang="en-US" dirty="0"/>
              <a:t>Formation of Autonomous Councils: Rabha and </a:t>
            </a:r>
            <a:r>
              <a:rPr lang="en-US" dirty="0" err="1"/>
              <a:t>Mising</a:t>
            </a:r>
            <a:r>
              <a:rPr lang="en-US" dirty="0"/>
              <a:t>. </a:t>
            </a:r>
          </a:p>
          <a:p>
            <a:pPr lvl="1"/>
            <a:r>
              <a:rPr lang="en-IN" dirty="0"/>
              <a:t>Citizenship: NRC and CAA. </a:t>
            </a:r>
          </a:p>
          <a:p>
            <a:endParaRPr lang="en-IN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BC199BA-4385-C42C-27F4-4EAC77D37F1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C7B5CEC-5E19-4F4D-BB25-22279E6455DE}" type="datetime3">
              <a:rPr lang="en-US" smtClean="0"/>
              <a:t>31 March 2026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37F992-C4C2-710B-D909-619F3152F8F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996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4396C-4D4E-3C3B-7B7F-4E8E78C79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80DA9-38B6-5BD8-B0D3-B1788CA35772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65760" lvl="1" indent="0" algn="ctr">
              <a:buNone/>
            </a:pPr>
            <a:r>
              <a:rPr lang="en-US" sz="4000" dirty="0"/>
              <a:t>Rise of insurgency: ULFA and NDFB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91EEB-B9E9-8A2B-B2FB-F13CF787F949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8D5389D-35C7-461E-8461-64D976B701AC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BA3ABE-B21A-9243-AB28-71E8AD9D1A2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889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314F6-872E-5FB5-AA34-035B4AA62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4D709-043D-5335-0D63-CF2A7B39CD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r>
              <a:rPr lang="en-US" dirty="0"/>
              <a:t>Insurgency = armed rebellion against the state </a:t>
            </a:r>
          </a:p>
          <a:p>
            <a:r>
              <a:rPr lang="en-US" dirty="0"/>
              <a:t>Assam witnessed major insurgencies post-1970s </a:t>
            </a:r>
          </a:p>
          <a:p>
            <a:r>
              <a:rPr lang="en-US" dirty="0"/>
              <a:t>Key groups: </a:t>
            </a:r>
          </a:p>
          <a:p>
            <a:pPr lvl="1"/>
            <a:r>
              <a:rPr lang="en-US" dirty="0"/>
              <a:t>United Liberation Front of Asom (ULFA) </a:t>
            </a:r>
          </a:p>
          <a:p>
            <a:pPr lvl="1"/>
            <a:r>
              <a:rPr lang="en-US" dirty="0"/>
              <a:t>National Democratic Front of Bodoland (NDFB)</a:t>
            </a:r>
          </a:p>
          <a:p>
            <a:endParaRPr lang="en-IN" dirty="0"/>
          </a:p>
          <a:p>
            <a:r>
              <a:rPr lang="en-US" b="1" dirty="0"/>
              <a:t>Meaning of Insurgency</a:t>
            </a:r>
          </a:p>
          <a:p>
            <a:pPr lvl="1"/>
            <a:r>
              <a:rPr lang="en-US" dirty="0"/>
              <a:t>Organized armed resistance </a:t>
            </a:r>
          </a:p>
          <a:p>
            <a:pPr lvl="1"/>
            <a:r>
              <a:rPr lang="en-US" dirty="0"/>
              <a:t>Political, economic, and identity-based causes </a:t>
            </a:r>
          </a:p>
          <a:p>
            <a:pPr lvl="1"/>
            <a:r>
              <a:rPr lang="en-US" dirty="0"/>
              <a:t>Often linked to ethnic nationalism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CDF68E-E993-9A33-59F6-E7461E48E32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BFA776-3C19-4200-B984-B4EBADFB09A2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1EFC1C-CE0A-6BDA-CDBE-F02485A0E12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213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BA760-1901-7A28-962F-7A35A3F31D8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Background of Assam</a:t>
            </a:r>
          </a:p>
          <a:p>
            <a:pPr lvl="1"/>
            <a:r>
              <a:rPr lang="en-US" dirty="0"/>
              <a:t>Rich in oil, tea, natural resources </a:t>
            </a:r>
          </a:p>
          <a:p>
            <a:pPr lvl="1"/>
            <a:r>
              <a:rPr lang="en-US" dirty="0"/>
              <a:t>Perceived economic exploitation </a:t>
            </a:r>
          </a:p>
          <a:p>
            <a:pPr lvl="1"/>
            <a:r>
              <a:rPr lang="en-US" dirty="0"/>
              <a:t>Migration and identity concerns</a:t>
            </a:r>
          </a:p>
          <a:p>
            <a:endParaRPr lang="en-IN" dirty="0"/>
          </a:p>
          <a:p>
            <a:r>
              <a:rPr lang="en-US" b="1" dirty="0"/>
              <a:t>Causes of Insurgency in Assam</a:t>
            </a:r>
          </a:p>
          <a:p>
            <a:pPr lvl="1"/>
            <a:r>
              <a:rPr lang="en-US" dirty="0"/>
              <a:t>Economic deprivation </a:t>
            </a:r>
          </a:p>
          <a:p>
            <a:pPr lvl="1"/>
            <a:r>
              <a:rPr lang="en-US" dirty="0"/>
              <a:t>Identity crisis </a:t>
            </a:r>
          </a:p>
          <a:p>
            <a:pPr lvl="1"/>
            <a:r>
              <a:rPr lang="en-US" dirty="0"/>
              <a:t>Political neglect </a:t>
            </a:r>
          </a:p>
          <a:p>
            <a:pPr lvl="1"/>
            <a:r>
              <a:rPr lang="en-US" dirty="0"/>
              <a:t>Failure of governance</a:t>
            </a:r>
          </a:p>
          <a:p>
            <a:r>
              <a:rPr lang="en-US" b="1" dirty="0"/>
              <a:t>Link with Assam Movement</a:t>
            </a:r>
          </a:p>
          <a:p>
            <a:pPr lvl="1"/>
            <a:r>
              <a:rPr lang="en-US" dirty="0"/>
              <a:t>After Assam Movement </a:t>
            </a:r>
          </a:p>
          <a:p>
            <a:pPr lvl="1"/>
            <a:r>
              <a:rPr lang="en-US" dirty="0"/>
              <a:t>Dissatisfaction among youth </a:t>
            </a:r>
          </a:p>
          <a:p>
            <a:pPr lvl="1"/>
            <a:r>
              <a:rPr lang="en-US" dirty="0"/>
              <a:t>Radicalization of some sections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1EFA1-C990-C9B8-AF1F-C443BD64EC50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674E8E6-9538-4477-A4AA-3A63DEB16838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1C7F46-0C0D-23BC-2E74-0081983119B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8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F66EE4-7905-E7F4-E3B0-5A3436766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IN" dirty="0"/>
              <a:t>SECTION I: ULFA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C6CD95-D9A8-4839-3B8F-284699634C5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7467600" cy="5330952"/>
          </a:xfrm>
        </p:spPr>
        <p:txBody>
          <a:bodyPr/>
          <a:lstStyle/>
          <a:p>
            <a:r>
              <a:rPr lang="en-US" b="1" dirty="0"/>
              <a:t>Formation of ULFA</a:t>
            </a:r>
          </a:p>
          <a:p>
            <a:pPr lvl="1"/>
            <a:r>
              <a:rPr lang="en-US" dirty="0"/>
              <a:t>Founded in 1979 at Rang Ghar, </a:t>
            </a:r>
            <a:r>
              <a:rPr lang="en-US" dirty="0" err="1"/>
              <a:t>Sivasagar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Aim: Sovereign Assam </a:t>
            </a:r>
          </a:p>
          <a:p>
            <a:endParaRPr lang="en-IN" b="1" dirty="0"/>
          </a:p>
          <a:p>
            <a:r>
              <a:rPr lang="en-IN" b="1" dirty="0"/>
              <a:t>Founders of ULFA</a:t>
            </a:r>
          </a:p>
          <a:p>
            <a:pPr lvl="1"/>
            <a:r>
              <a:rPr lang="en-IN" dirty="0"/>
              <a:t>Paresh Baruah </a:t>
            </a:r>
          </a:p>
          <a:p>
            <a:pPr lvl="1"/>
            <a:r>
              <a:rPr lang="en-IN" dirty="0"/>
              <a:t>Arabinda Rajkhowa </a:t>
            </a:r>
          </a:p>
          <a:p>
            <a:pPr lvl="1"/>
            <a:r>
              <a:rPr lang="en-IN" dirty="0"/>
              <a:t>Anup Chetia</a:t>
            </a:r>
          </a:p>
          <a:p>
            <a:endParaRPr lang="en-US" b="1" dirty="0"/>
          </a:p>
          <a:p>
            <a:r>
              <a:rPr lang="en-US" b="1" dirty="0"/>
              <a:t>Objectives of ULFA</a:t>
            </a:r>
          </a:p>
          <a:p>
            <a:pPr lvl="1"/>
            <a:r>
              <a:rPr lang="en-US" dirty="0"/>
              <a:t>Establish independent Assam </a:t>
            </a:r>
          </a:p>
          <a:p>
            <a:pPr lvl="1"/>
            <a:r>
              <a:rPr lang="en-US" dirty="0"/>
              <a:t>Control over natural resources </a:t>
            </a:r>
          </a:p>
          <a:p>
            <a:pPr lvl="1"/>
            <a:r>
              <a:rPr lang="en-US" dirty="0"/>
              <a:t>End “colonial exploitation” 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F45A2-9213-8C0B-C091-4B30BE882EAE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E13ACB3-F49E-4207-9EF2-C2625C916272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7968FD-8EA1-F2D5-7FCB-528D75ABAE93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65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A2C932-6C48-29B4-DF17-F28F083A388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7467600" cy="5788152"/>
          </a:xfrm>
        </p:spPr>
        <p:txBody>
          <a:bodyPr/>
          <a:lstStyle/>
          <a:p>
            <a:r>
              <a:rPr lang="en-US" b="1" dirty="0"/>
              <a:t>Ideology</a:t>
            </a:r>
          </a:p>
          <a:p>
            <a:pPr lvl="1"/>
            <a:r>
              <a:rPr lang="en-US" dirty="0"/>
              <a:t>Assamese nationalism </a:t>
            </a:r>
          </a:p>
          <a:p>
            <a:pPr lvl="1"/>
            <a:r>
              <a:rPr lang="en-US" dirty="0"/>
              <a:t>Anti-Indian state sentiment </a:t>
            </a:r>
          </a:p>
          <a:p>
            <a:pPr lvl="1"/>
            <a:r>
              <a:rPr lang="en-US" dirty="0"/>
              <a:t>Revolutionary armed struggle</a:t>
            </a:r>
          </a:p>
          <a:p>
            <a:endParaRPr lang="en-US" b="1" dirty="0"/>
          </a:p>
          <a:p>
            <a:r>
              <a:rPr lang="en-US" b="1" dirty="0"/>
              <a:t>Methods Used by ULFA</a:t>
            </a:r>
          </a:p>
          <a:p>
            <a:pPr lvl="1"/>
            <a:r>
              <a:rPr lang="en-US" dirty="0"/>
              <a:t>Guerrilla warfare </a:t>
            </a:r>
          </a:p>
          <a:p>
            <a:pPr lvl="1"/>
            <a:r>
              <a:rPr lang="en-US" dirty="0"/>
              <a:t>Bomb blasts </a:t>
            </a:r>
          </a:p>
          <a:p>
            <a:pPr lvl="1"/>
            <a:r>
              <a:rPr lang="en-US" dirty="0"/>
              <a:t>Kidnapping and extortion</a:t>
            </a:r>
          </a:p>
          <a:p>
            <a:endParaRPr lang="en-US" b="1" dirty="0"/>
          </a:p>
          <a:p>
            <a:r>
              <a:rPr lang="en-US" b="1" dirty="0"/>
              <a:t>Peak of ULFA Activity (1990s)</a:t>
            </a:r>
          </a:p>
          <a:p>
            <a:pPr lvl="1"/>
            <a:r>
              <a:rPr lang="en-US" dirty="0"/>
              <a:t>Strong presence in Upper Assam </a:t>
            </a:r>
          </a:p>
          <a:p>
            <a:pPr lvl="1"/>
            <a:r>
              <a:rPr lang="en-US" dirty="0"/>
              <a:t>Parallel authority in some areas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CA4FE-950A-DD81-C827-656F48832083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D27F2B8-8448-4CCA-99A4-84C8217E19DD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05623F-0275-6E2D-2A0A-C3F5518F173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880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9A02C-1982-7136-1A0B-0EF10FB013F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533400"/>
            <a:ext cx="7467600" cy="5940552"/>
          </a:xfrm>
        </p:spPr>
        <p:txBody>
          <a:bodyPr/>
          <a:lstStyle/>
          <a:p>
            <a:r>
              <a:rPr lang="en-US" b="1" dirty="0"/>
              <a:t>Government Response</a:t>
            </a:r>
          </a:p>
          <a:p>
            <a:pPr lvl="1"/>
            <a:r>
              <a:rPr lang="en-US" dirty="0"/>
              <a:t>Operation Bajrang </a:t>
            </a:r>
          </a:p>
          <a:p>
            <a:pPr lvl="1"/>
            <a:r>
              <a:rPr lang="en-US" dirty="0"/>
              <a:t>Operation Rhino</a:t>
            </a:r>
          </a:p>
          <a:p>
            <a:endParaRPr lang="en-US" b="1" dirty="0"/>
          </a:p>
          <a:p>
            <a:r>
              <a:rPr lang="en-US" b="1" dirty="0"/>
              <a:t>ULFA Split</a:t>
            </a:r>
          </a:p>
          <a:p>
            <a:pPr lvl="1"/>
            <a:r>
              <a:rPr lang="en-US" dirty="0"/>
              <a:t>Pro-talk faction (ULFA-PTF) </a:t>
            </a:r>
          </a:p>
          <a:p>
            <a:pPr lvl="1"/>
            <a:r>
              <a:rPr lang="en-US" dirty="0"/>
              <a:t>Anti-talk faction (ULFA-I led by Paresh Baruah) </a:t>
            </a:r>
          </a:p>
          <a:p>
            <a:endParaRPr lang="en-US" b="1" dirty="0"/>
          </a:p>
          <a:p>
            <a:r>
              <a:rPr lang="en-US" b="1" dirty="0"/>
              <a:t>Decline of ULFA</a:t>
            </a:r>
          </a:p>
          <a:p>
            <a:pPr lvl="1"/>
            <a:r>
              <a:rPr lang="en-US" dirty="0"/>
              <a:t>Military pressure </a:t>
            </a:r>
          </a:p>
          <a:p>
            <a:pPr lvl="1"/>
            <a:r>
              <a:rPr lang="en-US" dirty="0"/>
              <a:t>Arrests of leaders </a:t>
            </a:r>
          </a:p>
          <a:p>
            <a:pPr lvl="1"/>
            <a:r>
              <a:rPr lang="en-US" dirty="0"/>
              <a:t>Loss of public support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F6E4D-1A7D-0BEC-6FA8-EA324D5E6F12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771A655-DCEE-46AB-B503-D3B4FBDA34A4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17A17F-8F2D-AF0D-088C-61AA1B7EF34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495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73616-D454-D0DB-242A-CBB2CF8EE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/>
          <a:lstStyle/>
          <a:p>
            <a:r>
              <a:rPr lang="en-IN" dirty="0"/>
              <a:t>SECTION II: NDFB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FE2B31-862E-5A06-9E67-26AE8F700CB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7467600" cy="5254752"/>
          </a:xfrm>
        </p:spPr>
        <p:txBody>
          <a:bodyPr/>
          <a:lstStyle/>
          <a:p>
            <a:r>
              <a:rPr lang="en-US" b="1" dirty="0"/>
              <a:t>Formation of NDFB</a:t>
            </a:r>
          </a:p>
          <a:p>
            <a:pPr lvl="1"/>
            <a:r>
              <a:rPr lang="en-US" dirty="0"/>
              <a:t>Originated as Bodo Security Force (1986) </a:t>
            </a:r>
          </a:p>
          <a:p>
            <a:pPr lvl="1"/>
            <a:r>
              <a:rPr lang="en-US" dirty="0"/>
              <a:t>Renamed NDFB in 1994</a:t>
            </a:r>
          </a:p>
          <a:p>
            <a:endParaRPr lang="en-US" b="1" dirty="0"/>
          </a:p>
          <a:p>
            <a:r>
              <a:rPr lang="en-US" b="1" dirty="0"/>
              <a:t>Objectives of NDFB</a:t>
            </a:r>
          </a:p>
          <a:p>
            <a:pPr lvl="1"/>
            <a:r>
              <a:rPr lang="en-US" dirty="0"/>
              <a:t>Separate Bodoland state </a:t>
            </a:r>
          </a:p>
          <a:p>
            <a:pPr lvl="1"/>
            <a:r>
              <a:rPr lang="en-US" dirty="0"/>
              <a:t>Protection of Bodo identity</a:t>
            </a:r>
          </a:p>
          <a:p>
            <a:endParaRPr lang="en-US" b="1" dirty="0"/>
          </a:p>
          <a:p>
            <a:r>
              <a:rPr lang="en-US" b="1" dirty="0"/>
              <a:t>Ideology</a:t>
            </a:r>
          </a:p>
          <a:p>
            <a:pPr lvl="1"/>
            <a:r>
              <a:rPr lang="en-US" dirty="0"/>
              <a:t>Ethnic nationalism </a:t>
            </a:r>
          </a:p>
          <a:p>
            <a:pPr lvl="1"/>
            <a:r>
              <a:rPr lang="en-US" dirty="0"/>
              <a:t>Demand for sovereignty</a:t>
            </a:r>
          </a:p>
          <a:p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0C69BC-C87D-BB2F-3BBC-D9D5F02DCDB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4A31452-C000-4DA4-AEEF-209EFD67CC97}" type="datetime3">
              <a:rPr lang="en-US" smtClean="0"/>
              <a:t>31 March 2026</a:t>
            </a:fld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C8F9FD-13FC-02D1-3C1B-80607588AC3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11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9056</TotalTime>
  <Words>560</Words>
  <Application>Microsoft Office PowerPoint</Application>
  <PresentationFormat>On-screen Show (4:3)</PresentationFormat>
  <Paragraphs>200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Andalus</vt:lpstr>
      <vt:lpstr>Arial</vt:lpstr>
      <vt:lpstr>Calibri</vt:lpstr>
      <vt:lpstr>Century Schoolbook</vt:lpstr>
      <vt:lpstr>Wingdings</vt:lpstr>
      <vt:lpstr>Wingdings 2</vt:lpstr>
      <vt:lpstr>Oriel</vt:lpstr>
      <vt:lpstr> POL060304: Politics in Northeast India (Optional)  </vt:lpstr>
      <vt:lpstr>PowerPoint Presentation</vt:lpstr>
      <vt:lpstr>PowerPoint Presentation</vt:lpstr>
      <vt:lpstr>Introduction</vt:lpstr>
      <vt:lpstr>PowerPoint Presentation</vt:lpstr>
      <vt:lpstr>SECTION I: ULFA</vt:lpstr>
      <vt:lpstr>PowerPoint Presentation</vt:lpstr>
      <vt:lpstr>PowerPoint Presentation</vt:lpstr>
      <vt:lpstr>SECTION II: NDFB</vt:lpstr>
      <vt:lpstr>PowerPoint Presentation</vt:lpstr>
      <vt:lpstr>PowerPoint Presentation</vt:lpstr>
      <vt:lpstr>COMPARATIVE ANALYSIS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 HC 4036  Global Politics</dc:title>
  <dc:creator>Aniruddha</dc:creator>
  <cp:lastModifiedBy>Aniruddha Kumar Baro</cp:lastModifiedBy>
  <cp:revision>182</cp:revision>
  <dcterms:created xsi:type="dcterms:W3CDTF">2006-08-16T00:00:00Z</dcterms:created>
  <dcterms:modified xsi:type="dcterms:W3CDTF">2026-03-31T05:14:20Z</dcterms:modified>
</cp:coreProperties>
</file>