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33C8-1703-4E76-22B1-12CBC7A2AB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Second Bodo Accord (2003)</a:t>
            </a:r>
          </a:p>
          <a:p>
            <a:r>
              <a:rPr lang="en-US" dirty="0"/>
              <a:t>Formation of Bodoland Territorial Council (BTC) </a:t>
            </a:r>
          </a:p>
          <a:p>
            <a:r>
              <a:rPr lang="en-US" dirty="0"/>
              <a:t>Greater autonomy under Sixth Schedule </a:t>
            </a:r>
          </a:p>
          <a:p>
            <a:pPr marL="0" indent="0" algn="ctr">
              <a:buNone/>
            </a:pPr>
            <a:r>
              <a:rPr lang="en-US" b="1" dirty="0"/>
              <a:t>Bodoland Territorial Region (BTR)</a:t>
            </a:r>
          </a:p>
          <a:p>
            <a:r>
              <a:rPr lang="en-US" dirty="0"/>
              <a:t>Renaming and restructuring in 2020 </a:t>
            </a:r>
          </a:p>
          <a:p>
            <a:r>
              <a:rPr lang="en-US" dirty="0"/>
              <a:t>Strengthening of autonomy</a:t>
            </a:r>
          </a:p>
          <a:p>
            <a:pPr marL="0" indent="0" algn="ctr">
              <a:buNone/>
            </a:pPr>
            <a:r>
              <a:rPr lang="en-US" b="1" dirty="0"/>
              <a:t>2020 Bodo Peace Accord</a:t>
            </a:r>
          </a:p>
          <a:p>
            <a:r>
              <a:rPr lang="en-US" dirty="0"/>
              <a:t>Agreement between Government and Bodo groups </a:t>
            </a:r>
          </a:p>
          <a:p>
            <a:r>
              <a:rPr lang="en-US" dirty="0"/>
              <a:t>End of major armed conflict</a:t>
            </a:r>
          </a:p>
          <a:p>
            <a:pPr marL="0" indent="0" algn="ctr">
              <a:buNone/>
            </a:pPr>
            <a:r>
              <a:rPr lang="en-US" b="1" dirty="0"/>
              <a:t>Key Features of 2020 Accord</a:t>
            </a:r>
          </a:p>
          <a:p>
            <a:r>
              <a:rPr lang="en-US" dirty="0"/>
              <a:t>More administrative powers </a:t>
            </a:r>
          </a:p>
          <a:p>
            <a:r>
              <a:rPr lang="en-US" dirty="0"/>
              <a:t>Economic packages </a:t>
            </a:r>
          </a:p>
          <a:p>
            <a:r>
              <a:rPr lang="en-US" dirty="0"/>
              <a:t>Rehabilitation of militants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432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BB99D-BA3C-FF02-396C-99E498D1FA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Achievements</a:t>
            </a:r>
          </a:p>
          <a:p>
            <a:r>
              <a:rPr lang="en-US" dirty="0"/>
              <a:t>Recognition of Bodo identity </a:t>
            </a:r>
          </a:p>
          <a:p>
            <a:r>
              <a:rPr lang="en-US" dirty="0"/>
              <a:t>Autonomous governance </a:t>
            </a:r>
          </a:p>
          <a:p>
            <a:r>
              <a:rPr lang="en-US" dirty="0"/>
              <a:t>Reduction in violence</a:t>
            </a:r>
          </a:p>
          <a:p>
            <a:pPr marL="0" indent="0" algn="ctr">
              <a:buNone/>
            </a:pPr>
            <a:r>
              <a:rPr lang="en-US" b="1" dirty="0"/>
              <a:t>Challenges</a:t>
            </a:r>
          </a:p>
          <a:p>
            <a:r>
              <a:rPr lang="en-US" dirty="0"/>
              <a:t>Inter-ethnic tensions remain </a:t>
            </a:r>
          </a:p>
          <a:p>
            <a:r>
              <a:rPr lang="en-US" dirty="0"/>
              <a:t>Development gaps </a:t>
            </a:r>
          </a:p>
          <a:p>
            <a:r>
              <a:rPr lang="en-US" dirty="0"/>
              <a:t>Governance issues</a:t>
            </a:r>
          </a:p>
          <a:p>
            <a:pPr marL="0" indent="0" algn="ctr">
              <a:buNone/>
            </a:pPr>
            <a:r>
              <a:rPr lang="en-US" b="1" dirty="0"/>
              <a:t>Critical Analysis</a:t>
            </a:r>
          </a:p>
          <a:p>
            <a:r>
              <a:rPr lang="en-US" dirty="0"/>
              <a:t>Ethnic assertion vs national integration </a:t>
            </a:r>
          </a:p>
          <a:p>
            <a:r>
              <a:rPr lang="en-US" dirty="0"/>
              <a:t>Role of state in conflict resolution </a:t>
            </a:r>
          </a:p>
          <a:p>
            <a:r>
              <a:rPr lang="en-US" dirty="0"/>
              <a:t>Success and limitations of autonomy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263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BE1F2-5190-9CA4-D081-8331E429BB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Comparison with Assam Movement</a:t>
            </a:r>
          </a:p>
          <a:p>
            <a:r>
              <a:rPr lang="en-US" dirty="0"/>
              <a:t>Both identity-based movements </a:t>
            </a:r>
          </a:p>
          <a:p>
            <a:r>
              <a:rPr lang="en-US" dirty="0"/>
              <a:t>Different outcomes: autonomy vs accord </a:t>
            </a:r>
          </a:p>
          <a:p>
            <a:r>
              <a:rPr lang="en-US" dirty="0"/>
              <a:t>Role of students in both</a:t>
            </a:r>
          </a:p>
          <a:p>
            <a:pPr marL="0" indent="0" algn="ctr">
              <a:buNone/>
            </a:pPr>
            <a:r>
              <a:rPr lang="en-US" b="1" dirty="0"/>
              <a:t>Contemporary Relevance</a:t>
            </a:r>
          </a:p>
          <a:p>
            <a:r>
              <a:rPr lang="en-US" dirty="0"/>
              <a:t>Federalism and autonomy debates </a:t>
            </a:r>
          </a:p>
          <a:p>
            <a:r>
              <a:rPr lang="en-US" dirty="0"/>
              <a:t>Ethnic politics in Northeast India </a:t>
            </a:r>
          </a:p>
          <a:p>
            <a:r>
              <a:rPr lang="en-US" dirty="0"/>
              <a:t>Model for conflict resolution </a:t>
            </a:r>
          </a:p>
          <a:p>
            <a:pPr marL="0" indent="0" algn="ctr">
              <a:buNone/>
            </a:pPr>
            <a:r>
              <a:rPr lang="en-US" b="1" dirty="0"/>
              <a:t>Conclusion</a:t>
            </a:r>
          </a:p>
          <a:p>
            <a:r>
              <a:rPr lang="en-US" dirty="0"/>
              <a:t>Bodoland Movement as a major ethnic movement </a:t>
            </a:r>
          </a:p>
          <a:p>
            <a:r>
              <a:rPr lang="en-US" dirty="0"/>
              <a:t>Reflects complexities of identity politics </a:t>
            </a:r>
          </a:p>
          <a:p>
            <a:r>
              <a:rPr lang="en-US" dirty="0"/>
              <a:t>Importance of negotiated settlements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110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396C-4D4E-3C3B-7B7F-4E8E78C7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DA9-38B6-5BD8-B0D3-B1788CA3577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algn="ctr">
              <a:buNone/>
            </a:pPr>
            <a:r>
              <a:rPr lang="en-IN" sz="4000" b="1" dirty="0"/>
              <a:t>Bodo Movement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988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70F2E-E263-E6C7-5F3B-8B6D730A42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One of the most significant ethnic movements in Northeast India </a:t>
            </a:r>
          </a:p>
          <a:p>
            <a:r>
              <a:rPr lang="en-US" dirty="0"/>
              <a:t>Demand for a separate Bodoland state </a:t>
            </a:r>
          </a:p>
          <a:p>
            <a:r>
              <a:rPr lang="en-US" dirty="0"/>
              <a:t>Rooted in identity, autonomy, and development issues </a:t>
            </a:r>
          </a:p>
          <a:p>
            <a:pPr marL="0" indent="0" algn="ctr">
              <a:buNone/>
            </a:pPr>
            <a:r>
              <a:rPr lang="en-US" b="1" dirty="0"/>
              <a:t>Who are the </a:t>
            </a:r>
            <a:r>
              <a:rPr lang="en-US" b="1" dirty="0" err="1"/>
              <a:t>Bodos</a:t>
            </a:r>
            <a:r>
              <a:rPr lang="en-US" b="1" dirty="0"/>
              <a:t>?</a:t>
            </a:r>
          </a:p>
          <a:p>
            <a:r>
              <a:rPr lang="en-US" dirty="0"/>
              <a:t>Indigenous ethnic group of Assam </a:t>
            </a:r>
          </a:p>
          <a:p>
            <a:r>
              <a:rPr lang="en-US" dirty="0"/>
              <a:t>Primarily located in western and northern Assam </a:t>
            </a:r>
          </a:p>
          <a:p>
            <a:r>
              <a:rPr lang="en-US" dirty="0"/>
              <a:t>Rich cultural and linguistic heritage</a:t>
            </a:r>
          </a:p>
          <a:p>
            <a:pPr marL="0" indent="0" algn="ctr">
              <a:buNone/>
            </a:pPr>
            <a:r>
              <a:rPr lang="en-US" b="1" dirty="0"/>
              <a:t>Ethnic Identity</a:t>
            </a:r>
          </a:p>
          <a:p>
            <a:r>
              <a:rPr lang="en-US" dirty="0"/>
              <a:t>Tibeto-Burman origin </a:t>
            </a:r>
          </a:p>
          <a:p>
            <a:r>
              <a:rPr lang="en-US" dirty="0"/>
              <a:t>Distinct language: Bodo </a:t>
            </a:r>
          </a:p>
          <a:p>
            <a:r>
              <a:rPr lang="en-US" dirty="0"/>
              <a:t>Traditional institutions and customs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6871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16F33-8F27-FA79-9EE8-8B594BE438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Historical Background</a:t>
            </a:r>
          </a:p>
          <a:p>
            <a:r>
              <a:rPr lang="en-US" dirty="0"/>
              <a:t>Colonial policies affected tribal land ownership </a:t>
            </a:r>
          </a:p>
          <a:p>
            <a:r>
              <a:rPr lang="en-US" dirty="0"/>
              <a:t>Immigration altered demographic composition </a:t>
            </a:r>
          </a:p>
          <a:p>
            <a:r>
              <a:rPr lang="en-US" dirty="0"/>
              <a:t>Growing marginalization of </a:t>
            </a:r>
            <a:r>
              <a:rPr lang="en-US" dirty="0" err="1"/>
              <a:t>Bodos</a:t>
            </a:r>
            <a:endParaRPr lang="en-US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Post-Independence Context</a:t>
            </a:r>
          </a:p>
          <a:p>
            <a:r>
              <a:rPr lang="en-US" dirty="0"/>
              <a:t>Lack of political representation </a:t>
            </a:r>
          </a:p>
          <a:p>
            <a:r>
              <a:rPr lang="en-US" dirty="0"/>
              <a:t>Economic underdevelopment </a:t>
            </a:r>
          </a:p>
          <a:p>
            <a:r>
              <a:rPr lang="en-US" dirty="0"/>
              <a:t>Cultural assimilation concerns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Early Mobilization</a:t>
            </a:r>
          </a:p>
          <a:p>
            <a:r>
              <a:rPr lang="en-US" dirty="0"/>
              <a:t>Formation of Bodo Sahitya Sabha (1952) </a:t>
            </a:r>
          </a:p>
          <a:p>
            <a:r>
              <a:rPr lang="en-US" dirty="0"/>
              <a:t>Promotion of Bodo language and culture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628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51DF4-5012-7F14-329F-5BA4E3BA07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Plains Tribal Council of Assam (PTCA)</a:t>
            </a:r>
          </a:p>
          <a:p>
            <a:r>
              <a:rPr lang="en-US" dirty="0"/>
              <a:t>Plains Tribal Council of Assam </a:t>
            </a:r>
          </a:p>
          <a:p>
            <a:r>
              <a:rPr lang="en-US" dirty="0"/>
              <a:t>Demand for Udayachal (separate state)</a:t>
            </a:r>
          </a:p>
          <a:p>
            <a:pPr marL="0" indent="0" algn="ctr">
              <a:buNone/>
            </a:pPr>
            <a:r>
              <a:rPr lang="en-US" b="1" dirty="0"/>
              <a:t>Shift in Demand</a:t>
            </a:r>
          </a:p>
          <a:p>
            <a:r>
              <a:rPr lang="en-US" dirty="0"/>
              <a:t>From Udayachal to Bodoland </a:t>
            </a:r>
          </a:p>
          <a:p>
            <a:r>
              <a:rPr lang="en-US" dirty="0"/>
              <a:t>Focused specifically on Bodo-majority areas</a:t>
            </a:r>
          </a:p>
          <a:p>
            <a:pPr marL="0" indent="0" algn="ctr">
              <a:buNone/>
            </a:pPr>
            <a:r>
              <a:rPr lang="en-US" b="1" dirty="0"/>
              <a:t>Rise of ABSU</a:t>
            </a:r>
          </a:p>
          <a:p>
            <a:r>
              <a:rPr lang="en-US" dirty="0"/>
              <a:t>All Bodo Students' Union (ABSU) </a:t>
            </a:r>
          </a:p>
          <a:p>
            <a:r>
              <a:rPr lang="en-US" dirty="0"/>
              <a:t>Became the main driving force</a:t>
            </a:r>
          </a:p>
          <a:p>
            <a:pPr marL="0" indent="0" algn="ctr">
              <a:buNone/>
            </a:pPr>
            <a:r>
              <a:rPr lang="en-US" b="1" dirty="0"/>
              <a:t>Leadership</a:t>
            </a:r>
          </a:p>
          <a:p>
            <a:r>
              <a:rPr lang="en-US" dirty="0"/>
              <a:t>Upendra Nath Brahma </a:t>
            </a:r>
          </a:p>
          <a:p>
            <a:r>
              <a:rPr lang="en-US" dirty="0"/>
              <a:t>Known as the “Father of the </a:t>
            </a:r>
            <a:r>
              <a:rPr lang="en-US" dirty="0" err="1"/>
              <a:t>Bodos</a:t>
            </a:r>
            <a:r>
              <a:rPr lang="en-US" dirty="0"/>
              <a:t>”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097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F2A5F-23F9-97C5-5350-A679DFB8E9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Launch of Bodoland Movement (1987)</a:t>
            </a:r>
          </a:p>
          <a:p>
            <a:r>
              <a:rPr lang="en-US" dirty="0"/>
              <a:t>Mass agitation under ABSU </a:t>
            </a:r>
          </a:p>
          <a:p>
            <a:r>
              <a:rPr lang="en-US" dirty="0"/>
              <a:t>Demand for separate Bodoland state</a:t>
            </a:r>
          </a:p>
          <a:p>
            <a:pPr marL="0" indent="0" algn="ctr">
              <a:buNone/>
            </a:pPr>
            <a:r>
              <a:rPr lang="en-US" b="1" dirty="0"/>
              <a:t>Objectives of the Movement</a:t>
            </a:r>
          </a:p>
          <a:p>
            <a:r>
              <a:rPr lang="en-US" dirty="0"/>
              <a:t>Separate statehood </a:t>
            </a:r>
          </a:p>
          <a:p>
            <a:r>
              <a:rPr lang="en-US" dirty="0"/>
              <a:t>Protection of Bodo identity </a:t>
            </a:r>
          </a:p>
          <a:p>
            <a:r>
              <a:rPr lang="en-US" dirty="0"/>
              <a:t>Economic development</a:t>
            </a:r>
          </a:p>
          <a:p>
            <a:pPr marL="0" indent="0" algn="ctr">
              <a:buNone/>
            </a:pPr>
            <a:r>
              <a:rPr lang="en-US" b="1" dirty="0"/>
              <a:t>Nature of the Movement</a:t>
            </a:r>
          </a:p>
          <a:p>
            <a:r>
              <a:rPr lang="en-US" dirty="0"/>
              <a:t>Combination of peaceful protests and militancy </a:t>
            </a:r>
          </a:p>
          <a:p>
            <a:r>
              <a:rPr lang="en-US" dirty="0"/>
              <a:t>Involvement of student and armed groups </a:t>
            </a:r>
          </a:p>
          <a:p>
            <a:pPr marL="0" indent="0" algn="ctr">
              <a:buNone/>
            </a:pPr>
            <a:r>
              <a:rPr lang="en-IN" b="1" dirty="0"/>
              <a:t>Methods of Protest</a:t>
            </a:r>
          </a:p>
          <a:p>
            <a:r>
              <a:rPr lang="en-IN" dirty="0"/>
              <a:t>Bandhs, rallies, demonstrations </a:t>
            </a:r>
          </a:p>
          <a:p>
            <a:r>
              <a:rPr lang="en-IN" dirty="0"/>
              <a:t>Civil disobedience </a:t>
            </a:r>
          </a:p>
          <a:p>
            <a:r>
              <a:rPr lang="en-IN" dirty="0"/>
              <a:t>Occasional violent confrontations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833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BD124-9E2D-42DE-F3EB-0599B076F5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Militant Organizations</a:t>
            </a:r>
          </a:p>
          <a:p>
            <a:r>
              <a:rPr lang="en-US" dirty="0"/>
              <a:t>Bodo Liberation Tigers (BLT) </a:t>
            </a:r>
          </a:p>
          <a:p>
            <a:r>
              <a:rPr lang="en-US" dirty="0"/>
              <a:t>National Democratic Front of Bodoland (NDFB)</a:t>
            </a:r>
          </a:p>
          <a:p>
            <a:pPr marL="0" indent="0" algn="ctr">
              <a:buNone/>
            </a:pPr>
            <a:r>
              <a:rPr lang="en-US" b="1" dirty="0"/>
              <a:t>Ethnic Conflicts</a:t>
            </a:r>
          </a:p>
          <a:p>
            <a:r>
              <a:rPr lang="en-US" dirty="0"/>
              <a:t>Clashes with other communities </a:t>
            </a:r>
          </a:p>
          <a:p>
            <a:r>
              <a:rPr lang="en-US" dirty="0"/>
              <a:t>Displacement and violence </a:t>
            </a:r>
          </a:p>
          <a:p>
            <a:r>
              <a:rPr lang="en-US" dirty="0"/>
              <a:t>Rise of ethnic polarization</a:t>
            </a:r>
          </a:p>
          <a:p>
            <a:pPr marL="0" indent="0" algn="ctr">
              <a:buNone/>
            </a:pPr>
            <a:r>
              <a:rPr lang="en-US" b="1" dirty="0"/>
              <a:t>Government Response</a:t>
            </a:r>
          </a:p>
          <a:p>
            <a:r>
              <a:rPr lang="en-US" dirty="0"/>
              <a:t>Negotiations with leaders </a:t>
            </a:r>
          </a:p>
          <a:p>
            <a:r>
              <a:rPr lang="en-US" dirty="0"/>
              <a:t>Military operations against militants </a:t>
            </a:r>
          </a:p>
          <a:p>
            <a:r>
              <a:rPr lang="en-US" dirty="0"/>
              <a:t>Attempts at political settlement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3144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2A4C-7EEA-4EDB-8AD0-62336CA608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First Bodo Accord (1993)</a:t>
            </a:r>
          </a:p>
          <a:p>
            <a:r>
              <a:rPr lang="en-US" dirty="0"/>
              <a:t>Creation of Bodoland Autonomous Council (BAC) </a:t>
            </a:r>
          </a:p>
          <a:p>
            <a:r>
              <a:rPr lang="en-US" dirty="0"/>
              <a:t>Limited autonomy</a:t>
            </a:r>
          </a:p>
          <a:p>
            <a:pPr marL="0" indent="0" algn="ctr">
              <a:buNone/>
            </a:pPr>
            <a:r>
              <a:rPr lang="en-US" b="1" dirty="0"/>
              <a:t>Limitations of BAC</a:t>
            </a:r>
          </a:p>
          <a:p>
            <a:r>
              <a:rPr lang="en-US" dirty="0"/>
              <a:t>Lack of clear boundaries </a:t>
            </a:r>
          </a:p>
          <a:p>
            <a:r>
              <a:rPr lang="en-US" dirty="0"/>
              <a:t>Insufficient power and funds </a:t>
            </a:r>
          </a:p>
          <a:p>
            <a:r>
              <a:rPr lang="en-US" dirty="0"/>
              <a:t>Dissatisfaction among </a:t>
            </a:r>
            <a:r>
              <a:rPr lang="en-US" dirty="0" err="1"/>
              <a:t>Bodos</a:t>
            </a:r>
            <a:endParaRPr lang="en-US" dirty="0"/>
          </a:p>
          <a:p>
            <a:pPr marL="0" indent="0" algn="ctr">
              <a:buNone/>
            </a:pPr>
            <a:r>
              <a:rPr lang="en-US" b="1" dirty="0"/>
              <a:t>Continued Agitation</a:t>
            </a:r>
          </a:p>
          <a:p>
            <a:r>
              <a:rPr lang="en-US" dirty="0"/>
              <a:t>Failure of BAC led to renewed protests </a:t>
            </a:r>
          </a:p>
          <a:p>
            <a:r>
              <a:rPr lang="en-US" dirty="0"/>
              <a:t>Rise of militancy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6795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9036</TotalTime>
  <Words>522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Andalus</vt:lpstr>
      <vt:lpstr>Century Schoolbook</vt:lpstr>
      <vt:lpstr>Wingdings</vt:lpstr>
      <vt:lpstr>Wingdings 2</vt:lpstr>
      <vt:lpstr>Oriel</vt:lpstr>
      <vt:lpstr> POL060304: Politics in Northeast India (Optional)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173</cp:revision>
  <dcterms:created xsi:type="dcterms:W3CDTF">2006-08-16T00:00:00Z</dcterms:created>
  <dcterms:modified xsi:type="dcterms:W3CDTF">2026-03-24T05:38:05Z</dcterms:modified>
</cp:coreProperties>
</file>