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01" r:id="rId3"/>
    <p:sldId id="398" r:id="rId4"/>
    <p:sldId id="399" r:id="rId5"/>
    <p:sldId id="400" r:id="rId6"/>
    <p:sldId id="401" r:id="rId7"/>
    <p:sldId id="402" r:id="rId8"/>
    <p:sldId id="403" r:id="rId9"/>
    <p:sldId id="404" r:id="rId10"/>
    <p:sldId id="405" r:id="rId11"/>
    <p:sldId id="406" r:id="rId12"/>
    <p:sldId id="407" r:id="rId13"/>
    <p:sldId id="29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40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600200"/>
          </a:xfrm>
        </p:spPr>
        <p:txBody>
          <a:bodyPr>
            <a:normAutofit/>
          </a:bodyPr>
          <a:lstStyle/>
          <a:p>
            <a:pPr algn="ctr"/>
            <a:br>
              <a:rPr lang="en-IN" b="0" dirty="0"/>
            </a:br>
            <a:r>
              <a:rPr lang="en-US" dirty="0"/>
              <a:t>POL060304: Politics in Northeast India (Optional) 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FC718-DBA1-5530-CE8B-3E7A9CC22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Political Consequences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B71CB-8272-568D-9B82-CD70A5D1B7B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b="1" dirty="0"/>
              <a:t>Birth of Asom Gana Parishad (AGP):</a:t>
            </a:r>
            <a:r>
              <a:rPr lang="en-US" dirty="0"/>
              <a:t> The student leaders formed a political party and won the 1985 State Assembly elections.</a:t>
            </a:r>
          </a:p>
          <a:p>
            <a:pPr algn="just"/>
            <a:r>
              <a:rPr lang="en-US" b="1" dirty="0"/>
              <a:t>Shift in Regionalism:</a:t>
            </a:r>
            <a:r>
              <a:rPr lang="en-US" dirty="0"/>
              <a:t> The movement shifted Assam’s politics from Congress-dominance to regional identity-based politics.</a:t>
            </a:r>
          </a:p>
          <a:p>
            <a:pPr algn="just"/>
            <a:r>
              <a:rPr lang="en-US" b="1" dirty="0"/>
              <a:t>Rise of Insurgency:</a:t>
            </a:r>
            <a:r>
              <a:rPr lang="en-US" dirty="0"/>
              <a:t> Dissatisfaction with the Accord led some to join militant groups like ULFA.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36126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55AE8-9361-9FCD-4497-CEEBAF905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Contemporary Relevance &amp;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B3EBB-B283-3860-E543-F50631C7716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b="1" dirty="0"/>
              <a:t>The NRC Update:</a:t>
            </a:r>
            <a:r>
              <a:rPr lang="en-US" dirty="0"/>
              <a:t> The ongoing struggle to implement the 1985 Accord’s promise of a "clean" citizen register.</a:t>
            </a:r>
          </a:p>
          <a:p>
            <a:pPr algn="just"/>
            <a:r>
              <a:rPr lang="en-US" b="1" dirty="0"/>
              <a:t>CAA vs. Assam Accord:</a:t>
            </a:r>
            <a:r>
              <a:rPr lang="en-US" dirty="0"/>
              <a:t> The conflict between the 1971 cutoff date (Accord) and the 2014 date (Citizenship Amendment Act).</a:t>
            </a:r>
          </a:p>
          <a:p>
            <a:pPr algn="just"/>
            <a:r>
              <a:rPr lang="en-US" b="1" dirty="0"/>
              <a:t>Clause 6 Implementation:</a:t>
            </a:r>
            <a:r>
              <a:rPr lang="en-US" dirty="0"/>
              <a:t> Still a debated topic regarding the definition of "Assamese People."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57508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50D63-9963-DC4E-692E-78D76A69D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B5102-8F0A-C790-68F5-24AE80D0716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/>
              <a:t>The Assam Movement was not just about "foreigners"; it was a movement for </a:t>
            </a:r>
            <a:r>
              <a:rPr lang="en-US" b="1" dirty="0"/>
              <a:t>political agency</a:t>
            </a:r>
            <a:r>
              <a:rPr lang="en-US" dirty="0"/>
              <a:t> and </a:t>
            </a:r>
            <a:r>
              <a:rPr lang="en-US" b="1" dirty="0"/>
              <a:t>resource control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It highlights the complexities of federalism in a multi-ethnic democracy like India.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2739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iruddha\Desktop\Thank Yo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1"/>
            <a:ext cx="7924800" cy="5651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07000-BEE4-5B6D-4D3F-B514CCCAB1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924800" cy="5864352"/>
          </a:xfrm>
        </p:spPr>
        <p:txBody>
          <a:bodyPr/>
          <a:lstStyle/>
          <a:p>
            <a:r>
              <a:rPr lang="en-US" b="1" dirty="0"/>
              <a:t>Unit-III: Political developments in Assam </a:t>
            </a:r>
            <a:endParaRPr lang="en-US" dirty="0"/>
          </a:p>
          <a:p>
            <a:pPr lvl="1"/>
            <a:r>
              <a:rPr lang="en-IN" dirty="0"/>
              <a:t>Language Politics. </a:t>
            </a:r>
          </a:p>
          <a:p>
            <a:pPr lvl="1"/>
            <a:r>
              <a:rPr lang="en-IN" dirty="0"/>
              <a:t>Assam Movement. </a:t>
            </a:r>
          </a:p>
          <a:p>
            <a:pPr lvl="1"/>
            <a:r>
              <a:rPr lang="en-IN" dirty="0"/>
              <a:t>Bodo Movement. </a:t>
            </a:r>
          </a:p>
          <a:p>
            <a:pPr lvl="1"/>
            <a:r>
              <a:rPr lang="en-US" dirty="0"/>
              <a:t>Rise of insurgency: ULFA and NDFB. </a:t>
            </a:r>
          </a:p>
          <a:p>
            <a:endParaRPr lang="en-IN" dirty="0"/>
          </a:p>
          <a:p>
            <a:r>
              <a:rPr lang="en-US" b="1" dirty="0"/>
              <a:t>Unit-IV: Changing nature of state politics in Assam </a:t>
            </a:r>
            <a:endParaRPr lang="en-US" dirty="0"/>
          </a:p>
          <a:p>
            <a:pPr lvl="1"/>
            <a:r>
              <a:rPr lang="en-US" dirty="0"/>
              <a:t>Emergence of Regional Parties: AGP. </a:t>
            </a:r>
          </a:p>
          <a:p>
            <a:pPr lvl="1"/>
            <a:r>
              <a:rPr lang="en-US" dirty="0"/>
              <a:t>Formation of Autonomous Councils: Rabha and </a:t>
            </a:r>
            <a:r>
              <a:rPr lang="en-US" dirty="0" err="1"/>
              <a:t>Mising</a:t>
            </a:r>
            <a:r>
              <a:rPr lang="en-US" dirty="0"/>
              <a:t>. </a:t>
            </a:r>
          </a:p>
          <a:p>
            <a:pPr lvl="1"/>
            <a:r>
              <a:rPr lang="en-IN" dirty="0"/>
              <a:t>Citizenship: NRC and CAA.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0996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4396C-4D4E-3C3B-7B7F-4E8E78C79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80DA9-38B6-5BD8-B0D3-B1788CA3577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IN" sz="4000" b="1" dirty="0"/>
              <a:t>Assam Movement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79889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95594-A369-4287-DA03-1771BD5AD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Introduction &amp; Core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BF0DC-EB37-A678-2A74-69BD43BA5C7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b="1" dirty="0"/>
              <a:t>Definition:</a:t>
            </a:r>
            <a:r>
              <a:rPr lang="en-US" dirty="0"/>
              <a:t> A six-year popular movement led by indigenous Assamese against illegal migration.</a:t>
            </a:r>
          </a:p>
          <a:p>
            <a:pPr algn="just"/>
            <a:r>
              <a:rPr lang="en-US" b="1" dirty="0"/>
              <a:t>Key Demand:</a:t>
            </a:r>
            <a:r>
              <a:rPr lang="en-US" dirty="0"/>
              <a:t> Detection, Delisting, and Deportation (The 3 Ds) of foreigners.</a:t>
            </a:r>
          </a:p>
          <a:p>
            <a:pPr algn="just"/>
            <a:r>
              <a:rPr lang="en-US" b="1" dirty="0"/>
              <a:t>Nature:</a:t>
            </a:r>
            <a:r>
              <a:rPr lang="en-US" dirty="0"/>
              <a:t> Primarily non-violent (Satyagraha, Bandhs), but punctuated by episodes of intense ethnic violence.</a:t>
            </a:r>
          </a:p>
          <a:p>
            <a:pPr algn="just"/>
            <a:r>
              <a:rPr lang="en-US" b="1" dirty="0"/>
              <a:t>Significance:</a:t>
            </a:r>
            <a:r>
              <a:rPr lang="en-US" dirty="0"/>
              <a:t> Redefined the relationship between the "Periphery" (Assam) and the "Center" (New Delhi).</a:t>
            </a:r>
            <a:endParaRPr lang="en-IN" dirty="0"/>
          </a:p>
          <a:p>
            <a:pPr algn="just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06462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81D83-105A-AFB9-E7C0-E83DA6DC0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Historical Roots &amp; 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E123A-0359-9A32-AB92-5C180DB5E69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b="1" dirty="0"/>
              <a:t>Colonial Legacy:</a:t>
            </a:r>
            <a:r>
              <a:rPr lang="en-US" dirty="0"/>
              <a:t> British policy of bringing labor for tea gardens and "Wasteland Development" (Office of the Colonization Officer).</a:t>
            </a:r>
          </a:p>
          <a:p>
            <a:pPr algn="just"/>
            <a:r>
              <a:rPr lang="en-US" b="1" dirty="0"/>
              <a:t>Post-Partition Influx:</a:t>
            </a:r>
            <a:r>
              <a:rPr lang="en-US" dirty="0"/>
              <a:t> Demographic shifts following 1947 and the 1971 Bangladesh Liberation War.</a:t>
            </a:r>
          </a:p>
          <a:p>
            <a:pPr algn="just"/>
            <a:r>
              <a:rPr lang="en-US" b="1" dirty="0"/>
              <a:t>The "Fear of Marginalization":</a:t>
            </a:r>
            <a:r>
              <a:rPr lang="en-US" dirty="0"/>
              <a:t> The Assamese "Little Nationalism" vs. the perceived threat of being culturally and politically overwhelmed.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86638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73313-3211-314F-489A-F43F42E6D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The Immediate Trigger (1979)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2EBF1D-B995-F92A-41E1-D91009508B1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7467600" cy="4645152"/>
          </a:xfrm>
        </p:spPr>
        <p:txBody>
          <a:bodyPr/>
          <a:lstStyle/>
          <a:p>
            <a:pPr algn="just"/>
            <a:r>
              <a:rPr lang="en-US" b="1" dirty="0" err="1"/>
              <a:t>Mangaldoi</a:t>
            </a:r>
            <a:r>
              <a:rPr lang="en-US" b="1" dirty="0"/>
              <a:t> By-election:</a:t>
            </a:r>
            <a:r>
              <a:rPr lang="en-US" dirty="0"/>
              <a:t> During the revision of electoral rolls, a massive number of "foreign names" (approx. 45,000) were discovered.</a:t>
            </a:r>
          </a:p>
          <a:p>
            <a:pPr algn="just"/>
            <a:r>
              <a:rPr lang="en-US" b="1" dirty="0"/>
              <a:t>The Catalyst:</a:t>
            </a:r>
            <a:r>
              <a:rPr lang="en-US" dirty="0"/>
              <a:t> This confirmed the fears of the </a:t>
            </a:r>
            <a:r>
              <a:rPr lang="en-US" b="1" dirty="0"/>
              <a:t>All Assam Students’ Union (AASU)</a:t>
            </a:r>
            <a:r>
              <a:rPr lang="en-US" dirty="0"/>
              <a:t> that illegal migrants were influencing the democratic process.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87608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74328-EA42-A228-08E8-264FA1523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Key Organizations and Leadership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792DE-ABCF-AD4D-1111-9689466B8F1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b="1" dirty="0"/>
              <a:t>All Assam Students’ Union (AASU):</a:t>
            </a:r>
            <a:r>
              <a:rPr lang="en-US" dirty="0"/>
              <a:t> The vanguard of the movement (Led by Prafulla Kumar Mahanta and Bhrigu Kumar Phukan).</a:t>
            </a:r>
          </a:p>
          <a:p>
            <a:pPr algn="just"/>
            <a:r>
              <a:rPr lang="en-US" b="1" dirty="0"/>
              <a:t>All Assam Gana Sangram Parishad (AAGSP):</a:t>
            </a:r>
            <a:r>
              <a:rPr lang="en-US" dirty="0"/>
              <a:t> An umbrella coalition of political and cultural organizations.</a:t>
            </a:r>
          </a:p>
          <a:p>
            <a:pPr algn="just"/>
            <a:r>
              <a:rPr lang="en-US" b="1" dirty="0"/>
              <a:t>Role of Women:</a:t>
            </a:r>
            <a:r>
              <a:rPr lang="en-US" dirty="0"/>
              <a:t> Significant participation through "Satyagraha" and community mobilization.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68771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A33EF-8890-4DE0-4D78-1A808FF93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Major Events &amp; Turning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7672F-880A-3E69-BD68-FE3945F863A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b="1" dirty="0"/>
              <a:t>The 1983 Elections:</a:t>
            </a:r>
            <a:r>
              <a:rPr lang="en-US" dirty="0"/>
              <a:t> The Central Government’s decision to hold elections without revising the rolls led to widespread boycotts and violence.</a:t>
            </a:r>
          </a:p>
          <a:p>
            <a:pPr algn="just"/>
            <a:r>
              <a:rPr lang="en-IN" b="1" dirty="0"/>
              <a:t>Nellie Massacre (1983):</a:t>
            </a:r>
            <a:r>
              <a:rPr lang="en-IN" dirty="0"/>
              <a:t> A tragic low point involving extreme communal/ethnic violence.</a:t>
            </a:r>
          </a:p>
          <a:p>
            <a:pPr algn="just"/>
            <a:r>
              <a:rPr lang="en-US" b="1" dirty="0"/>
              <a:t>Economic Blockades:</a:t>
            </a:r>
            <a:r>
              <a:rPr lang="en-US" dirty="0"/>
              <a:t> Frequent "Oil Blockades" to pressure the Center by stopping the flow of crude oil from Assam.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25222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E536C-EB82-931F-57A8-E010492DC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Assam Accord (August 15, 1985)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9CCB8-B651-B457-18A9-20A057DDEE2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/>
              <a:t>Signatories:</a:t>
            </a:r>
            <a:r>
              <a:rPr lang="en-US" dirty="0"/>
              <a:t> AASU, AAGSP, and the Government of India (Rajiv Gandhi Administration).</a:t>
            </a:r>
          </a:p>
          <a:p>
            <a:r>
              <a:rPr lang="en-US" b="1" dirty="0"/>
              <a:t>Key Provisions:</a:t>
            </a:r>
            <a:endParaRPr lang="en-US" dirty="0"/>
          </a:p>
          <a:p>
            <a:pPr lvl="1"/>
            <a:r>
              <a:rPr lang="en-US" b="1" dirty="0"/>
              <a:t>Base Date:</a:t>
            </a:r>
            <a:r>
              <a:rPr lang="en-US" dirty="0"/>
              <a:t> March 25, 1971. Anyone entering after this date was to be deported.</a:t>
            </a:r>
          </a:p>
          <a:p>
            <a:pPr lvl="1"/>
            <a:r>
              <a:rPr lang="en-US" b="1" dirty="0"/>
              <a:t>Clause 6:</a:t>
            </a:r>
            <a:r>
              <a:rPr lang="en-US" dirty="0"/>
              <a:t> Promised constitutional, legislative, and administrative safeguards to protect the cultural, social, and linguistic identity of the Assamese people.</a:t>
            </a:r>
          </a:p>
          <a:p>
            <a:pPr lvl="1"/>
            <a:r>
              <a:rPr lang="en-US" b="1" dirty="0"/>
              <a:t>Economic Package:</a:t>
            </a:r>
            <a:r>
              <a:rPr lang="en-US" dirty="0"/>
              <a:t> Establishment of IIT Guwahati, </a:t>
            </a:r>
            <a:r>
              <a:rPr lang="en-US" dirty="0" err="1"/>
              <a:t>Numaligarh</a:t>
            </a:r>
            <a:r>
              <a:rPr lang="en-US" dirty="0"/>
              <a:t> Refinery, and Tezpur University.</a:t>
            </a:r>
          </a:p>
          <a:p>
            <a:pPr algn="just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953253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8953</TotalTime>
  <Words>638</Words>
  <Application>Microsoft Office PowerPoint</Application>
  <PresentationFormat>On-screen Show (4:3)</PresentationFormat>
  <Paragraphs>54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Andalus</vt:lpstr>
      <vt:lpstr>Arial</vt:lpstr>
      <vt:lpstr>Century Schoolbook</vt:lpstr>
      <vt:lpstr>Wingdings</vt:lpstr>
      <vt:lpstr>Wingdings 2</vt:lpstr>
      <vt:lpstr>Oriel</vt:lpstr>
      <vt:lpstr> POL060304: Politics in Northeast India (Optional)  </vt:lpstr>
      <vt:lpstr>PowerPoint Presentation</vt:lpstr>
      <vt:lpstr>PowerPoint Presentation</vt:lpstr>
      <vt:lpstr>Introduction &amp; Core Objectives</vt:lpstr>
      <vt:lpstr>Historical Roots &amp; Context</vt:lpstr>
      <vt:lpstr>The Immediate Trigger (1979)</vt:lpstr>
      <vt:lpstr>Key Organizations and Leadership</vt:lpstr>
      <vt:lpstr>Major Events &amp; Turning Points</vt:lpstr>
      <vt:lpstr>The Assam Accord (August 15, 1985)</vt:lpstr>
      <vt:lpstr>Political Consequences</vt:lpstr>
      <vt:lpstr>Contemporary Relevance &amp; Challenges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HC 4036  Global Politics</dc:title>
  <dc:creator>Aniruddha</dc:creator>
  <cp:lastModifiedBy>Aniruddha Kumar Baro</cp:lastModifiedBy>
  <cp:revision>168</cp:revision>
  <dcterms:created xsi:type="dcterms:W3CDTF">2006-08-16T00:00:00Z</dcterms:created>
  <dcterms:modified xsi:type="dcterms:W3CDTF">2026-03-18T09:43:21Z</dcterms:modified>
</cp:coreProperties>
</file>