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2" r:id="rId2"/>
    <p:sldId id="353" r:id="rId3"/>
    <p:sldId id="354" r:id="rId4"/>
    <p:sldId id="355" r:id="rId5"/>
    <p:sldId id="356" r:id="rId6"/>
    <p:sldId id="357" r:id="rId7"/>
    <p:sldId id="358" r:id="rId8"/>
    <p:sldId id="359" r:id="rId9"/>
    <p:sldId id="364" r:id="rId10"/>
    <p:sldId id="365" r:id="rId11"/>
    <p:sldId id="366" r:id="rId12"/>
    <p:sldId id="367" r:id="rId13"/>
    <p:sldId id="3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57322-EAED-4A18-301C-0019A92097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1E8429-BA69-D03C-5358-13481F108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C2B55-93B8-B3E9-A879-0DC840A9E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79425-F060-EE96-7DBF-CC8FA5C1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8F962-187E-2DC3-0437-BD50C577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273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3089B-F01D-84A6-DA99-B48498768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E97044-3255-87A0-AE2C-71234359F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8192A-3A91-5379-0892-A45AC7FDF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9A276-D802-CE68-B015-2432A29D8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E81A3-AC45-5A02-26CB-A8C3B31CC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832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7990DE-F9E1-5CE9-D691-A41BFED08A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CE1809-1152-80DB-E098-A7BD75DDD7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6C59-251F-16E1-F8FD-559B5CC74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26CAD-D508-8D8E-B81A-C06CC9F90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61C7E-3FBE-FBA5-E5B5-186315378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6581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16FDE-CADC-B2EE-18E3-28522808C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D3451-4450-55FF-A532-3BCA9A14B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6C2BC-1C83-BDBD-A361-85D25F1C4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3DFEE-9DDE-A747-BE84-B0F916CE0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EA47F-2CC2-852A-2D8B-6C54D4A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569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B02CF-2469-D9BC-95FD-D7132A01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BFC80-1688-E986-8AE1-4DDD16EC8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BFF5E-9F1D-B9F7-0674-5F84A1DC6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7C6F5-7033-7FFE-25F6-BB8EE9D90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DE095-E995-9720-8742-6FDB62E49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9689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7AD06-0BF8-1EBB-0C50-FAD282EAC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C4A76-7117-55FC-76E6-E60710A236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F142C-3A21-2392-E415-B910972AA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C3914A-F580-EC44-BC24-F529A4348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5C71B-DB6D-B42C-1602-6A961275E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1910AE-E505-404A-6DA7-5FA34FB48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322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95964-CD97-E8D8-9016-AFEDD26B8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6F40A-5EB9-C496-8C36-2ED4BBB60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DE3DBA-C3E8-F319-1CD0-C71BE1422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F51A64-CDEC-460D-7FA7-DB271BC9BD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47FC2B-DEC9-14DF-DDF1-9177191F74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4DD018-4434-9D01-3FFF-FFE907A5E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D9503-B8E5-1166-CFD1-A645A98BA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ACE1BB-A003-EC07-B99F-B3DE65BD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8221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8554-3923-1272-61B9-5A43C2F87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E56D6A-33B5-94A6-BEBF-D109B6AFC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A86F1E-732B-DC7D-CEBE-4B3441FA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DA5E11-8B14-BCFA-473E-D9C2A0709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610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D48198-D9E4-9F91-559A-1BF69328A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267143-16F0-B73C-3B27-AB6AB6FB9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F29D9B-8495-8B1D-FA1B-213E41CD9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087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D71A4-78D2-9E29-AAD2-F75F8F18E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8B62A-3C69-9CA2-6824-DD4F9D4BB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D8E4C-5A27-388F-32CA-16E2B05A2D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49FEAC-067B-076F-C405-127A5FF9B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FA65D-BA08-8AD7-255B-1D318395F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E8DC43-8C34-03DF-85A7-84468C9D3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5870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EAC0D-F39D-E48E-0C6A-793BFFEAD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373AE3-8EA0-2F9F-BB80-D1CECF6100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30ED2-EC08-653B-DE04-46CFE9A56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0C8ED-B4CF-93B5-E1AA-2C99ACE31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7E3E2-979A-D898-E9D5-5EF97976F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FE3C3-8F49-ED4B-CEEA-5FCEF908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6735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D2040F-562B-D28F-A0E3-B5F3826D9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8532A9-ADAA-AE64-3945-7F84CFFF8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53574-84ED-FB60-E01D-112AE01118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38B40-4B63-47D4-BC87-CEE30A316068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271E-4658-970B-2B26-F1B368D47D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019D7-1CBC-2F86-B35B-FF33B873A5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B8FF9-C8F7-4265-B0B3-4B6FBD535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983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AD584-F0FF-8411-2ED4-971475CD4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2200" y="24384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Question of Identity: Naga Nationalism</a:t>
            </a:r>
            <a:endParaRPr lang="en-I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08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ADCED-B394-3A01-B239-732E5FBAD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92162"/>
          </a:xfrm>
        </p:spPr>
        <p:txBody>
          <a:bodyPr/>
          <a:lstStyle/>
          <a:p>
            <a:pPr algn="ctr"/>
            <a:r>
              <a:rPr lang="en-IN" dirty="0"/>
              <a:t>Inter-Ethnic Conflicts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67966-0252-35B4-5C37-1F7DEC81ECA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95400"/>
            <a:ext cx="7467600" cy="5178552"/>
          </a:xfrm>
        </p:spPr>
        <p:txBody>
          <a:bodyPr/>
          <a:lstStyle/>
          <a:p>
            <a:r>
              <a:rPr lang="en-US" dirty="0"/>
              <a:t>Naga assertion triggered conflicts with:</a:t>
            </a:r>
          </a:p>
          <a:p>
            <a:pPr lvl="1"/>
            <a:r>
              <a:rPr lang="en-IN" dirty="0"/>
              <a:t>Kukis (Manipur)</a:t>
            </a:r>
          </a:p>
          <a:p>
            <a:pPr lvl="1"/>
            <a:r>
              <a:rPr lang="en-IN" dirty="0"/>
              <a:t>Meiteis (Manipur)</a:t>
            </a:r>
          </a:p>
          <a:p>
            <a:pPr lvl="1"/>
            <a:r>
              <a:rPr lang="en-IN" dirty="0" err="1"/>
              <a:t>Karbis</a:t>
            </a:r>
            <a:r>
              <a:rPr lang="en-IN" dirty="0"/>
              <a:t> (Assam)</a:t>
            </a:r>
          </a:p>
          <a:p>
            <a:endParaRPr lang="en-IN" dirty="0"/>
          </a:p>
          <a:p>
            <a:r>
              <a:rPr lang="en-IN" dirty="0"/>
              <a:t>Concept:</a:t>
            </a:r>
          </a:p>
          <a:p>
            <a:pPr lvl="1"/>
            <a:r>
              <a:rPr lang="en-IN" dirty="0"/>
              <a:t>Ethno-territorial competition</a:t>
            </a:r>
          </a:p>
          <a:p>
            <a:r>
              <a:rPr lang="en-IN" dirty="0"/>
              <a:t>This shows:</a:t>
            </a:r>
          </a:p>
          <a:p>
            <a:pPr lvl="1"/>
            <a:r>
              <a:rPr lang="en-US" dirty="0"/>
              <a:t>Identity politics is not just Centre vs State, but also Tribe vs Tribe.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7690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306F0-2FD0-9608-69A9-BD474AF17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92162"/>
          </a:xfrm>
        </p:spPr>
        <p:txBody>
          <a:bodyPr/>
          <a:lstStyle/>
          <a:p>
            <a:pPr algn="ctr"/>
            <a:r>
              <a:rPr lang="en-IN" dirty="0"/>
              <a:t>Foreign Dimensions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28A32-CB8E-5B18-0AA0-81AC9C6EE5E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95400"/>
            <a:ext cx="7467600" cy="5178552"/>
          </a:xfrm>
        </p:spPr>
        <p:txBody>
          <a:bodyPr/>
          <a:lstStyle/>
          <a:p>
            <a:pPr lvl="1"/>
            <a:r>
              <a:rPr lang="en-IN" dirty="0"/>
              <a:t>Myanmar bases</a:t>
            </a:r>
          </a:p>
          <a:p>
            <a:pPr lvl="1" algn="just"/>
            <a:r>
              <a:rPr lang="en-US" dirty="0"/>
              <a:t>Alleged support networks in Bangladesh (historical phases)</a:t>
            </a:r>
          </a:p>
          <a:p>
            <a:pPr lvl="1" algn="just"/>
            <a:r>
              <a:rPr lang="en-IN" dirty="0"/>
              <a:t>Trans-border ethnic linkages</a:t>
            </a:r>
          </a:p>
          <a:p>
            <a:pPr algn="just"/>
            <a:endParaRPr lang="en-IN" dirty="0"/>
          </a:p>
          <a:p>
            <a:pPr algn="just"/>
            <a:r>
              <a:rPr lang="en-IN" dirty="0"/>
              <a:t>Geopolitical Importance</a:t>
            </a:r>
          </a:p>
          <a:p>
            <a:pPr lvl="1" algn="just"/>
            <a:r>
              <a:rPr lang="en-IN" dirty="0"/>
              <a:t>Chicken’s Neck corridor</a:t>
            </a:r>
          </a:p>
          <a:p>
            <a:pPr lvl="1" algn="just"/>
            <a:r>
              <a:rPr lang="en-IN" dirty="0"/>
              <a:t>Border sensitivity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74FA5F9-110D-2736-D1A2-BF60494B3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1" y="2962960"/>
            <a:ext cx="3228975" cy="3510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60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4A537-A65C-5951-F773-ABC584BB6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15962"/>
          </a:xfrm>
        </p:spPr>
        <p:txBody>
          <a:bodyPr/>
          <a:lstStyle/>
          <a:p>
            <a:pPr algn="ctr"/>
            <a:r>
              <a:rPr lang="en-IN" dirty="0"/>
              <a:t>Theoretical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B5DBB-296C-4A1E-533D-A43CB6ED36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447800"/>
            <a:ext cx="7467600" cy="5026152"/>
          </a:xfrm>
        </p:spPr>
        <p:txBody>
          <a:bodyPr/>
          <a:lstStyle/>
          <a:p>
            <a:r>
              <a:rPr lang="en-IN" dirty="0"/>
              <a:t>1. Ethno-Symbolism (Anthony D. Smith)</a:t>
            </a:r>
          </a:p>
          <a:p>
            <a:pPr lvl="1"/>
            <a:r>
              <a:rPr lang="en-IN" dirty="0"/>
              <a:t>Myth of common ancestry</a:t>
            </a:r>
          </a:p>
          <a:p>
            <a:pPr lvl="1"/>
            <a:r>
              <a:rPr lang="en-IN" dirty="0"/>
              <a:t>Shared memories</a:t>
            </a:r>
          </a:p>
          <a:p>
            <a:endParaRPr lang="en-IN" dirty="0"/>
          </a:p>
          <a:p>
            <a:r>
              <a:rPr lang="en-IN" dirty="0"/>
              <a:t>2. Self-Determination Theory</a:t>
            </a:r>
          </a:p>
          <a:p>
            <a:pPr lvl="1"/>
            <a:r>
              <a:rPr lang="en-IN" dirty="0"/>
              <a:t>UN principle</a:t>
            </a:r>
          </a:p>
          <a:p>
            <a:pPr lvl="1"/>
            <a:r>
              <a:rPr lang="en-IN" dirty="0"/>
              <a:t>Internal vs external self-determination</a:t>
            </a:r>
          </a:p>
          <a:p>
            <a:endParaRPr lang="en-IN" dirty="0"/>
          </a:p>
          <a:p>
            <a:r>
              <a:rPr lang="en-IN" dirty="0"/>
              <a:t>3. Federalism &amp; Asymmetrical Autonomy</a:t>
            </a:r>
          </a:p>
          <a:p>
            <a:pPr lvl="1"/>
            <a:r>
              <a:rPr lang="en-IN" dirty="0"/>
              <a:t>Article 371A</a:t>
            </a:r>
          </a:p>
          <a:p>
            <a:pPr lvl="1"/>
            <a:r>
              <a:rPr lang="en-IN" dirty="0"/>
              <a:t>Sixth Schedule provisions</a:t>
            </a:r>
          </a:p>
        </p:txBody>
      </p:sp>
    </p:spTree>
    <p:extLst>
      <p:ext uri="{BB962C8B-B14F-4D97-AF65-F5344CB8AC3E}">
        <p14:creationId xmlns:p14="http://schemas.microsoft.com/office/powerpoint/2010/main" val="1805015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C37F4-F0ED-C29C-EC7A-358B8FC3A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92162"/>
          </a:xfrm>
        </p:spPr>
        <p:txBody>
          <a:bodyPr/>
          <a:lstStyle/>
          <a:p>
            <a:pPr algn="ctr"/>
            <a:r>
              <a:rPr lang="en-IN" dirty="0"/>
              <a:t>Has Identity Politics Declined?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FFB8E-62A3-B4B8-A3E0-9D4673582D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95400"/>
            <a:ext cx="7467600" cy="5178552"/>
          </a:xfrm>
        </p:spPr>
        <p:txBody>
          <a:bodyPr/>
          <a:lstStyle/>
          <a:p>
            <a:pPr algn="just"/>
            <a:r>
              <a:rPr lang="en-US" dirty="0"/>
              <a:t>Violence reduced compared to 1990s</a:t>
            </a:r>
          </a:p>
          <a:p>
            <a:pPr algn="just"/>
            <a:r>
              <a:rPr lang="en-IN" dirty="0"/>
              <a:t>Civil society role</a:t>
            </a:r>
          </a:p>
          <a:p>
            <a:pPr algn="just"/>
            <a:r>
              <a:rPr lang="en-IN" dirty="0"/>
              <a:t>Church mediation</a:t>
            </a:r>
          </a:p>
          <a:p>
            <a:pPr algn="just"/>
            <a:r>
              <a:rPr lang="en-IN" dirty="0"/>
              <a:t>Negotiated federalism</a:t>
            </a:r>
          </a:p>
          <a:p>
            <a:pPr algn="just"/>
            <a:endParaRPr lang="en-IN" dirty="0"/>
          </a:p>
          <a:p>
            <a:pPr algn="just"/>
            <a:r>
              <a:rPr lang="en-IN" dirty="0"/>
              <a:t>But:</a:t>
            </a:r>
          </a:p>
          <a:p>
            <a:pPr lvl="1" algn="just"/>
            <a:r>
              <a:rPr lang="en-IN" dirty="0"/>
              <a:t>Demand for integration remains sensitive</a:t>
            </a:r>
          </a:p>
          <a:p>
            <a:pPr lvl="1" algn="just"/>
            <a:r>
              <a:rPr lang="en-IN" dirty="0"/>
              <a:t>Periodic tensions persist</a:t>
            </a:r>
          </a:p>
        </p:txBody>
      </p:sp>
    </p:spTree>
    <p:extLst>
      <p:ext uri="{BB962C8B-B14F-4D97-AF65-F5344CB8AC3E}">
        <p14:creationId xmlns:p14="http://schemas.microsoft.com/office/powerpoint/2010/main" val="419757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E592-2E75-E9A5-486F-E4B8CE20D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92162"/>
          </a:xfrm>
        </p:spPr>
        <p:txBody>
          <a:bodyPr/>
          <a:lstStyle/>
          <a:p>
            <a:r>
              <a:rPr lang="en-IN" dirty="0"/>
              <a:t>Understanding Identity Politics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98625-C665-30F4-82A4-B9F0F61D48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371600"/>
            <a:ext cx="7467600" cy="5102352"/>
          </a:xfrm>
        </p:spPr>
        <p:txBody>
          <a:bodyPr>
            <a:normAutofit lnSpcReduction="10000"/>
          </a:bodyPr>
          <a:lstStyle/>
          <a:p>
            <a:r>
              <a:rPr lang="en-IN" dirty="0"/>
              <a:t>What is Identity?</a:t>
            </a:r>
          </a:p>
          <a:p>
            <a:pPr lvl="1"/>
            <a:r>
              <a:rPr lang="en-IN" dirty="0"/>
              <a:t>Collective sense of belonging</a:t>
            </a:r>
          </a:p>
          <a:p>
            <a:pPr lvl="1" algn="just"/>
            <a:r>
              <a:rPr lang="en-US" dirty="0"/>
              <a:t>Based on ethnicity, language, culture, religion, territory</a:t>
            </a:r>
          </a:p>
          <a:p>
            <a:pPr algn="just"/>
            <a:r>
              <a:rPr lang="en-IN" dirty="0"/>
              <a:t>What is Ethno-Nationalism?</a:t>
            </a:r>
          </a:p>
          <a:p>
            <a:pPr lvl="1" algn="just"/>
            <a:r>
              <a:rPr lang="en-US" dirty="0"/>
              <a:t>Nationalism rooted in ethnic identity</a:t>
            </a:r>
          </a:p>
          <a:p>
            <a:pPr lvl="1" algn="just"/>
            <a:r>
              <a:rPr lang="en-IN" dirty="0"/>
              <a:t>Demand for self-determination</a:t>
            </a:r>
          </a:p>
          <a:p>
            <a:pPr lvl="1" algn="just"/>
            <a:r>
              <a:rPr lang="en-US" dirty="0"/>
              <a:t>Protection of cultural and territorial rights</a:t>
            </a:r>
          </a:p>
          <a:p>
            <a:pPr algn="just"/>
            <a:r>
              <a:rPr lang="en-IN" dirty="0"/>
              <a:t>Theoretical Link</a:t>
            </a:r>
          </a:p>
          <a:p>
            <a:pPr lvl="1" algn="just"/>
            <a:r>
              <a:rPr lang="en-US" b="1" dirty="0"/>
              <a:t>Primordialism</a:t>
            </a:r>
            <a:r>
              <a:rPr lang="en-US" dirty="0"/>
              <a:t> – Identity is ancient and emotional</a:t>
            </a:r>
          </a:p>
          <a:p>
            <a:pPr lvl="1" algn="just"/>
            <a:r>
              <a:rPr lang="en-US" b="1" dirty="0"/>
              <a:t>Constructivism</a:t>
            </a:r>
            <a:r>
              <a:rPr lang="en-US" dirty="0"/>
              <a:t> – Identity is socially constructed</a:t>
            </a:r>
          </a:p>
          <a:p>
            <a:pPr lvl="1" algn="just"/>
            <a:r>
              <a:rPr lang="en-US" b="1" dirty="0"/>
              <a:t>Instrumentalism</a:t>
            </a:r>
            <a:r>
              <a:rPr lang="en-US" dirty="0"/>
              <a:t> – Identity used for political </a:t>
            </a:r>
            <a:r>
              <a:rPr lang="en-US" dirty="0" err="1"/>
              <a:t>mobilisation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5496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7A2FE-F9C1-59C1-DFF1-2E1EC9A86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15962"/>
          </a:xfrm>
        </p:spPr>
        <p:txBody>
          <a:bodyPr/>
          <a:lstStyle/>
          <a:p>
            <a:pPr algn="ctr"/>
            <a:r>
              <a:rPr lang="en-IN" dirty="0"/>
              <a:t>Who Are the Nagas?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E0533-F92A-050B-BA22-9476DDA062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7467600" cy="5254752"/>
          </a:xfrm>
        </p:spPr>
        <p:txBody>
          <a:bodyPr/>
          <a:lstStyle/>
          <a:p>
            <a:pPr algn="just"/>
            <a:r>
              <a:rPr lang="en-US" dirty="0"/>
              <a:t>Comprise about 17 major tribes and many sub-tribes</a:t>
            </a:r>
          </a:p>
          <a:p>
            <a:pPr algn="just"/>
            <a:r>
              <a:rPr lang="en-IN" dirty="0"/>
              <a:t>Spread across:</a:t>
            </a:r>
          </a:p>
          <a:p>
            <a:pPr lvl="1" algn="just"/>
            <a:r>
              <a:rPr lang="en-IN" dirty="0"/>
              <a:t>Nagaland</a:t>
            </a:r>
          </a:p>
          <a:p>
            <a:pPr lvl="1" algn="just"/>
            <a:r>
              <a:rPr lang="en-IN" dirty="0"/>
              <a:t>Manipur (hill districts)</a:t>
            </a:r>
          </a:p>
          <a:p>
            <a:pPr lvl="1" algn="just"/>
            <a:r>
              <a:rPr lang="en-IN" dirty="0"/>
              <a:t>Assam</a:t>
            </a:r>
          </a:p>
          <a:p>
            <a:pPr lvl="1" algn="just"/>
            <a:r>
              <a:rPr lang="en-IN" dirty="0"/>
              <a:t>Arunachal Pradesh</a:t>
            </a:r>
          </a:p>
          <a:p>
            <a:pPr lvl="1" algn="just"/>
            <a:r>
              <a:rPr lang="en-IN" dirty="0"/>
              <a:t>Parts of Myanmar</a:t>
            </a:r>
          </a:p>
          <a:p>
            <a:pPr algn="just"/>
            <a:r>
              <a:rPr lang="en-US" dirty="0"/>
              <a:t>Strong tribal traditions and customary laws</a:t>
            </a:r>
          </a:p>
          <a:p>
            <a:pPr algn="just"/>
            <a:r>
              <a:rPr lang="en-IN" dirty="0"/>
              <a:t>Christianity as dominant religion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1E08EFA-1945-4DB8-1CAA-16A32D40A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1752600"/>
            <a:ext cx="4002163" cy="252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5BC04FBB-3F31-690A-72DD-A4DCF91E51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224" y="5035550"/>
            <a:ext cx="30003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984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92CEC-C5D0-34B3-A1A5-FCA3EAB87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Historical Roots of Naga Nationalism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CC7AD-988E-360B-8AA8-3A9B8D56E0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524000"/>
            <a:ext cx="7467600" cy="4949952"/>
          </a:xfrm>
        </p:spPr>
        <p:txBody>
          <a:bodyPr/>
          <a:lstStyle/>
          <a:p>
            <a:r>
              <a:rPr lang="en-IN" dirty="0"/>
              <a:t>Colonial Period</a:t>
            </a:r>
          </a:p>
          <a:p>
            <a:pPr lvl="1"/>
            <a:r>
              <a:rPr lang="en-IN" dirty="0"/>
              <a:t>Limited British administrative penetration</a:t>
            </a:r>
          </a:p>
          <a:p>
            <a:pPr lvl="1"/>
            <a:r>
              <a:rPr lang="en-IN" dirty="0"/>
              <a:t>Excluded Areas policy</a:t>
            </a:r>
          </a:p>
          <a:p>
            <a:pPr lvl="1" algn="just"/>
            <a:r>
              <a:rPr lang="en-IN" dirty="0"/>
              <a:t>1929: Naga Club memorandum to Simon Commission</a:t>
            </a:r>
          </a:p>
          <a:p>
            <a:pPr algn="just"/>
            <a:r>
              <a:rPr lang="en-IN" dirty="0"/>
              <a:t>Pre-Independence Development</a:t>
            </a:r>
          </a:p>
          <a:p>
            <a:pPr lvl="1" algn="just"/>
            <a:r>
              <a:rPr lang="en-US" dirty="0"/>
              <a:t>Formation of </a:t>
            </a:r>
            <a:r>
              <a:rPr lang="en-US" b="1" dirty="0"/>
              <a:t>Naga National Council</a:t>
            </a:r>
          </a:p>
          <a:p>
            <a:pPr lvl="1" algn="just"/>
            <a:r>
              <a:rPr lang="en-US" dirty="0"/>
              <a:t>Leadership of </a:t>
            </a:r>
            <a:r>
              <a:rPr lang="en-US" b="1" dirty="0"/>
              <a:t>A.Z. </a:t>
            </a:r>
            <a:r>
              <a:rPr lang="en-US" b="1" dirty="0" err="1"/>
              <a:t>Phizo</a:t>
            </a:r>
            <a:endParaRPr lang="en-US" b="1" dirty="0"/>
          </a:p>
          <a:p>
            <a:pPr algn="just"/>
            <a:r>
              <a:rPr lang="en-IN" dirty="0"/>
              <a:t>14 August 1947</a:t>
            </a:r>
          </a:p>
          <a:p>
            <a:pPr lvl="1" algn="just"/>
            <a:r>
              <a:rPr lang="en-IN" dirty="0"/>
              <a:t>Declaration of Naga Independence</a:t>
            </a:r>
          </a:p>
        </p:txBody>
      </p:sp>
    </p:spTree>
    <p:extLst>
      <p:ext uri="{BB962C8B-B14F-4D97-AF65-F5344CB8AC3E}">
        <p14:creationId xmlns:p14="http://schemas.microsoft.com/office/powerpoint/2010/main" val="1020184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CEF1C-CA66-03C2-9D5B-551D1A5EA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15962"/>
          </a:xfrm>
        </p:spPr>
        <p:txBody>
          <a:bodyPr/>
          <a:lstStyle/>
          <a:p>
            <a:pPr algn="ctr"/>
            <a:r>
              <a:rPr lang="en-IN" dirty="0"/>
              <a:t>Post-1947 Insurgency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FBE58-C19A-A96F-DFB7-48A300686BC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7467600" cy="5254752"/>
          </a:xfrm>
        </p:spPr>
        <p:txBody>
          <a:bodyPr/>
          <a:lstStyle/>
          <a:p>
            <a:pPr algn="just"/>
            <a:r>
              <a:rPr lang="en-US" dirty="0"/>
              <a:t>1951: Naga plebiscite (claimed 99% support for independence)</a:t>
            </a:r>
          </a:p>
          <a:p>
            <a:pPr algn="just"/>
            <a:r>
              <a:rPr lang="en-IN" dirty="0"/>
              <a:t>Formation of underground:</a:t>
            </a:r>
          </a:p>
          <a:p>
            <a:pPr lvl="1" algn="just"/>
            <a:r>
              <a:rPr lang="en-IN" dirty="0"/>
              <a:t>Naga Federal Government</a:t>
            </a:r>
          </a:p>
          <a:p>
            <a:pPr lvl="1" algn="just"/>
            <a:r>
              <a:rPr lang="en-IN" dirty="0"/>
              <a:t>Naga Federal Army</a:t>
            </a:r>
          </a:p>
          <a:p>
            <a:pPr algn="just"/>
            <a:r>
              <a:rPr lang="en-US" dirty="0"/>
              <a:t>1950s–60s: Armed conflict with Indian state</a:t>
            </a:r>
          </a:p>
          <a:p>
            <a:pPr algn="just"/>
            <a:r>
              <a:rPr lang="en-US" dirty="0"/>
              <a:t>1963: Creation of Nagaland state (partial accommodation)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3953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A157D-B8E1-D69D-7EAB-D7492C19C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Shillong Accord &amp; Split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FEB0B-0AAB-847E-399B-CBB6909E57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7467600" cy="5254752"/>
          </a:xfrm>
        </p:spPr>
        <p:txBody>
          <a:bodyPr/>
          <a:lstStyle/>
          <a:p>
            <a:r>
              <a:rPr lang="en-IN" dirty="0"/>
              <a:t>1975: Shillong Accord</a:t>
            </a:r>
          </a:p>
          <a:p>
            <a:pPr lvl="1"/>
            <a:r>
              <a:rPr lang="en-US" dirty="0"/>
              <a:t>Section of NNC accepted Indian Constitution</a:t>
            </a:r>
          </a:p>
          <a:p>
            <a:pPr lvl="1"/>
            <a:r>
              <a:rPr lang="en-IN" dirty="0"/>
              <a:t>Agreed to surrender arms</a:t>
            </a:r>
          </a:p>
          <a:p>
            <a:r>
              <a:rPr lang="en-IN" dirty="0"/>
              <a:t>Reaction</a:t>
            </a:r>
          </a:p>
          <a:p>
            <a:pPr lvl="1"/>
            <a:r>
              <a:rPr lang="en-IN" dirty="0"/>
              <a:t>Rejection by radical faction</a:t>
            </a:r>
          </a:p>
          <a:p>
            <a:pPr lvl="1" algn="just"/>
            <a:r>
              <a:rPr lang="en-US" dirty="0"/>
              <a:t>Formation of </a:t>
            </a:r>
            <a:r>
              <a:rPr lang="en-US" b="1" dirty="0"/>
              <a:t>National Socialist Council of Nagaland</a:t>
            </a:r>
            <a:r>
              <a:rPr lang="en-US" dirty="0"/>
              <a:t> (NSCN)</a:t>
            </a:r>
          </a:p>
          <a:p>
            <a:pPr algn="just"/>
            <a:r>
              <a:rPr lang="en-IN" dirty="0"/>
              <a:t>Later split into:</a:t>
            </a:r>
          </a:p>
          <a:p>
            <a:pPr lvl="1" algn="just"/>
            <a:r>
              <a:rPr lang="en-IN" dirty="0"/>
              <a:t>NSCN-IM (Isak-</a:t>
            </a:r>
            <a:r>
              <a:rPr lang="en-IN" dirty="0" err="1"/>
              <a:t>Muivah</a:t>
            </a:r>
            <a:r>
              <a:rPr lang="en-IN" dirty="0"/>
              <a:t>)</a:t>
            </a:r>
          </a:p>
          <a:p>
            <a:pPr lvl="1" algn="just"/>
            <a:r>
              <a:rPr lang="en-IN" dirty="0"/>
              <a:t>NSCN-K (</a:t>
            </a:r>
            <a:r>
              <a:rPr lang="en-IN" dirty="0" err="1"/>
              <a:t>Khaplang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0693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1DF6C-DBE3-A63E-815E-B5A9B3EB8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Idea of “Greater </a:t>
            </a:r>
            <a:r>
              <a:rPr lang="en-US" dirty="0" err="1"/>
              <a:t>Nagalim</a:t>
            </a:r>
            <a:r>
              <a:rPr lang="en-US" dirty="0"/>
              <a:t>”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B083A-B18B-9DE6-A5A7-0F1E5511B8B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066800"/>
            <a:ext cx="7467600" cy="5407152"/>
          </a:xfrm>
        </p:spPr>
        <p:txBody>
          <a:bodyPr/>
          <a:lstStyle/>
          <a:p>
            <a:r>
              <a:rPr lang="en-IN" dirty="0"/>
              <a:t>Core Demand</a:t>
            </a:r>
          </a:p>
          <a:p>
            <a:pPr lvl="1" algn="just"/>
            <a:r>
              <a:rPr lang="en-US" dirty="0"/>
              <a:t>Integration of all Naga-inhabited areas into one political unit.</a:t>
            </a:r>
          </a:p>
          <a:p>
            <a:pPr algn="just"/>
            <a:r>
              <a:rPr lang="en-IN" dirty="0"/>
              <a:t>Includes parts of:</a:t>
            </a:r>
          </a:p>
          <a:p>
            <a:pPr lvl="1" algn="just"/>
            <a:r>
              <a:rPr lang="en-IN" dirty="0"/>
              <a:t>Manipur</a:t>
            </a:r>
          </a:p>
          <a:p>
            <a:pPr lvl="1" algn="just"/>
            <a:r>
              <a:rPr lang="en-IN" dirty="0"/>
              <a:t>Assam</a:t>
            </a:r>
          </a:p>
          <a:p>
            <a:pPr lvl="1" algn="just"/>
            <a:r>
              <a:rPr lang="en-IN" dirty="0"/>
              <a:t>Arunachal Pradesh</a:t>
            </a:r>
          </a:p>
          <a:p>
            <a:pPr lvl="1" algn="just"/>
            <a:r>
              <a:rPr lang="en-IN" dirty="0"/>
              <a:t>Myanmar</a:t>
            </a:r>
          </a:p>
          <a:p>
            <a:pPr algn="just"/>
            <a:r>
              <a:rPr lang="en-IN" dirty="0"/>
              <a:t>Why Controversial?</a:t>
            </a:r>
          </a:p>
          <a:p>
            <a:pPr lvl="1" algn="just"/>
            <a:r>
              <a:rPr lang="en-US" dirty="0"/>
              <a:t>Territorial integrity of neighboring states threatened</a:t>
            </a:r>
          </a:p>
          <a:p>
            <a:pPr lvl="1" algn="just"/>
            <a:r>
              <a:rPr lang="en-IN" dirty="0"/>
              <a:t>Meitei, Assamese, </a:t>
            </a:r>
            <a:r>
              <a:rPr lang="en-IN" dirty="0" err="1"/>
              <a:t>Arunachali</a:t>
            </a:r>
            <a:r>
              <a:rPr lang="en-IN" dirty="0"/>
              <a:t> opposition</a:t>
            </a: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E09B619D-9813-2832-5D75-D4C5A4FAB84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6D66A95B-CEF4-4751-872C-C4EF92928C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8672AF9B-27B5-D895-5C14-86DF41FA62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905000"/>
            <a:ext cx="40005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750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250DE-699F-6351-80E5-D490CA1EE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Ceasefire and Peace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3A422-850F-2DA8-8B90-E97A26F274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7467600" cy="5254752"/>
          </a:xfrm>
        </p:spPr>
        <p:txBody>
          <a:bodyPr/>
          <a:lstStyle/>
          <a:p>
            <a:pPr lvl="1"/>
            <a:r>
              <a:rPr lang="en-US" dirty="0"/>
              <a:t>1997: Ceasefire between </a:t>
            </a:r>
            <a:r>
              <a:rPr lang="en-US" dirty="0" err="1"/>
              <a:t>GoI</a:t>
            </a:r>
            <a:r>
              <a:rPr lang="en-US" dirty="0"/>
              <a:t> and NSCN-IM</a:t>
            </a:r>
          </a:p>
          <a:p>
            <a:pPr lvl="1" algn="just"/>
            <a:r>
              <a:rPr lang="en-US" dirty="0"/>
              <a:t>2001: Ceasefire extended “without territorial limits”</a:t>
            </a:r>
          </a:p>
          <a:p>
            <a:pPr lvl="1" algn="just"/>
            <a:r>
              <a:rPr lang="en-IN" dirty="0"/>
              <a:t>Massive protests in Manipur (18 June 2001 uprising)</a:t>
            </a:r>
          </a:p>
          <a:p>
            <a:pPr algn="just"/>
            <a:endParaRPr lang="en-IN" dirty="0"/>
          </a:p>
          <a:p>
            <a:pPr algn="just"/>
            <a:endParaRPr lang="en-IN" dirty="0"/>
          </a:p>
          <a:p>
            <a:pPr algn="just"/>
            <a:r>
              <a:rPr lang="en-IN" dirty="0"/>
              <a:t>Current Status</a:t>
            </a:r>
          </a:p>
          <a:p>
            <a:pPr lvl="1" algn="just"/>
            <a:r>
              <a:rPr lang="en-IN" dirty="0"/>
              <a:t>Ongoing negotiations</a:t>
            </a:r>
          </a:p>
          <a:p>
            <a:pPr lvl="1" algn="just"/>
            <a:r>
              <a:rPr lang="en-IN" dirty="0"/>
              <a:t>Demand for:</a:t>
            </a:r>
          </a:p>
          <a:p>
            <a:pPr lvl="2" algn="just"/>
            <a:r>
              <a:rPr lang="en-IN" dirty="0"/>
              <a:t>Separate flag</a:t>
            </a:r>
          </a:p>
          <a:p>
            <a:pPr lvl="2" algn="just"/>
            <a:r>
              <a:rPr lang="en-IN" dirty="0"/>
              <a:t>Separate constitution</a:t>
            </a:r>
          </a:p>
          <a:p>
            <a:pPr lvl="2" algn="just"/>
            <a:r>
              <a:rPr lang="en-IN" dirty="0"/>
              <a:t>Greater autonomy</a:t>
            </a:r>
          </a:p>
        </p:txBody>
      </p:sp>
    </p:spTree>
    <p:extLst>
      <p:ext uri="{BB962C8B-B14F-4D97-AF65-F5344CB8AC3E}">
        <p14:creationId xmlns:p14="http://schemas.microsoft.com/office/powerpoint/2010/main" val="3862869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4B2DA-29EA-8EFF-3303-9C1268AFA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92162"/>
          </a:xfrm>
        </p:spPr>
        <p:txBody>
          <a:bodyPr/>
          <a:lstStyle/>
          <a:p>
            <a:pPr algn="ctr"/>
            <a:r>
              <a:rPr lang="en-IN" dirty="0"/>
              <a:t>Identity vs State Sovereignty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E1B69-4180-73CD-D587-1305AD347A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95400"/>
            <a:ext cx="7467600" cy="5178552"/>
          </a:xfrm>
        </p:spPr>
        <p:txBody>
          <a:bodyPr/>
          <a:lstStyle/>
          <a:p>
            <a:r>
              <a:rPr lang="en-IN" dirty="0"/>
              <a:t>Naga Perspective</a:t>
            </a:r>
          </a:p>
          <a:p>
            <a:pPr lvl="1"/>
            <a:r>
              <a:rPr lang="en-US" dirty="0"/>
              <a:t>“We are Nagas by birth, Indians by accident.”</a:t>
            </a:r>
          </a:p>
          <a:p>
            <a:pPr lvl="1"/>
            <a:r>
              <a:rPr lang="en-IN" dirty="0"/>
              <a:t>Ethnic self-determination</a:t>
            </a:r>
          </a:p>
          <a:p>
            <a:pPr lvl="1"/>
            <a:r>
              <a:rPr lang="en-US" dirty="0"/>
              <a:t>Protection of land and culture</a:t>
            </a:r>
          </a:p>
          <a:p>
            <a:endParaRPr lang="en-US" dirty="0"/>
          </a:p>
          <a:p>
            <a:r>
              <a:rPr lang="en-IN" dirty="0"/>
              <a:t>Indian State Perspective</a:t>
            </a:r>
          </a:p>
          <a:p>
            <a:pPr lvl="1"/>
            <a:r>
              <a:rPr lang="en-IN" dirty="0"/>
              <a:t>Unity and territorial integrity</a:t>
            </a:r>
          </a:p>
          <a:p>
            <a:pPr lvl="1"/>
            <a:r>
              <a:rPr lang="en-IN" dirty="0"/>
              <a:t>Federal accommodation</a:t>
            </a:r>
          </a:p>
          <a:p>
            <a:pPr lvl="1"/>
            <a:r>
              <a:rPr lang="en-IN" dirty="0"/>
              <a:t>Constitutional framework (Article 371A)</a:t>
            </a:r>
          </a:p>
        </p:txBody>
      </p:sp>
    </p:spTree>
    <p:extLst>
      <p:ext uri="{BB962C8B-B14F-4D97-AF65-F5344CB8AC3E}">
        <p14:creationId xmlns:p14="http://schemas.microsoft.com/office/powerpoint/2010/main" val="2025105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492</Words>
  <Application>Microsoft Office PowerPoint</Application>
  <PresentationFormat>Widescreen</PresentationFormat>
  <Paragraphs>122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Question of Identity: Naga Nationalism</vt:lpstr>
      <vt:lpstr>Understanding Identity Politics</vt:lpstr>
      <vt:lpstr>Who Are the Nagas?</vt:lpstr>
      <vt:lpstr>Historical Roots of Naga Nationalism</vt:lpstr>
      <vt:lpstr>Post-1947 Insurgency</vt:lpstr>
      <vt:lpstr>Shillong Accord &amp; Split</vt:lpstr>
      <vt:lpstr>The Idea of “Greater Nagalim”</vt:lpstr>
      <vt:lpstr>Ceasefire and Peace Process</vt:lpstr>
      <vt:lpstr>Identity vs State Sovereignty</vt:lpstr>
      <vt:lpstr>Inter-Ethnic Conflicts</vt:lpstr>
      <vt:lpstr>Foreign Dimensions</vt:lpstr>
      <vt:lpstr>Theoretical Analysis</vt:lpstr>
      <vt:lpstr>Has Identity Politics Declined?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Aniruddha Kumar Baro</dc:creator>
  <cp:lastModifiedBy>Aniruddha Kumar Baro</cp:lastModifiedBy>
  <cp:revision>1</cp:revision>
  <dcterms:created xsi:type="dcterms:W3CDTF">2026-04-21T07:09:00Z</dcterms:created>
  <dcterms:modified xsi:type="dcterms:W3CDTF">2026-04-21T07:10:52Z</dcterms:modified>
</cp:coreProperties>
</file>