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300" r:id="rId4"/>
    <p:sldId id="284" r:id="rId5"/>
    <p:sldId id="301" r:id="rId6"/>
    <p:sldId id="259" r:id="rId7"/>
    <p:sldId id="344" r:id="rId8"/>
    <p:sldId id="345" r:id="rId9"/>
    <p:sldId id="346" r:id="rId10"/>
    <p:sldId id="347" r:id="rId11"/>
    <p:sldId id="350" r:id="rId12"/>
    <p:sldId id="360" r:id="rId13"/>
    <p:sldId id="361" r:id="rId14"/>
    <p:sldId id="362" r:id="rId15"/>
    <p:sldId id="349" r:id="rId16"/>
    <p:sldId id="363" r:id="rId17"/>
    <p:sldId id="348" r:id="rId18"/>
    <p:sldId id="35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5557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560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005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6187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0312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2039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514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823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292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210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2749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375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0178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4691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4217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0955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5D3B2-B614-4731-99DC-A0A4C24E14B3}" type="datetimeFigureOut">
              <a:rPr lang="en-IN" smtClean="0"/>
              <a:t>21-04-2026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DF2E7E6-B298-4907-A1E5-56D476B58F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33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990600"/>
            <a:ext cx="7772400" cy="1600200"/>
          </a:xfrm>
        </p:spPr>
        <p:txBody>
          <a:bodyPr>
            <a:normAutofit fontScale="90000"/>
          </a:bodyPr>
          <a:lstStyle/>
          <a:p>
            <a:pPr algn="ctr"/>
            <a:br>
              <a:rPr lang="en-IN" b="0" dirty="0"/>
            </a:br>
            <a:r>
              <a:rPr lang="en-US" dirty="0"/>
              <a:t>POL060304: Politics in Northeast India (Optional)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62F45-07D2-C31B-D386-046CAE259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1971 Bangladesh War &amp; Refugee Crisis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6282-9B95-380B-5263-EFD7A7D35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</a:t>
            </a:r>
            <a:r>
              <a:rPr lang="en-US" b="1" dirty="0"/>
              <a:t>1971 Bangladesh Liberation War</a:t>
            </a:r>
            <a:r>
              <a:rPr lang="en-US" dirty="0"/>
              <a:t> caused an unprecedented influx of refugees into Assam and other northeastern states. </a:t>
            </a:r>
          </a:p>
          <a:p>
            <a:pPr algn="just"/>
            <a:r>
              <a:rPr lang="en-US" dirty="0"/>
              <a:t>Around </a:t>
            </a:r>
            <a:r>
              <a:rPr lang="en-US" b="1" dirty="0"/>
              <a:t>10 million refugees</a:t>
            </a:r>
            <a:r>
              <a:rPr lang="en-US" dirty="0"/>
              <a:t> crossed into India, overwhelming administrative systems. </a:t>
            </a:r>
          </a:p>
          <a:p>
            <a:pPr algn="just"/>
            <a:endParaRPr lang="en-US" b="1" dirty="0"/>
          </a:p>
          <a:p>
            <a:pPr algn="just"/>
            <a:r>
              <a:rPr lang="en-US" b="1" dirty="0"/>
              <a:t>Theory:</a:t>
            </a:r>
            <a:r>
              <a:rPr lang="en-US" dirty="0"/>
              <a:t> </a:t>
            </a:r>
            <a:r>
              <a:rPr lang="en-US" i="1" dirty="0"/>
              <a:t>Push-Pull Model</a:t>
            </a:r>
            <a:r>
              <a:rPr lang="en-US" dirty="0"/>
              <a:t> — War, persecution push people out; opportunities and safety in Assam pull them in.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4034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322A6-0992-D146-C3DB-34713FF9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Assam Movement (1979-1985) &amp; Assam Accord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C7BBC-BE0B-534F-C4B6-47460E38C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</a:t>
            </a:r>
            <a:r>
              <a:rPr lang="en-US" b="1" dirty="0"/>
              <a:t>Assam Movement</a:t>
            </a:r>
            <a:r>
              <a:rPr lang="en-US" dirty="0"/>
              <a:t> was a mass agitation against illegal immigration, spearheaded by Assamese students and groups. </a:t>
            </a:r>
          </a:p>
          <a:p>
            <a:pPr algn="just"/>
            <a:r>
              <a:rPr lang="en-US" b="1" dirty="0"/>
              <a:t>Assam Accord (1985)</a:t>
            </a:r>
            <a:r>
              <a:rPr lang="en-US" dirty="0"/>
              <a:t> set March 24, 1971 as the citizenship cut-off for recognition. </a:t>
            </a:r>
          </a:p>
          <a:p>
            <a:pPr algn="just"/>
            <a:r>
              <a:rPr lang="en-US" b="1" dirty="0"/>
              <a:t>Why it matters:</a:t>
            </a:r>
            <a:r>
              <a:rPr lang="en-US" dirty="0"/>
              <a:t> It </a:t>
            </a:r>
            <a:r>
              <a:rPr lang="en-US" dirty="0" err="1"/>
              <a:t>institutionalised</a:t>
            </a:r>
            <a:r>
              <a:rPr lang="en-US" dirty="0"/>
              <a:t> a legal frame to distinguish genuine citizens from ‘illegal immigrants’.</a:t>
            </a:r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59821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9B391-55F6-AAE1-6B16-B680A87EB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15962"/>
          </a:xfrm>
        </p:spPr>
        <p:txBody>
          <a:bodyPr>
            <a:normAutofit/>
          </a:bodyPr>
          <a:lstStyle/>
          <a:p>
            <a:pPr algn="ctr"/>
            <a:r>
              <a:rPr lang="en-IN" dirty="0"/>
              <a:t>The Assam Agitation (1979–1985)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F25AE-D439-BB77-07FC-618A54E93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95400"/>
            <a:ext cx="7467600" cy="5178552"/>
          </a:xfrm>
        </p:spPr>
        <p:txBody>
          <a:bodyPr/>
          <a:lstStyle/>
          <a:p>
            <a:r>
              <a:rPr lang="en-IN" dirty="0"/>
              <a:t>Led by:</a:t>
            </a:r>
          </a:p>
          <a:p>
            <a:r>
              <a:rPr lang="en-US" dirty="0"/>
              <a:t>All Assam Students' Union (AASU)</a:t>
            </a:r>
          </a:p>
          <a:p>
            <a:r>
              <a:rPr lang="en-IN" dirty="0"/>
              <a:t>All Assam Gana Sangram Parishad</a:t>
            </a:r>
          </a:p>
          <a:p>
            <a:r>
              <a:rPr lang="en-IN" dirty="0"/>
              <a:t>Core Demand:</a:t>
            </a:r>
          </a:p>
          <a:p>
            <a:pPr algn="just"/>
            <a:r>
              <a:rPr lang="en-US" dirty="0"/>
              <a:t>Detection, deletion and deportation of illegal immigrants.</a:t>
            </a:r>
          </a:p>
          <a:p>
            <a:pPr algn="just"/>
            <a:r>
              <a:rPr lang="en-IN" dirty="0"/>
              <a:t>Result: Assam Accord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7804B8D-D10C-267B-6B26-ACF9C7282C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207002"/>
            <a:ext cx="45720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219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86E1C-F030-51C9-F135-85C1C47E4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Key Provisions of Assam Accord (1985)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CEBF4-C9A3-0727-F8D6-8B2D5465E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524000"/>
            <a:ext cx="7467600" cy="4949952"/>
          </a:xfrm>
        </p:spPr>
        <p:txBody>
          <a:bodyPr>
            <a:normAutofit/>
          </a:bodyPr>
          <a:lstStyle/>
          <a:p>
            <a:r>
              <a:rPr lang="en-US" dirty="0"/>
              <a:t>Cut-off date: 24 March 1971</a:t>
            </a:r>
          </a:p>
          <a:p>
            <a:r>
              <a:rPr lang="en-IN" dirty="0"/>
              <a:t>Detection and deportation process</a:t>
            </a:r>
          </a:p>
          <a:p>
            <a:pPr algn="just"/>
            <a:r>
              <a:rPr lang="en-US" dirty="0"/>
              <a:t>Constitutional, legislative safeguards for Assamese people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Illegal Migrants (IMDT) Act, 1983</a:t>
            </a:r>
          </a:p>
          <a:p>
            <a:pPr lvl="1" algn="just"/>
            <a:r>
              <a:rPr lang="en-IN" dirty="0"/>
              <a:t>Applicable only in Assam</a:t>
            </a:r>
          </a:p>
          <a:p>
            <a:pPr lvl="1" algn="just"/>
            <a:r>
              <a:rPr lang="en-US" dirty="0"/>
              <a:t>Burden of proof on accuser</a:t>
            </a:r>
          </a:p>
          <a:p>
            <a:pPr algn="just"/>
            <a:r>
              <a:rPr lang="en-US" dirty="0"/>
              <a:t>Struck down in 2005 by:</a:t>
            </a:r>
          </a:p>
          <a:p>
            <a:pPr lvl="1" algn="just"/>
            <a:r>
              <a:rPr lang="en-IN" dirty="0"/>
              <a:t>Supreme Court of India</a:t>
            </a:r>
          </a:p>
          <a:p>
            <a:pPr algn="just"/>
            <a:r>
              <a:rPr lang="en-IN" dirty="0"/>
              <a:t>Debate:</a:t>
            </a:r>
          </a:p>
          <a:p>
            <a:pPr lvl="1" algn="just"/>
            <a:r>
              <a:rPr lang="en-US" dirty="0"/>
              <a:t>Was IMDT protective or ineffective?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3964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163A2-1D6A-4DB3-7674-BA33E1872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National Register of Citizens (NRC)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7325D-4195-E308-CA36-886B27FDD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19200"/>
            <a:ext cx="7467600" cy="5254752"/>
          </a:xfrm>
        </p:spPr>
        <p:txBody>
          <a:bodyPr/>
          <a:lstStyle/>
          <a:p>
            <a:r>
              <a:rPr lang="en-IN" dirty="0"/>
              <a:t>First prepared in 1951</a:t>
            </a:r>
          </a:p>
          <a:p>
            <a:r>
              <a:rPr lang="en-IN" dirty="0"/>
              <a:t>Updated process (2013–2019)</a:t>
            </a:r>
          </a:p>
          <a:p>
            <a:r>
              <a:rPr lang="en-US" dirty="0"/>
              <a:t>Final NRC published in 2019</a:t>
            </a:r>
          </a:p>
          <a:p>
            <a:endParaRPr lang="en-US" dirty="0"/>
          </a:p>
          <a:p>
            <a:r>
              <a:rPr lang="en-IN" dirty="0"/>
              <a:t>Issues:</a:t>
            </a:r>
          </a:p>
          <a:p>
            <a:pPr lvl="1"/>
            <a:r>
              <a:rPr lang="en-IN" dirty="0"/>
              <a:t>Documentation problems</a:t>
            </a:r>
          </a:p>
          <a:p>
            <a:pPr lvl="1"/>
            <a:r>
              <a:rPr lang="en-IN" dirty="0"/>
              <a:t>Statelessness concerns</a:t>
            </a:r>
          </a:p>
          <a:p>
            <a:pPr lvl="1"/>
            <a:r>
              <a:rPr lang="en-IN" dirty="0"/>
              <a:t>Human rights debates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347A2EA-023F-551E-EF20-252A5D757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365" y="1901282"/>
            <a:ext cx="3200400" cy="490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013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D6830-CED7-5353-A5E9-2A83F6BC7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NRC, CAA and Contemporary Issues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82057-C71F-A9D7-C8D9-F27012C0C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447800"/>
            <a:ext cx="7467600" cy="5026152"/>
          </a:xfrm>
        </p:spPr>
        <p:txBody>
          <a:bodyPr/>
          <a:lstStyle/>
          <a:p>
            <a:pPr algn="just"/>
            <a:r>
              <a:rPr lang="en-US" b="1" dirty="0"/>
              <a:t>National Register of Citizens (NRC)</a:t>
            </a:r>
            <a:r>
              <a:rPr lang="en-US" dirty="0"/>
              <a:t> – Process </a:t>
            </a:r>
            <a:r>
              <a:rPr lang="en-US" dirty="0" err="1"/>
              <a:t>fuelled</a:t>
            </a:r>
            <a:r>
              <a:rPr lang="en-US" dirty="0"/>
              <a:t> by fear of undocumented migration.</a:t>
            </a:r>
          </a:p>
          <a:p>
            <a:pPr algn="just"/>
            <a:r>
              <a:rPr lang="en-US" dirty="0"/>
              <a:t>Excluded nearly </a:t>
            </a:r>
            <a:r>
              <a:rPr lang="en-US" b="1" dirty="0"/>
              <a:t>1.9 million people</a:t>
            </a:r>
            <a:r>
              <a:rPr lang="en-US" dirty="0"/>
              <a:t> from the final NRC list.</a:t>
            </a:r>
          </a:p>
          <a:p>
            <a:pPr algn="just"/>
            <a:r>
              <a:rPr lang="en-US" b="1" dirty="0"/>
              <a:t>Citizenship Amendment Act (2019)</a:t>
            </a:r>
            <a:r>
              <a:rPr lang="en-US" dirty="0"/>
              <a:t> adds complexity by </a:t>
            </a:r>
            <a:r>
              <a:rPr lang="en-US" dirty="0" err="1"/>
              <a:t>prioritising</a:t>
            </a:r>
            <a:r>
              <a:rPr lang="en-US" dirty="0"/>
              <a:t> certain religious groups.</a:t>
            </a:r>
          </a:p>
          <a:p>
            <a:pPr algn="just"/>
            <a:endParaRPr lang="en-US" b="1" dirty="0"/>
          </a:p>
          <a:p>
            <a:pPr algn="just"/>
            <a:r>
              <a:rPr lang="en-US" b="1" dirty="0"/>
              <a:t>Theory:</a:t>
            </a:r>
            <a:r>
              <a:rPr lang="en-US" dirty="0"/>
              <a:t> </a:t>
            </a:r>
            <a:r>
              <a:rPr lang="en-US" i="1" dirty="0"/>
              <a:t>Security vs. Human Rights Debate</a:t>
            </a:r>
            <a:r>
              <a:rPr lang="en-US" dirty="0"/>
              <a:t> — States frame migration as a security threat; activists highlight humanitarian obligations.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259266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869E8-9FBC-6478-FB2B-207A1110D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Citizenship Amendment Act (CAA), 2019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789CF-D5DF-17FE-8986-4FBA569EB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95400"/>
            <a:ext cx="7467600" cy="5178552"/>
          </a:xfrm>
        </p:spPr>
        <p:txBody>
          <a:bodyPr/>
          <a:lstStyle/>
          <a:p>
            <a:r>
              <a:rPr lang="en-US" dirty="0"/>
              <a:t>Passed by Parliament in 2019</a:t>
            </a:r>
          </a:p>
          <a:p>
            <a:pPr algn="just"/>
            <a:r>
              <a:rPr lang="en-US" dirty="0"/>
              <a:t>Provides citizenship to persecuted minorities from:</a:t>
            </a:r>
          </a:p>
          <a:p>
            <a:pPr algn="just"/>
            <a:r>
              <a:rPr lang="en-IN" dirty="0"/>
              <a:t>Pakistan</a:t>
            </a:r>
          </a:p>
          <a:p>
            <a:pPr algn="just"/>
            <a:r>
              <a:rPr lang="en-IN" dirty="0"/>
              <a:t>Bangladesh</a:t>
            </a:r>
          </a:p>
          <a:p>
            <a:pPr algn="just"/>
            <a:r>
              <a:rPr lang="en-IN" dirty="0"/>
              <a:t>Afghanistan</a:t>
            </a:r>
          </a:p>
          <a:p>
            <a:pPr algn="just"/>
            <a:r>
              <a:rPr lang="en-IN" dirty="0"/>
              <a:t>Excludes Muslims.</a:t>
            </a:r>
          </a:p>
          <a:p>
            <a:pPr algn="just"/>
            <a:r>
              <a:rPr lang="en-US" dirty="0"/>
              <a:t>Triggered protests in Assam and Northeast.</a:t>
            </a:r>
          </a:p>
          <a:p>
            <a:pPr algn="just"/>
            <a:r>
              <a:rPr lang="en-IN" dirty="0"/>
              <a:t>Citizenship Amendment Act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07CF2B51-5D71-B10B-EA4C-6185A138D9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28850"/>
            <a:ext cx="42672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056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F495E-3B42-D99E-8864-65933AC10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381000"/>
            <a:ext cx="7467600" cy="6092952"/>
          </a:xfrm>
        </p:spPr>
        <p:txBody>
          <a:bodyPr>
            <a:normAutofit/>
          </a:bodyPr>
          <a:lstStyle/>
          <a:p>
            <a:r>
              <a:rPr lang="en-IN" dirty="0"/>
              <a:t>Socio-Economic Impacts</a:t>
            </a:r>
          </a:p>
          <a:p>
            <a:pPr lvl="1"/>
            <a:r>
              <a:rPr lang="en-US" dirty="0"/>
              <a:t>Land pressure and competition for resources.</a:t>
            </a:r>
          </a:p>
          <a:p>
            <a:pPr lvl="1"/>
            <a:r>
              <a:rPr lang="en-US" dirty="0"/>
              <a:t>Strain on public services and jobs.</a:t>
            </a:r>
          </a:p>
          <a:p>
            <a:pPr lvl="1" algn="just"/>
            <a:r>
              <a:rPr lang="en-US" dirty="0"/>
              <a:t>Electoral politics — migration becomes a vote-bank issue.</a:t>
            </a:r>
          </a:p>
          <a:p>
            <a:pPr algn="just"/>
            <a:r>
              <a:rPr lang="en-IN" dirty="0"/>
              <a:t>Conflict &amp; Violence</a:t>
            </a:r>
          </a:p>
          <a:p>
            <a:pPr algn="just"/>
            <a:r>
              <a:rPr lang="en-IN" dirty="0"/>
              <a:t>Examples of ethnic tension:</a:t>
            </a:r>
          </a:p>
          <a:p>
            <a:pPr lvl="1" algn="just"/>
            <a:r>
              <a:rPr lang="en-US" b="1" dirty="0" err="1"/>
              <a:t>Goreswar</a:t>
            </a:r>
            <a:r>
              <a:rPr lang="en-US" b="1" dirty="0"/>
              <a:t> Massacre (1960)</a:t>
            </a:r>
            <a:r>
              <a:rPr lang="en-US" dirty="0"/>
              <a:t> — Ethnic violence against Bengali settlers.</a:t>
            </a:r>
          </a:p>
          <a:p>
            <a:pPr lvl="1" algn="just"/>
            <a:r>
              <a:rPr lang="en-US" b="1" dirty="0" err="1"/>
              <a:t>Silapathar</a:t>
            </a:r>
            <a:r>
              <a:rPr lang="en-US" b="1" dirty="0"/>
              <a:t> Massacre (1983)</a:t>
            </a:r>
            <a:r>
              <a:rPr lang="en-US" dirty="0"/>
              <a:t> — Targeted Bengali refugee settlers. </a:t>
            </a:r>
          </a:p>
          <a:p>
            <a:pPr lvl="1" algn="just"/>
            <a:r>
              <a:rPr lang="en-US" b="1" dirty="0"/>
              <a:t>North </a:t>
            </a:r>
            <a:r>
              <a:rPr lang="en-US" b="1" dirty="0" err="1"/>
              <a:t>Kamrup</a:t>
            </a:r>
            <a:r>
              <a:rPr lang="en-US" b="1" dirty="0"/>
              <a:t> Violence (1980)</a:t>
            </a:r>
            <a:r>
              <a:rPr lang="en-US" dirty="0"/>
              <a:t> — Clash between Assamese and immigrant villages.</a:t>
            </a:r>
          </a:p>
          <a:p>
            <a:pPr algn="just"/>
            <a:r>
              <a:rPr lang="en-US" dirty="0"/>
              <a:t>These show how migration and identity politics can escalate into violence when unaddressed.</a:t>
            </a:r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0514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8B8B-8DE8-B20F-0BBB-059478206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Recent News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ABC23-2C2E-7485-1306-CBE0E33EE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90600"/>
            <a:ext cx="7467600" cy="548335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Assam has deported several suspected undocumented migrants to Bangladesh since 2024. </a:t>
            </a:r>
          </a:p>
          <a:p>
            <a:pPr algn="just"/>
            <a:r>
              <a:rPr lang="en-US" dirty="0"/>
              <a:t>Deportation operations are politically and electorally charged.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Assam’s immigration issues are rooted in colonial policies and post-independence geopolitics.</a:t>
            </a:r>
          </a:p>
          <a:p>
            <a:pPr algn="just"/>
            <a:r>
              <a:rPr lang="en-US" dirty="0"/>
              <a:t>Tension between human rights and security persists.</a:t>
            </a:r>
          </a:p>
          <a:p>
            <a:pPr algn="just"/>
            <a:r>
              <a:rPr lang="en-US" dirty="0"/>
              <a:t>Policy tools like Assam Accord, NRC, CAA reflect competing narratives of identity, citizenship, and belonging.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73388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gency FB" pitchFamily="34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0"/>
            <a:ext cx="8229600" cy="5181600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Agency FB" pitchFamily="34" charset="0"/>
              </a:rPr>
              <a:t>Course objective:</a:t>
            </a:r>
          </a:p>
          <a:p>
            <a:endParaRPr lang="en-IN" dirty="0"/>
          </a:p>
          <a:p>
            <a:pPr lvl="1"/>
            <a:r>
              <a:rPr lang="en-US" dirty="0"/>
              <a:t>This course is designed to introduce students to the general perceptions about politics in Northeast India. </a:t>
            </a:r>
          </a:p>
          <a:p>
            <a:pPr lvl="1"/>
            <a:r>
              <a:rPr lang="en-US" dirty="0"/>
              <a:t>It would also give them an introduction to colonial experience in Northeast India. </a:t>
            </a:r>
          </a:p>
          <a:p>
            <a:pPr lvl="1"/>
            <a:r>
              <a:rPr lang="en-US" dirty="0"/>
              <a:t>It attempts to highlight the different ethnic movements in different parts of the Northeast India and contemporary politics in Northeast India.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564C2-A967-CC75-B5C5-A70C99E40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990600"/>
            <a:ext cx="7467600" cy="5483352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gency FB" pitchFamily="34" charset="0"/>
              </a:rPr>
              <a:t>Course outcome</a:t>
            </a:r>
          </a:p>
          <a:p>
            <a:endParaRPr lang="en-IN" dirty="0"/>
          </a:p>
          <a:p>
            <a:pPr lvl="1"/>
            <a:r>
              <a:rPr lang="en-US" dirty="0"/>
              <a:t>It will help to better appreciate key concepts that offer an understanding about political development in Northeast India. </a:t>
            </a:r>
          </a:p>
          <a:p>
            <a:pPr lvl="1"/>
            <a:r>
              <a:rPr lang="en-US" dirty="0"/>
              <a:t>Students will be in a position to comprehend the meaning of political development in Northeast India. </a:t>
            </a:r>
          </a:p>
          <a:p>
            <a:pPr lvl="1"/>
            <a:r>
              <a:rPr lang="en-US" dirty="0"/>
              <a:t>This course will help the students to comprehend the trajectory of ethnic movement in Northeast India and the issues addressed. </a:t>
            </a:r>
          </a:p>
          <a:p>
            <a:pPr lvl="1"/>
            <a:r>
              <a:rPr lang="en-US" dirty="0"/>
              <a:t>It will lead to </a:t>
            </a:r>
            <a:r>
              <a:rPr lang="en-US" dirty="0" err="1"/>
              <a:t>analysing</a:t>
            </a:r>
            <a:r>
              <a:rPr lang="en-US" dirty="0"/>
              <a:t> and understanding the importance of Issues of Northeast India in certain key aspects. </a:t>
            </a:r>
          </a:p>
        </p:txBody>
      </p:sp>
    </p:spTree>
    <p:extLst>
      <p:ext uri="{BB962C8B-B14F-4D97-AF65-F5344CB8AC3E}">
        <p14:creationId xmlns:p14="http://schemas.microsoft.com/office/powerpoint/2010/main" val="4095287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5163"/>
          </a:xfrm>
        </p:spPr>
        <p:txBody>
          <a:bodyPr>
            <a:noAutofit/>
          </a:bodyPr>
          <a:lstStyle/>
          <a:p>
            <a:pPr algn="ctr"/>
            <a:r>
              <a:rPr lang="en-US" b="1" dirty="0"/>
              <a:t>POL060304: Politics in Northeast India (Optional)</a:t>
            </a:r>
            <a:endParaRPr lang="en-US" sz="2000" b="1" dirty="0">
              <a:latin typeface="Andalus" pitchFamily="18" charset="-78"/>
              <a:cs typeface="Andalus" pitchFamily="18" charset="-78"/>
            </a:endParaRPr>
          </a:p>
          <a:p>
            <a:r>
              <a:rPr lang="en-US" b="1" dirty="0"/>
              <a:t>Unit-I: Colonial Policy- Annexation and Administration </a:t>
            </a:r>
            <a:endParaRPr lang="en-US" dirty="0"/>
          </a:p>
          <a:p>
            <a:pPr lvl="1"/>
            <a:r>
              <a:rPr lang="en-IN" dirty="0"/>
              <a:t>Geo-Strategic Location and Socio-Cultural Diversity. </a:t>
            </a:r>
          </a:p>
          <a:p>
            <a:pPr lvl="1"/>
            <a:r>
              <a:rPr lang="en-US" dirty="0"/>
              <a:t>Expansion and Consolidation of Colonial Rule. </a:t>
            </a:r>
          </a:p>
          <a:p>
            <a:pPr lvl="1"/>
            <a:r>
              <a:rPr lang="en-US" dirty="0"/>
              <a:t>Excluded and Partially Excluded areas: Inner Line. </a:t>
            </a:r>
          </a:p>
          <a:p>
            <a:pPr lvl="1"/>
            <a:r>
              <a:rPr lang="en-US" dirty="0"/>
              <a:t>Anti-Colonial revolts (</a:t>
            </a:r>
            <a:r>
              <a:rPr lang="en-US" dirty="0" err="1"/>
              <a:t>Phulaguri</a:t>
            </a:r>
            <a:r>
              <a:rPr lang="en-US" dirty="0"/>
              <a:t> Dhewa and </a:t>
            </a:r>
            <a:r>
              <a:rPr lang="en-US" dirty="0" err="1"/>
              <a:t>Patharughat</a:t>
            </a:r>
            <a:r>
              <a:rPr lang="en-US" dirty="0"/>
              <a:t>) and Freedom Struggle. </a:t>
            </a:r>
          </a:p>
          <a:p>
            <a:r>
              <a:rPr lang="en-IN" b="1" dirty="0"/>
              <a:t>Unit-II: Post-Colonial developments </a:t>
            </a:r>
            <a:endParaRPr lang="en-IN" dirty="0"/>
          </a:p>
          <a:p>
            <a:pPr lvl="1"/>
            <a:r>
              <a:rPr lang="en-US" dirty="0"/>
              <a:t>Immigration and Problem of Refugees. </a:t>
            </a:r>
          </a:p>
          <a:p>
            <a:pPr lvl="1"/>
            <a:r>
              <a:rPr lang="en-US" dirty="0"/>
              <a:t>Question of Identity: Naga Nationalism. </a:t>
            </a:r>
          </a:p>
          <a:p>
            <a:pPr lvl="1"/>
            <a:r>
              <a:rPr lang="en-IN" dirty="0"/>
              <a:t>Sixth Schedule. </a:t>
            </a:r>
          </a:p>
          <a:p>
            <a:pPr lvl="1"/>
            <a:r>
              <a:rPr lang="en-IN" dirty="0"/>
              <a:t>Re-organisation of Northeast India. </a:t>
            </a:r>
          </a:p>
          <a:p>
            <a:pPr marL="0" indent="0" algn="just">
              <a:buNone/>
            </a:pPr>
            <a:endParaRPr lang="en-US" sz="20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609600"/>
            <a:ext cx="7924800" cy="5864352"/>
          </a:xfrm>
        </p:spPr>
        <p:txBody>
          <a:bodyPr/>
          <a:lstStyle/>
          <a:p>
            <a:r>
              <a:rPr lang="en-US" b="1" dirty="0"/>
              <a:t>Unit-III: Political developments in Assam </a:t>
            </a:r>
            <a:endParaRPr lang="en-US" dirty="0"/>
          </a:p>
          <a:p>
            <a:pPr lvl="1"/>
            <a:r>
              <a:rPr lang="en-IN" dirty="0"/>
              <a:t>Language Politics. </a:t>
            </a:r>
          </a:p>
          <a:p>
            <a:pPr lvl="1"/>
            <a:r>
              <a:rPr lang="en-IN" dirty="0"/>
              <a:t>Assam Movement. </a:t>
            </a:r>
          </a:p>
          <a:p>
            <a:pPr lvl="1"/>
            <a:r>
              <a:rPr lang="en-IN" dirty="0"/>
              <a:t>Bodo Movement. </a:t>
            </a:r>
          </a:p>
          <a:p>
            <a:pPr lvl="1"/>
            <a:r>
              <a:rPr lang="en-US" dirty="0"/>
              <a:t>Rise of insurgency: ULFA and NDFB. </a:t>
            </a:r>
          </a:p>
          <a:p>
            <a:endParaRPr lang="en-IN" dirty="0"/>
          </a:p>
          <a:p>
            <a:r>
              <a:rPr lang="en-US" b="1" dirty="0"/>
              <a:t>Unit-IV: Changing nature of state politics in Assam </a:t>
            </a:r>
            <a:endParaRPr lang="en-US" dirty="0"/>
          </a:p>
          <a:p>
            <a:pPr lvl="1"/>
            <a:r>
              <a:rPr lang="en-US" dirty="0"/>
              <a:t>Emergence of Regional Parties: AGP. </a:t>
            </a:r>
          </a:p>
          <a:p>
            <a:pPr lvl="1"/>
            <a:r>
              <a:rPr lang="en-US" dirty="0"/>
              <a:t>Formation of Autonomous Councils: Rabha and </a:t>
            </a:r>
            <a:r>
              <a:rPr lang="en-US" dirty="0" err="1"/>
              <a:t>Mising</a:t>
            </a:r>
            <a:r>
              <a:rPr lang="en-US" dirty="0"/>
              <a:t>. </a:t>
            </a:r>
          </a:p>
          <a:p>
            <a:pPr lvl="1"/>
            <a:r>
              <a:rPr lang="en-IN" dirty="0"/>
              <a:t>Citizenship: NRC and CAA.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IN" b="1" dirty="0"/>
              <a:t>Unit-II: Post-Colonial developments </a:t>
            </a:r>
            <a:endParaRPr lang="en-IN" dirty="0"/>
          </a:p>
          <a:p>
            <a:pPr lvl="1"/>
            <a:r>
              <a:rPr lang="en-US" dirty="0"/>
              <a:t>Immigration and Problem of Refugees. </a:t>
            </a:r>
          </a:p>
          <a:p>
            <a:pPr lvl="1"/>
            <a:r>
              <a:rPr lang="en-US" dirty="0"/>
              <a:t>Question of Identity: Naga Nationalism. </a:t>
            </a:r>
          </a:p>
          <a:p>
            <a:pPr lvl="1"/>
            <a:r>
              <a:rPr lang="en-IN" dirty="0"/>
              <a:t>Sixth Schedule. </a:t>
            </a:r>
          </a:p>
          <a:p>
            <a:pPr lvl="1"/>
            <a:r>
              <a:rPr lang="en-IN" dirty="0"/>
              <a:t>Re-organisation of Northeast India. </a:t>
            </a:r>
          </a:p>
          <a:p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5D04E-2EC9-01E0-8F00-13FAC2FF4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715962"/>
          </a:xfrm>
        </p:spPr>
        <p:txBody>
          <a:bodyPr/>
          <a:lstStyle/>
          <a:p>
            <a:pPr algn="ctr"/>
            <a:r>
              <a:rPr lang="en-IN" dirty="0"/>
              <a:t>Conceptual Clarification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EE851-540D-B3D5-104C-BAB743987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95400"/>
            <a:ext cx="7467600" cy="5178552"/>
          </a:xfrm>
        </p:spPr>
        <p:txBody>
          <a:bodyPr/>
          <a:lstStyle/>
          <a:p>
            <a:r>
              <a:rPr lang="en-IN" dirty="0"/>
              <a:t>Key Terms</a:t>
            </a:r>
          </a:p>
          <a:p>
            <a:pPr lvl="1"/>
            <a:r>
              <a:rPr lang="en-US" b="1" dirty="0"/>
              <a:t>Migration:</a:t>
            </a:r>
            <a:r>
              <a:rPr lang="en-US" dirty="0"/>
              <a:t> Movement of people across a border irrespective of legal status</a:t>
            </a:r>
          </a:p>
          <a:p>
            <a:pPr lvl="1"/>
            <a:r>
              <a:rPr lang="en-US" b="1" dirty="0"/>
              <a:t>Refugee:</a:t>
            </a:r>
            <a:r>
              <a:rPr lang="en-US" dirty="0"/>
              <a:t> A person forced to flee due to </a:t>
            </a:r>
            <a:r>
              <a:rPr lang="en-US" b="1" dirty="0"/>
              <a:t>war, conflict, persecution</a:t>
            </a:r>
            <a:r>
              <a:rPr lang="en-US" dirty="0"/>
              <a:t>, or natural disaster</a:t>
            </a:r>
          </a:p>
          <a:p>
            <a:pPr lvl="1"/>
            <a:r>
              <a:rPr lang="en-US" b="1" dirty="0"/>
              <a:t>Immigrant (legal/illegal):</a:t>
            </a:r>
            <a:r>
              <a:rPr lang="en-US" dirty="0"/>
              <a:t> Crosses border for work/economic reasons, may lack documents</a:t>
            </a:r>
          </a:p>
          <a:p>
            <a:pPr lvl="1"/>
            <a:r>
              <a:rPr lang="en-US" b="1" dirty="0"/>
              <a:t>Post-colonial context:</a:t>
            </a:r>
            <a:r>
              <a:rPr lang="en-US" dirty="0"/>
              <a:t> Changes after colonial rule ends (British India → Independent India)</a:t>
            </a:r>
          </a:p>
          <a:p>
            <a:pPr lvl="1"/>
            <a:r>
              <a:rPr lang="en-US" dirty="0"/>
              <a:t>Include an image like this of migrants/refugees in Assam:</a:t>
            </a:r>
            <a:endParaRPr lang="en-IN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61B7F6F-DEE0-AAA1-5FFD-F9453A8B3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984598"/>
            <a:ext cx="3449075" cy="1794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2349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8B778-6449-F467-9D4A-D8AF73FD6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Colonial Roots of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8F4A2-DD40-8F9F-9CC6-6082E6646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143000"/>
            <a:ext cx="7467600" cy="5330952"/>
          </a:xfrm>
        </p:spPr>
        <p:txBody>
          <a:bodyPr/>
          <a:lstStyle/>
          <a:p>
            <a:pPr algn="just"/>
            <a:r>
              <a:rPr lang="en-US" dirty="0"/>
              <a:t>✔ British encouraged </a:t>
            </a:r>
            <a:r>
              <a:rPr lang="en-US" dirty="0" err="1"/>
              <a:t>labour</a:t>
            </a:r>
            <a:r>
              <a:rPr lang="en-US" dirty="0"/>
              <a:t> migration to Assam tea gardens and agricultural lands, creating early migration streams. </a:t>
            </a:r>
          </a:p>
          <a:p>
            <a:pPr algn="just"/>
            <a:r>
              <a:rPr lang="en-US" dirty="0"/>
              <a:t>✔ Language and administration policies </a:t>
            </a:r>
            <a:r>
              <a:rPr lang="en-US" dirty="0" err="1"/>
              <a:t>favoured</a:t>
            </a:r>
            <a:r>
              <a:rPr lang="en-US" dirty="0"/>
              <a:t> Bengali, </a:t>
            </a:r>
            <a:r>
              <a:rPr lang="en-US" dirty="0" err="1"/>
              <a:t>marginalising</a:t>
            </a:r>
            <a:r>
              <a:rPr lang="en-US" dirty="0"/>
              <a:t> local Assamese. </a:t>
            </a:r>
          </a:p>
          <a:p>
            <a:pPr algn="just"/>
            <a:r>
              <a:rPr lang="en-US" b="1" dirty="0"/>
              <a:t>Theory:</a:t>
            </a:r>
            <a:r>
              <a:rPr lang="en-US" dirty="0"/>
              <a:t> </a:t>
            </a:r>
            <a:r>
              <a:rPr lang="en-US" i="1" dirty="0"/>
              <a:t>Colonial State Theory</a:t>
            </a:r>
            <a:r>
              <a:rPr lang="en-US" dirty="0"/>
              <a:t> — </a:t>
            </a:r>
            <a:r>
              <a:rPr lang="en-US" dirty="0" err="1"/>
              <a:t>Colonisers</a:t>
            </a:r>
            <a:r>
              <a:rPr lang="en-US" dirty="0"/>
              <a:t> manipulate populations to serve economic interests, often reshaping identity and demographics (e.g., </a:t>
            </a:r>
            <a:r>
              <a:rPr lang="en-US" dirty="0" err="1"/>
              <a:t>labour</a:t>
            </a:r>
            <a:r>
              <a:rPr lang="en-US" dirty="0"/>
              <a:t> migrants in Assam).</a:t>
            </a:r>
          </a:p>
          <a:p>
            <a:pPr algn="just"/>
            <a:r>
              <a:rPr lang="en-US" dirty="0"/>
              <a:t>Example: “Line System” (1920) tried to regulate settlement but failed.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75520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D6CA0-7A76-21F6-E70F-FFB1C0015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en-IN" dirty="0"/>
              <a:t>Partition &amp; Refugee Influx (1947)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6E321-A75C-14C3-56AF-A7AA95CB3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19200"/>
            <a:ext cx="7467600" cy="5254752"/>
          </a:xfrm>
        </p:spPr>
        <p:txBody>
          <a:bodyPr/>
          <a:lstStyle/>
          <a:p>
            <a:r>
              <a:rPr lang="en-IN" b="1" dirty="0"/>
              <a:t>Impact of Partition</a:t>
            </a:r>
          </a:p>
          <a:p>
            <a:pPr algn="just"/>
            <a:r>
              <a:rPr lang="en-US" dirty="0"/>
              <a:t>Millions of people moved after 1947, including large numbers into Assam.</a:t>
            </a:r>
          </a:p>
          <a:p>
            <a:pPr algn="just"/>
            <a:r>
              <a:rPr lang="en-US" dirty="0"/>
              <a:t>Social tension escalated as Assamese feared resource competition and cultural dilution.</a:t>
            </a:r>
          </a:p>
          <a:p>
            <a:pPr algn="just"/>
            <a:r>
              <a:rPr lang="en-US" b="1" dirty="0"/>
              <a:t>Case:</a:t>
            </a:r>
            <a:r>
              <a:rPr lang="en-US" dirty="0"/>
              <a:t> 1948 Guwahati riots — ethnic rioting targeting Bengali Hindus as ‘outsiders’. </a:t>
            </a:r>
          </a:p>
          <a:p>
            <a:pPr algn="just"/>
            <a:r>
              <a:rPr lang="en-US" b="1" dirty="0"/>
              <a:t>Theory:</a:t>
            </a:r>
            <a:r>
              <a:rPr lang="en-US" dirty="0"/>
              <a:t> </a:t>
            </a:r>
            <a:r>
              <a:rPr lang="en-US" i="1" dirty="0"/>
              <a:t>Post-Colonial Identity Formation</a:t>
            </a:r>
            <a:r>
              <a:rPr lang="en-US" dirty="0"/>
              <a:t> — Emerging states struggle between inclusive nationalism vs. protection of indigenous identity.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353793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1026</Words>
  <Application>Microsoft Office PowerPoint</Application>
  <PresentationFormat>Widescreen</PresentationFormat>
  <Paragraphs>139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Agency FB</vt:lpstr>
      <vt:lpstr>Andalus</vt:lpstr>
      <vt:lpstr>Angsana New</vt:lpstr>
      <vt:lpstr>Arial</vt:lpstr>
      <vt:lpstr>Century Gothic</vt:lpstr>
      <vt:lpstr>Wingdings 3</vt:lpstr>
      <vt:lpstr>Wisp</vt:lpstr>
      <vt:lpstr> POL060304: Politics in Northeast India (Optional)  </vt:lpstr>
      <vt:lpstr>Introduction</vt:lpstr>
      <vt:lpstr>PowerPoint Presentation</vt:lpstr>
      <vt:lpstr>PowerPoint Presentation</vt:lpstr>
      <vt:lpstr>PowerPoint Presentation</vt:lpstr>
      <vt:lpstr>PowerPoint Presentation</vt:lpstr>
      <vt:lpstr>Conceptual Clarification</vt:lpstr>
      <vt:lpstr>Colonial Roots of Migration</vt:lpstr>
      <vt:lpstr>Partition &amp; Refugee Influx (1947)</vt:lpstr>
      <vt:lpstr>1971 Bangladesh War &amp; Refugee Crisis</vt:lpstr>
      <vt:lpstr>Assam Movement (1979-1985) &amp; Assam Accord</vt:lpstr>
      <vt:lpstr>The Assam Agitation (1979–1985)</vt:lpstr>
      <vt:lpstr>Key Provisions of Assam Accord (1985)</vt:lpstr>
      <vt:lpstr>National Register of Citizens (NRC)</vt:lpstr>
      <vt:lpstr>NRC, CAA and Contemporary Issues</vt:lpstr>
      <vt:lpstr>Citizenship Amendment Act (CAA), 2019</vt:lpstr>
      <vt:lpstr>PowerPoint Presentation</vt:lpstr>
      <vt:lpstr>Recent News Context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Aniruddha Kumar Baro</dc:creator>
  <cp:lastModifiedBy>Aniruddha Kumar Baro</cp:lastModifiedBy>
  <cp:revision>1</cp:revision>
  <dcterms:created xsi:type="dcterms:W3CDTF">2026-04-21T07:03:24Z</dcterms:created>
  <dcterms:modified xsi:type="dcterms:W3CDTF">2026-04-21T07:05:47Z</dcterms:modified>
</cp:coreProperties>
</file>