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0" r:id="rId4"/>
    <p:sldId id="284" r:id="rId5"/>
    <p:sldId id="301" r:id="rId6"/>
    <p:sldId id="259" r:id="rId7"/>
    <p:sldId id="344" r:id="rId8"/>
    <p:sldId id="345" r:id="rId9"/>
    <p:sldId id="346" r:id="rId10"/>
    <p:sldId id="347" r:id="rId11"/>
    <p:sldId id="350" r:id="rId12"/>
    <p:sldId id="360" r:id="rId13"/>
    <p:sldId id="361" r:id="rId14"/>
    <p:sldId id="362" r:id="rId15"/>
    <p:sldId id="349" r:id="rId16"/>
    <p:sldId id="363" r:id="rId17"/>
    <p:sldId id="348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4" r:id="rId28"/>
    <p:sldId id="365" r:id="rId29"/>
    <p:sldId id="366" r:id="rId30"/>
    <p:sldId id="367" r:id="rId31"/>
    <p:sldId id="369" r:id="rId32"/>
    <p:sldId id="370" r:id="rId33"/>
    <p:sldId id="371" r:id="rId34"/>
    <p:sldId id="372" r:id="rId35"/>
    <p:sldId id="368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2" r:id="rId55"/>
    <p:sldId id="393" r:id="rId56"/>
    <p:sldId id="394" r:id="rId57"/>
    <p:sldId id="395" r:id="rId58"/>
    <p:sldId id="396" r:id="rId59"/>
    <p:sldId id="397" r:id="rId60"/>
    <p:sldId id="29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4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>
            <a:normAutofit/>
          </a:bodyPr>
          <a:lstStyle/>
          <a:p>
            <a:pPr algn="ctr"/>
            <a:br>
              <a:rPr lang="en-IN" b="0" dirty="0"/>
            </a:br>
            <a:r>
              <a:rPr lang="en-US" dirty="0"/>
              <a:t>POL060304: Politics in Northeast India (Optional) </a:t>
            </a:r>
            <a:r>
              <a:rPr lang="en-US" b="0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667000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Aniruddha</a:t>
            </a:r>
            <a:r>
              <a:rPr lang="en-US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Kumar </a:t>
            </a:r>
            <a:r>
              <a:rPr lang="en-US" dirty="0" err="1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Baro</a:t>
            </a:r>
            <a:endParaRPr lang="en-US" dirty="0"/>
          </a:p>
        </p:txBody>
      </p:sp>
      <p:pic>
        <p:nvPicPr>
          <p:cNvPr id="5" name="Picture 4" descr="C:\Users\Aniruddha\Desktop\downlo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26229"/>
            <a:ext cx="1499634" cy="145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2F45-07D2-C31B-D386-046CAE25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1971 Bangladesh War &amp; Refugee Crisis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6282-9B95-380B-5263-EFD7A7D3545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The </a:t>
            </a:r>
            <a:r>
              <a:rPr lang="en-US" b="1" dirty="0"/>
              <a:t>1971 Bangladesh Liberation War</a:t>
            </a:r>
            <a:r>
              <a:rPr lang="en-US" dirty="0"/>
              <a:t> caused an unprecedented influx of refugees into Assam and other northeastern states. </a:t>
            </a:r>
          </a:p>
          <a:p>
            <a:pPr algn="just"/>
            <a:r>
              <a:rPr lang="en-US" dirty="0"/>
              <a:t>Around </a:t>
            </a:r>
            <a:r>
              <a:rPr lang="en-US" b="1" dirty="0"/>
              <a:t>10 million refugees</a:t>
            </a:r>
            <a:r>
              <a:rPr lang="en-US" dirty="0"/>
              <a:t> crossed into India, overwhelming administrative systems. 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Theory:</a:t>
            </a:r>
            <a:r>
              <a:rPr lang="en-US" dirty="0"/>
              <a:t> </a:t>
            </a:r>
            <a:r>
              <a:rPr lang="en-US" i="1" dirty="0"/>
              <a:t>Push-Pull Model</a:t>
            </a:r>
            <a:r>
              <a:rPr lang="en-US" dirty="0"/>
              <a:t> — War, persecution push people out; opportunities and safety in Assam pull them 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03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22A6-0992-D146-C3DB-34713FF9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Assam Movement (1979-1985) &amp; Assam Accord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7BBC-BE0B-534F-C4B6-47460E38C43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The </a:t>
            </a:r>
            <a:r>
              <a:rPr lang="en-US" b="1" dirty="0"/>
              <a:t>Assam Movement</a:t>
            </a:r>
            <a:r>
              <a:rPr lang="en-US" dirty="0"/>
              <a:t> was a mass agitation against illegal immigration, spearheaded by Assamese students and groups. </a:t>
            </a:r>
          </a:p>
          <a:p>
            <a:pPr algn="just"/>
            <a:r>
              <a:rPr lang="en-US" b="1" dirty="0"/>
              <a:t>Assam Accord (1985)</a:t>
            </a:r>
            <a:r>
              <a:rPr lang="en-US" dirty="0"/>
              <a:t> set March 24, 1971 as the citizenship cut-off for recognition. </a:t>
            </a:r>
          </a:p>
          <a:p>
            <a:pPr algn="just"/>
            <a:r>
              <a:rPr lang="en-US" b="1" dirty="0"/>
              <a:t>Why it matters:</a:t>
            </a:r>
            <a:r>
              <a:rPr lang="en-US" dirty="0"/>
              <a:t> It </a:t>
            </a:r>
            <a:r>
              <a:rPr lang="en-US" dirty="0" err="1"/>
              <a:t>institutionalised</a:t>
            </a:r>
            <a:r>
              <a:rPr lang="en-US" dirty="0"/>
              <a:t> a legal frame to distinguish genuine citizens from ‘illegal immigrants’.</a:t>
            </a:r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9821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B391-55F6-AAE1-6B16-B680A87E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The Assam Agitation (1979–1985)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25AE-D439-BB77-07FC-618A54E939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IN" dirty="0"/>
              <a:t>Led by:</a:t>
            </a:r>
          </a:p>
          <a:p>
            <a:r>
              <a:rPr lang="en-US" dirty="0"/>
              <a:t>All Assam Students' Union (AASU)</a:t>
            </a:r>
          </a:p>
          <a:p>
            <a:r>
              <a:rPr lang="en-IN" dirty="0"/>
              <a:t>All Assam Gana Sangram Parishad</a:t>
            </a:r>
          </a:p>
          <a:p>
            <a:r>
              <a:rPr lang="en-IN" dirty="0"/>
              <a:t>Core Demand:</a:t>
            </a:r>
          </a:p>
          <a:p>
            <a:pPr algn="just"/>
            <a:r>
              <a:rPr lang="en-US" dirty="0"/>
              <a:t>Detection, deletion and deportation of illegal immigrants.</a:t>
            </a:r>
          </a:p>
          <a:p>
            <a:pPr algn="just"/>
            <a:r>
              <a:rPr lang="en-IN" dirty="0"/>
              <a:t>Result: Assam Accord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804B8D-D10C-267B-6B26-ACF9C728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07002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1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86E1C-F030-51C9-F135-85C1C47E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Key Provisions of Assam Accord (1985)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CEBF4-C9A3-0727-F8D6-8B2D5465E4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49499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Cut-off date: 24 March 1971</a:t>
            </a:r>
          </a:p>
          <a:p>
            <a:r>
              <a:rPr lang="en-IN" dirty="0"/>
              <a:t>Detection and deportation process</a:t>
            </a:r>
          </a:p>
          <a:p>
            <a:pPr algn="just"/>
            <a:r>
              <a:rPr lang="en-US" dirty="0"/>
              <a:t>Constitutional, legislative safeguards for Assamese people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Illegal Migrants (IMDT) Act, 1983</a:t>
            </a:r>
          </a:p>
          <a:p>
            <a:pPr lvl="1" algn="just"/>
            <a:r>
              <a:rPr lang="en-IN" dirty="0"/>
              <a:t>Applicable only in Assam</a:t>
            </a:r>
          </a:p>
          <a:p>
            <a:pPr lvl="1" algn="just"/>
            <a:r>
              <a:rPr lang="en-US" dirty="0"/>
              <a:t>Burden of proof on accuser</a:t>
            </a:r>
          </a:p>
          <a:p>
            <a:pPr algn="just"/>
            <a:r>
              <a:rPr lang="en-US" dirty="0"/>
              <a:t>Struck down in 2005 by:</a:t>
            </a:r>
          </a:p>
          <a:p>
            <a:pPr lvl="1" algn="just"/>
            <a:r>
              <a:rPr lang="en-IN" dirty="0"/>
              <a:t>Supreme Court of India</a:t>
            </a:r>
          </a:p>
          <a:p>
            <a:pPr algn="just"/>
            <a:r>
              <a:rPr lang="en-IN" dirty="0"/>
              <a:t>Debate:</a:t>
            </a:r>
          </a:p>
          <a:p>
            <a:pPr lvl="1" algn="just"/>
            <a:r>
              <a:rPr lang="en-US" dirty="0"/>
              <a:t>Was IMDT protective or ineffective?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4396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63A2-1D6A-4DB3-7674-BA33E187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en-US" dirty="0"/>
              <a:t>National Register of Citizens (NRC)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325D-4195-E308-CA36-886B27FDD39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r>
              <a:rPr lang="en-IN" dirty="0"/>
              <a:t>First prepared in 1951</a:t>
            </a:r>
          </a:p>
          <a:p>
            <a:r>
              <a:rPr lang="en-IN" dirty="0"/>
              <a:t>Updated process (2013–2019)</a:t>
            </a:r>
          </a:p>
          <a:p>
            <a:r>
              <a:rPr lang="en-US" dirty="0"/>
              <a:t>Final NRC published in 2019</a:t>
            </a:r>
          </a:p>
          <a:p>
            <a:endParaRPr lang="en-US" dirty="0"/>
          </a:p>
          <a:p>
            <a:r>
              <a:rPr lang="en-IN" dirty="0"/>
              <a:t>Issues:</a:t>
            </a:r>
          </a:p>
          <a:p>
            <a:pPr lvl="1"/>
            <a:r>
              <a:rPr lang="en-IN" dirty="0"/>
              <a:t>Documentation problems</a:t>
            </a:r>
          </a:p>
          <a:p>
            <a:pPr lvl="1"/>
            <a:r>
              <a:rPr lang="en-IN" dirty="0"/>
              <a:t>Statelessness concerns</a:t>
            </a:r>
          </a:p>
          <a:p>
            <a:pPr lvl="1"/>
            <a:r>
              <a:rPr lang="en-IN" dirty="0"/>
              <a:t>Human rights debates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47A2EA-023F-551E-EF20-252A5D757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65" y="1901281"/>
            <a:ext cx="3200400" cy="490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3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D6830-CED7-5353-A5E9-2A83F6BC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r>
              <a:rPr lang="en-US" dirty="0"/>
              <a:t>NRC, CAA and Contemporary Issues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82057-C71F-A9D7-C8D9-F27012C0CC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/>
          <a:lstStyle/>
          <a:p>
            <a:pPr algn="just"/>
            <a:r>
              <a:rPr lang="en-US" b="1" dirty="0"/>
              <a:t>National Register of Citizens (NRC)</a:t>
            </a:r>
            <a:r>
              <a:rPr lang="en-US" dirty="0"/>
              <a:t> – Process </a:t>
            </a:r>
            <a:r>
              <a:rPr lang="en-US" dirty="0" err="1"/>
              <a:t>fuelled</a:t>
            </a:r>
            <a:r>
              <a:rPr lang="en-US" dirty="0"/>
              <a:t> by fear of undocumented migration.</a:t>
            </a:r>
          </a:p>
          <a:p>
            <a:pPr algn="just"/>
            <a:r>
              <a:rPr lang="en-US" dirty="0"/>
              <a:t>Excluded nearly </a:t>
            </a:r>
            <a:r>
              <a:rPr lang="en-US" b="1" dirty="0"/>
              <a:t>1.9 million people</a:t>
            </a:r>
            <a:r>
              <a:rPr lang="en-US" dirty="0"/>
              <a:t> from the final NRC list.</a:t>
            </a:r>
          </a:p>
          <a:p>
            <a:pPr algn="just"/>
            <a:r>
              <a:rPr lang="en-US" b="1" dirty="0"/>
              <a:t>Citizenship Amendment Act (2019)</a:t>
            </a:r>
            <a:r>
              <a:rPr lang="en-US" dirty="0"/>
              <a:t> adds complexity by </a:t>
            </a:r>
            <a:r>
              <a:rPr lang="en-US" dirty="0" err="1"/>
              <a:t>prioritising</a:t>
            </a:r>
            <a:r>
              <a:rPr lang="en-US" dirty="0"/>
              <a:t> certain religious groups.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Theory:</a:t>
            </a:r>
            <a:r>
              <a:rPr lang="en-US" dirty="0"/>
              <a:t> </a:t>
            </a:r>
            <a:r>
              <a:rPr lang="en-US" i="1" dirty="0"/>
              <a:t>Security vs. Human Rights Debate</a:t>
            </a:r>
            <a:r>
              <a:rPr lang="en-US" dirty="0"/>
              <a:t> — States frame migration as a security threat; activists highlight humanitarian obligations.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592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69E8-9FBC-6478-FB2B-207A1110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Citizenship Amendment Act (CAA), 2019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89CF-D5DF-17FE-8986-4FBA569EBB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US" dirty="0"/>
              <a:t>Passed by Parliament in 2019</a:t>
            </a:r>
          </a:p>
          <a:p>
            <a:pPr algn="just"/>
            <a:r>
              <a:rPr lang="en-US" dirty="0"/>
              <a:t>Provides citizenship to persecuted minorities from:</a:t>
            </a:r>
          </a:p>
          <a:p>
            <a:pPr algn="just"/>
            <a:r>
              <a:rPr lang="en-IN" dirty="0"/>
              <a:t>Pakistan</a:t>
            </a:r>
          </a:p>
          <a:p>
            <a:pPr algn="just"/>
            <a:r>
              <a:rPr lang="en-IN" dirty="0"/>
              <a:t>Bangladesh</a:t>
            </a:r>
          </a:p>
          <a:p>
            <a:pPr algn="just"/>
            <a:r>
              <a:rPr lang="en-IN" dirty="0"/>
              <a:t>Afghanistan</a:t>
            </a:r>
          </a:p>
          <a:p>
            <a:pPr algn="just"/>
            <a:r>
              <a:rPr lang="en-IN" dirty="0"/>
              <a:t>Excludes Muslims.</a:t>
            </a:r>
          </a:p>
          <a:p>
            <a:pPr algn="just"/>
            <a:r>
              <a:rPr lang="en-US" dirty="0"/>
              <a:t>Triggered protests in Assam and Northeast.</a:t>
            </a:r>
          </a:p>
          <a:p>
            <a:pPr algn="just"/>
            <a:r>
              <a:rPr lang="en-IN" dirty="0"/>
              <a:t>Citizenship Amendment Act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CF2B51-5D71-B10B-EA4C-6185A138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28850"/>
            <a:ext cx="42672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5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495E-3B42-D99E-8864-65933AC108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7467600" cy="6092952"/>
          </a:xfrm>
        </p:spPr>
        <p:txBody>
          <a:bodyPr>
            <a:normAutofit/>
          </a:bodyPr>
          <a:lstStyle/>
          <a:p>
            <a:r>
              <a:rPr lang="en-IN" dirty="0"/>
              <a:t>Socio-Economic Impacts</a:t>
            </a:r>
          </a:p>
          <a:p>
            <a:pPr lvl="1"/>
            <a:r>
              <a:rPr lang="en-US" dirty="0"/>
              <a:t>Land pressure and competition for resources.</a:t>
            </a:r>
          </a:p>
          <a:p>
            <a:pPr lvl="1"/>
            <a:r>
              <a:rPr lang="en-US" dirty="0"/>
              <a:t>Strain on public services and jobs.</a:t>
            </a:r>
          </a:p>
          <a:p>
            <a:pPr lvl="1" algn="just"/>
            <a:r>
              <a:rPr lang="en-US" dirty="0"/>
              <a:t>Electoral politics — migration becomes a vote-bank issue.</a:t>
            </a:r>
          </a:p>
          <a:p>
            <a:pPr algn="just"/>
            <a:r>
              <a:rPr lang="en-IN" dirty="0"/>
              <a:t>Conflict &amp; Violence</a:t>
            </a:r>
          </a:p>
          <a:p>
            <a:pPr algn="just"/>
            <a:r>
              <a:rPr lang="en-IN" dirty="0"/>
              <a:t>Examples of ethnic tension:</a:t>
            </a:r>
          </a:p>
          <a:p>
            <a:pPr lvl="1" algn="just"/>
            <a:r>
              <a:rPr lang="en-US" b="1" dirty="0" err="1"/>
              <a:t>Goreswar</a:t>
            </a:r>
            <a:r>
              <a:rPr lang="en-US" b="1" dirty="0"/>
              <a:t> Massacre (1960)</a:t>
            </a:r>
            <a:r>
              <a:rPr lang="en-US" dirty="0"/>
              <a:t> — Ethnic violence against Bengali settlers.</a:t>
            </a:r>
          </a:p>
          <a:p>
            <a:pPr lvl="1" algn="just"/>
            <a:r>
              <a:rPr lang="en-US" b="1" dirty="0" err="1"/>
              <a:t>Silapathar</a:t>
            </a:r>
            <a:r>
              <a:rPr lang="en-US" b="1" dirty="0"/>
              <a:t> Massacre (1983)</a:t>
            </a:r>
            <a:r>
              <a:rPr lang="en-US" dirty="0"/>
              <a:t> — Targeted Bengali refugee settlers. </a:t>
            </a:r>
          </a:p>
          <a:p>
            <a:pPr lvl="1" algn="just"/>
            <a:r>
              <a:rPr lang="en-US" b="1" dirty="0"/>
              <a:t>North </a:t>
            </a:r>
            <a:r>
              <a:rPr lang="en-US" b="1" dirty="0" err="1"/>
              <a:t>Kamrup</a:t>
            </a:r>
            <a:r>
              <a:rPr lang="en-US" b="1" dirty="0"/>
              <a:t> Violence (1980)</a:t>
            </a:r>
            <a:r>
              <a:rPr lang="en-US" dirty="0"/>
              <a:t> — Clash between Assamese and immigrant villages.</a:t>
            </a:r>
          </a:p>
          <a:p>
            <a:pPr algn="just"/>
            <a:r>
              <a:rPr lang="en-US" dirty="0"/>
              <a:t>These show how migration and identity politics can escalate into violence when unaddressed.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051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8B8B-8DE8-B20F-0BBB-05947820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/>
            <a:r>
              <a:rPr lang="en-IN" dirty="0"/>
              <a:t>Recent News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ABC23-2C2E-7485-1306-CBE0E33EE4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/>
          <a:lstStyle/>
          <a:p>
            <a:pPr algn="just"/>
            <a:r>
              <a:rPr lang="en-US" dirty="0"/>
              <a:t>Assam has deported several suspected undocumented migrants to Bangladesh since 2024. </a:t>
            </a:r>
          </a:p>
          <a:p>
            <a:pPr algn="just"/>
            <a:r>
              <a:rPr lang="en-US" dirty="0"/>
              <a:t>Deportation operations are politically and electorally charged.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Assam’s immigration issues are rooted in colonial policies and post-independence geopolitics.</a:t>
            </a:r>
          </a:p>
          <a:p>
            <a:pPr algn="just"/>
            <a:r>
              <a:rPr lang="en-US" dirty="0"/>
              <a:t>Tension between human rights and security persists.</a:t>
            </a:r>
          </a:p>
          <a:p>
            <a:pPr algn="just"/>
            <a:r>
              <a:rPr lang="en-US" dirty="0"/>
              <a:t>Policy tools like Assam Accord, NRC, CAA reflect competing narratives of identity, citizenship, and belonging.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3388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D584-F0FF-8411-2ED4-971475CD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400"/>
            <a:ext cx="74676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Question of Identity: Naga Nationalism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gency FB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Agency FB" pitchFamily="34" charset="0"/>
              </a:rPr>
              <a:t>Course objective:</a:t>
            </a:r>
          </a:p>
          <a:p>
            <a:endParaRPr lang="en-IN" dirty="0"/>
          </a:p>
          <a:p>
            <a:pPr lvl="1"/>
            <a:r>
              <a:rPr lang="en-US" dirty="0"/>
              <a:t>This course is designed to introduce students to the general perceptions about politics in Northeast India. </a:t>
            </a:r>
          </a:p>
          <a:p>
            <a:pPr lvl="1"/>
            <a:r>
              <a:rPr lang="en-US" dirty="0"/>
              <a:t>It would also give them an introduction to colonial experience in Northeast India. </a:t>
            </a:r>
          </a:p>
          <a:p>
            <a:pPr lvl="1"/>
            <a:r>
              <a:rPr lang="en-US" dirty="0"/>
              <a:t>It attempts to highlight the different ethnic movements in different parts of the Northeast India and contemporary politics in Northeast India.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E592-2E75-E9A5-486F-E4B8CE20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r>
              <a:rPr lang="en-IN" dirty="0"/>
              <a:t>Understanding Identity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98625-C665-30F4-82A4-B9F0F61D482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5102352"/>
          </a:xfrm>
        </p:spPr>
        <p:txBody>
          <a:bodyPr>
            <a:normAutofit/>
          </a:bodyPr>
          <a:lstStyle/>
          <a:p>
            <a:r>
              <a:rPr lang="en-IN" dirty="0"/>
              <a:t>What is Identity?</a:t>
            </a:r>
          </a:p>
          <a:p>
            <a:pPr lvl="1"/>
            <a:r>
              <a:rPr lang="en-IN" dirty="0"/>
              <a:t>Collective sense of belonging</a:t>
            </a:r>
          </a:p>
          <a:p>
            <a:pPr lvl="1" algn="just"/>
            <a:r>
              <a:rPr lang="en-US" dirty="0"/>
              <a:t>Based on ethnicity, language, culture, religion, territory</a:t>
            </a:r>
          </a:p>
          <a:p>
            <a:pPr algn="just"/>
            <a:r>
              <a:rPr lang="en-IN" dirty="0"/>
              <a:t>What is Ethno-Nationalism?</a:t>
            </a:r>
          </a:p>
          <a:p>
            <a:pPr lvl="1" algn="just"/>
            <a:r>
              <a:rPr lang="en-US" dirty="0"/>
              <a:t>Nationalism rooted in ethnic identity</a:t>
            </a:r>
          </a:p>
          <a:p>
            <a:pPr lvl="1" algn="just"/>
            <a:r>
              <a:rPr lang="en-IN" dirty="0"/>
              <a:t>Demand for self-determination</a:t>
            </a:r>
          </a:p>
          <a:p>
            <a:pPr lvl="1" algn="just"/>
            <a:r>
              <a:rPr lang="en-US" dirty="0"/>
              <a:t>Protection of cultural and territorial rights</a:t>
            </a:r>
          </a:p>
          <a:p>
            <a:pPr algn="just"/>
            <a:r>
              <a:rPr lang="en-IN" dirty="0"/>
              <a:t>Theoretical Link</a:t>
            </a:r>
          </a:p>
          <a:p>
            <a:pPr lvl="1" algn="just"/>
            <a:r>
              <a:rPr lang="en-US" b="1" dirty="0"/>
              <a:t>Primordialism</a:t>
            </a:r>
            <a:r>
              <a:rPr lang="en-US" dirty="0"/>
              <a:t> – Identity is ancient and emotional</a:t>
            </a:r>
          </a:p>
          <a:p>
            <a:pPr lvl="1" algn="just"/>
            <a:r>
              <a:rPr lang="en-US" b="1" dirty="0"/>
              <a:t>Constructivism</a:t>
            </a:r>
            <a:r>
              <a:rPr lang="en-US" dirty="0"/>
              <a:t> – Identity is socially constructed</a:t>
            </a:r>
          </a:p>
          <a:p>
            <a:pPr lvl="1" algn="just"/>
            <a:r>
              <a:rPr lang="en-US" b="1" dirty="0"/>
              <a:t>Instrumentalism</a:t>
            </a:r>
            <a:r>
              <a:rPr lang="en-US" dirty="0"/>
              <a:t> – Identity used for political </a:t>
            </a:r>
            <a:r>
              <a:rPr lang="en-US" dirty="0" err="1"/>
              <a:t>mobilisation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4967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A2FE-F9C1-59C1-DFF1-2E1EC9A8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Who Are the Nagas?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E0533-F92A-050B-BA22-9476DDA062C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pPr algn="just"/>
            <a:r>
              <a:rPr lang="en-US" dirty="0"/>
              <a:t>Comprise about 17 major tribes and many sub-tribes</a:t>
            </a:r>
          </a:p>
          <a:p>
            <a:pPr algn="just"/>
            <a:r>
              <a:rPr lang="en-IN" dirty="0"/>
              <a:t>Spread across:</a:t>
            </a:r>
          </a:p>
          <a:p>
            <a:pPr lvl="1" algn="just"/>
            <a:r>
              <a:rPr lang="en-IN" dirty="0"/>
              <a:t>Nagaland</a:t>
            </a:r>
          </a:p>
          <a:p>
            <a:pPr lvl="1" algn="just"/>
            <a:r>
              <a:rPr lang="en-IN" dirty="0"/>
              <a:t>Manipur (hill districts)</a:t>
            </a:r>
          </a:p>
          <a:p>
            <a:pPr lvl="1" algn="just"/>
            <a:r>
              <a:rPr lang="en-IN" dirty="0"/>
              <a:t>Assam</a:t>
            </a:r>
          </a:p>
          <a:p>
            <a:pPr lvl="1" algn="just"/>
            <a:r>
              <a:rPr lang="en-IN" dirty="0"/>
              <a:t>Arunachal Pradesh</a:t>
            </a:r>
          </a:p>
          <a:p>
            <a:pPr lvl="1" algn="just"/>
            <a:r>
              <a:rPr lang="en-IN" dirty="0"/>
              <a:t>Parts of Myanmar</a:t>
            </a:r>
          </a:p>
          <a:p>
            <a:pPr algn="just"/>
            <a:r>
              <a:rPr lang="en-US" dirty="0"/>
              <a:t>Strong tribal traditions and customary laws</a:t>
            </a:r>
          </a:p>
          <a:p>
            <a:pPr algn="just"/>
            <a:r>
              <a:rPr lang="en-IN" dirty="0"/>
              <a:t>Christianity as dominant religion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E08EFA-1945-4DB8-1CAA-16A32D40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002163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C04FBB-3F31-690A-72DD-A4DCF91E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06950"/>
            <a:ext cx="3429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84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2CEC-C5D0-34B3-A1A5-FCA3EAB8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Historical Roots of Naga Nationalism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C7AD-988E-360B-8AA8-3A9B8D56E03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4949952"/>
          </a:xfrm>
        </p:spPr>
        <p:txBody>
          <a:bodyPr/>
          <a:lstStyle/>
          <a:p>
            <a:r>
              <a:rPr lang="en-IN" dirty="0"/>
              <a:t>Colonial Period</a:t>
            </a:r>
          </a:p>
          <a:p>
            <a:pPr lvl="1"/>
            <a:r>
              <a:rPr lang="en-IN" dirty="0"/>
              <a:t>Limited British administrative penetration</a:t>
            </a:r>
          </a:p>
          <a:p>
            <a:pPr lvl="1"/>
            <a:r>
              <a:rPr lang="en-IN" dirty="0"/>
              <a:t>Excluded Areas policy</a:t>
            </a:r>
          </a:p>
          <a:p>
            <a:pPr lvl="1" algn="just"/>
            <a:r>
              <a:rPr lang="en-IN" dirty="0"/>
              <a:t>1929: Naga Club memorandum to Simon Commission</a:t>
            </a:r>
          </a:p>
          <a:p>
            <a:pPr algn="just"/>
            <a:r>
              <a:rPr lang="en-IN" dirty="0"/>
              <a:t>Pre-Independence Development</a:t>
            </a:r>
          </a:p>
          <a:p>
            <a:pPr lvl="1" algn="just"/>
            <a:r>
              <a:rPr lang="en-US" dirty="0"/>
              <a:t>Formation of </a:t>
            </a:r>
            <a:r>
              <a:rPr lang="en-US" b="1" dirty="0"/>
              <a:t>Naga National Council</a:t>
            </a:r>
          </a:p>
          <a:p>
            <a:pPr lvl="1" algn="just"/>
            <a:r>
              <a:rPr lang="en-US" dirty="0"/>
              <a:t>Leadership of </a:t>
            </a:r>
            <a:r>
              <a:rPr lang="en-US" b="1" dirty="0"/>
              <a:t>A.Z. </a:t>
            </a:r>
            <a:r>
              <a:rPr lang="en-US" b="1" dirty="0" err="1"/>
              <a:t>Phizo</a:t>
            </a:r>
            <a:endParaRPr lang="en-US" b="1" dirty="0"/>
          </a:p>
          <a:p>
            <a:pPr algn="just"/>
            <a:r>
              <a:rPr lang="en-IN" dirty="0"/>
              <a:t>14 August 1947</a:t>
            </a:r>
          </a:p>
          <a:p>
            <a:pPr lvl="1" algn="just"/>
            <a:r>
              <a:rPr lang="en-IN" dirty="0"/>
              <a:t>Declaration of Naga Independence</a:t>
            </a:r>
          </a:p>
        </p:txBody>
      </p:sp>
    </p:spTree>
    <p:extLst>
      <p:ext uri="{BB962C8B-B14F-4D97-AF65-F5344CB8AC3E}">
        <p14:creationId xmlns:p14="http://schemas.microsoft.com/office/powerpoint/2010/main" val="1020184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EF1C-CA66-03C2-9D5B-551D1A5EA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Post-1947 Insurgency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FBE58-C19A-A96F-DFB7-48A300686B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pPr algn="just"/>
            <a:r>
              <a:rPr lang="en-US" dirty="0"/>
              <a:t>1951: Naga plebiscite (claimed 99% support for independence)</a:t>
            </a:r>
          </a:p>
          <a:p>
            <a:pPr algn="just"/>
            <a:r>
              <a:rPr lang="en-IN" dirty="0"/>
              <a:t>Formation of underground:</a:t>
            </a:r>
          </a:p>
          <a:p>
            <a:pPr lvl="1" algn="just"/>
            <a:r>
              <a:rPr lang="en-IN" dirty="0"/>
              <a:t>Naga Federal Government</a:t>
            </a:r>
          </a:p>
          <a:p>
            <a:pPr lvl="1" algn="just"/>
            <a:r>
              <a:rPr lang="en-IN" dirty="0"/>
              <a:t>Naga Federal Army</a:t>
            </a:r>
          </a:p>
          <a:p>
            <a:pPr algn="just"/>
            <a:r>
              <a:rPr lang="en-US" dirty="0"/>
              <a:t>1950s–60s: Armed conflict with Indian state</a:t>
            </a:r>
          </a:p>
          <a:p>
            <a:pPr algn="just"/>
            <a:r>
              <a:rPr lang="en-US" dirty="0"/>
              <a:t>1963: Creation of Nagaland state (partial accommodation)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95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157D-B8E1-D69D-7EAB-D7492C19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Shillong Accord &amp;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FEB0B-0AAB-847E-399B-CBB6909E57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r>
              <a:rPr lang="en-IN" dirty="0"/>
              <a:t>1975: Shillong Accord</a:t>
            </a:r>
          </a:p>
          <a:p>
            <a:pPr lvl="1"/>
            <a:r>
              <a:rPr lang="en-US" dirty="0"/>
              <a:t>Section of NNC accepted Indian Constitution</a:t>
            </a:r>
          </a:p>
          <a:p>
            <a:pPr lvl="1"/>
            <a:r>
              <a:rPr lang="en-IN" dirty="0"/>
              <a:t>Agreed to surrender arms</a:t>
            </a:r>
          </a:p>
          <a:p>
            <a:r>
              <a:rPr lang="en-IN" dirty="0"/>
              <a:t>Reaction</a:t>
            </a:r>
          </a:p>
          <a:p>
            <a:pPr lvl="1"/>
            <a:r>
              <a:rPr lang="en-IN" dirty="0"/>
              <a:t>Rejection by radical faction</a:t>
            </a:r>
          </a:p>
          <a:p>
            <a:pPr lvl="1" algn="just"/>
            <a:r>
              <a:rPr lang="en-US" dirty="0"/>
              <a:t>Formation of </a:t>
            </a:r>
            <a:r>
              <a:rPr lang="en-US" b="1" dirty="0"/>
              <a:t>National Socialist Council of Nagaland</a:t>
            </a:r>
            <a:r>
              <a:rPr lang="en-US" dirty="0"/>
              <a:t> (NSCN)</a:t>
            </a:r>
          </a:p>
          <a:p>
            <a:pPr algn="just"/>
            <a:r>
              <a:rPr lang="en-IN" dirty="0"/>
              <a:t>Later split into:</a:t>
            </a:r>
          </a:p>
          <a:p>
            <a:pPr lvl="1" algn="just"/>
            <a:r>
              <a:rPr lang="en-IN" dirty="0"/>
              <a:t>NSCN-IM (Isak-</a:t>
            </a:r>
            <a:r>
              <a:rPr lang="en-IN" dirty="0" err="1"/>
              <a:t>Muivah</a:t>
            </a:r>
            <a:r>
              <a:rPr lang="en-IN" dirty="0"/>
              <a:t>)</a:t>
            </a:r>
          </a:p>
          <a:p>
            <a:pPr lvl="1" algn="just"/>
            <a:r>
              <a:rPr lang="en-IN" dirty="0"/>
              <a:t>NSCN-K (</a:t>
            </a:r>
            <a:r>
              <a:rPr lang="en-IN" dirty="0" err="1"/>
              <a:t>Khaplang</a:t>
            </a:r>
            <a:r>
              <a:rPr lang="en-I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0693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DF6C-DBE3-A63E-815E-B5A9B3EB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Idea of “Greater </a:t>
            </a:r>
            <a:r>
              <a:rPr lang="en-US" dirty="0" err="1"/>
              <a:t>Nagalim</a:t>
            </a:r>
            <a:r>
              <a:rPr lang="en-US" dirty="0"/>
              <a:t>”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083A-B18B-9DE6-A5A7-0F1E5511B8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7467600" cy="5407152"/>
          </a:xfrm>
        </p:spPr>
        <p:txBody>
          <a:bodyPr/>
          <a:lstStyle/>
          <a:p>
            <a:r>
              <a:rPr lang="en-IN" dirty="0"/>
              <a:t>Core Demand</a:t>
            </a:r>
          </a:p>
          <a:p>
            <a:pPr lvl="1" algn="just"/>
            <a:r>
              <a:rPr lang="en-US" dirty="0"/>
              <a:t>Integration of all Naga-inhabited areas into one political unit.</a:t>
            </a:r>
          </a:p>
          <a:p>
            <a:pPr algn="just"/>
            <a:r>
              <a:rPr lang="en-IN" dirty="0"/>
              <a:t>Includes parts of:</a:t>
            </a:r>
          </a:p>
          <a:p>
            <a:pPr lvl="1" algn="just"/>
            <a:r>
              <a:rPr lang="en-IN" dirty="0"/>
              <a:t>Manipur</a:t>
            </a:r>
          </a:p>
          <a:p>
            <a:pPr lvl="1" algn="just"/>
            <a:r>
              <a:rPr lang="en-IN" dirty="0"/>
              <a:t>Assam</a:t>
            </a:r>
          </a:p>
          <a:p>
            <a:pPr lvl="1" algn="just"/>
            <a:r>
              <a:rPr lang="en-IN" dirty="0"/>
              <a:t>Arunachal Pradesh</a:t>
            </a:r>
          </a:p>
          <a:p>
            <a:pPr lvl="1" algn="just"/>
            <a:r>
              <a:rPr lang="en-IN" dirty="0"/>
              <a:t>Myanmar</a:t>
            </a:r>
          </a:p>
          <a:p>
            <a:pPr algn="just"/>
            <a:r>
              <a:rPr lang="en-IN" dirty="0"/>
              <a:t>Why Controversial?</a:t>
            </a:r>
          </a:p>
          <a:p>
            <a:pPr lvl="1" algn="just"/>
            <a:r>
              <a:rPr lang="en-US" dirty="0"/>
              <a:t>Territorial integrity of neighboring states threatened</a:t>
            </a:r>
          </a:p>
          <a:p>
            <a:pPr lvl="1" algn="just"/>
            <a:r>
              <a:rPr lang="en-IN" dirty="0"/>
              <a:t>Meitei, Assamese, </a:t>
            </a:r>
            <a:r>
              <a:rPr lang="en-IN" dirty="0" err="1"/>
              <a:t>Arunachali</a:t>
            </a:r>
            <a:r>
              <a:rPr lang="en-IN" dirty="0"/>
              <a:t> opposition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09B619D-9813-2832-5D75-D4C5A4FAB8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D66A95B-CEF4-4751-872C-C4EF92928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672AF9B-27B5-D895-5C14-86DF41FA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50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50DE-699F-6351-80E5-D490CA1E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Ceasefire and Peace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3A422-850F-2DA8-8B90-E97A26F274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pPr lvl="1"/>
            <a:r>
              <a:rPr lang="en-US" dirty="0"/>
              <a:t>1997: Ceasefire between </a:t>
            </a:r>
            <a:r>
              <a:rPr lang="en-US" dirty="0" err="1"/>
              <a:t>GoI</a:t>
            </a:r>
            <a:r>
              <a:rPr lang="en-US" dirty="0"/>
              <a:t> and NSCN-IM</a:t>
            </a:r>
          </a:p>
          <a:p>
            <a:pPr lvl="1" algn="just"/>
            <a:r>
              <a:rPr lang="en-US" dirty="0"/>
              <a:t>2001: Ceasefire extended “without territorial limits”</a:t>
            </a:r>
          </a:p>
          <a:p>
            <a:pPr lvl="1" algn="just"/>
            <a:r>
              <a:rPr lang="en-IN" dirty="0"/>
              <a:t>Massive protests in Manipur (18 June 2001 uprising)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algn="just"/>
            <a:r>
              <a:rPr lang="en-IN" dirty="0"/>
              <a:t>Current Status</a:t>
            </a:r>
          </a:p>
          <a:p>
            <a:pPr lvl="1" algn="just"/>
            <a:r>
              <a:rPr lang="en-IN" dirty="0"/>
              <a:t>Ongoing negotiations</a:t>
            </a:r>
          </a:p>
          <a:p>
            <a:pPr lvl="1" algn="just"/>
            <a:r>
              <a:rPr lang="en-IN" dirty="0"/>
              <a:t>Demand for:</a:t>
            </a:r>
          </a:p>
          <a:p>
            <a:pPr lvl="2" algn="just"/>
            <a:r>
              <a:rPr lang="en-IN" dirty="0"/>
              <a:t>Separate flag</a:t>
            </a:r>
          </a:p>
          <a:p>
            <a:pPr lvl="2" algn="just"/>
            <a:r>
              <a:rPr lang="en-IN" dirty="0"/>
              <a:t>Separate constitution</a:t>
            </a:r>
          </a:p>
          <a:p>
            <a:pPr lvl="2" algn="just"/>
            <a:r>
              <a:rPr lang="en-IN" dirty="0"/>
              <a:t>Greater autonomy</a:t>
            </a:r>
          </a:p>
        </p:txBody>
      </p:sp>
    </p:spTree>
    <p:extLst>
      <p:ext uri="{BB962C8B-B14F-4D97-AF65-F5344CB8AC3E}">
        <p14:creationId xmlns:p14="http://schemas.microsoft.com/office/powerpoint/2010/main" val="386286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B2DA-29EA-8EFF-3303-9C1268AF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Identity vs State Sovereignty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1B69-4180-73CD-D587-1305AD347A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IN" dirty="0"/>
              <a:t>Naga Perspective</a:t>
            </a:r>
          </a:p>
          <a:p>
            <a:pPr lvl="1"/>
            <a:r>
              <a:rPr lang="en-US" dirty="0"/>
              <a:t>“We are Nagas by birth, Indians by accident.”</a:t>
            </a:r>
          </a:p>
          <a:p>
            <a:pPr lvl="1"/>
            <a:r>
              <a:rPr lang="en-IN" dirty="0"/>
              <a:t>Ethnic self-determination</a:t>
            </a:r>
          </a:p>
          <a:p>
            <a:pPr lvl="1"/>
            <a:r>
              <a:rPr lang="en-US" dirty="0"/>
              <a:t>Protection of land and culture</a:t>
            </a:r>
          </a:p>
          <a:p>
            <a:endParaRPr lang="en-US" dirty="0"/>
          </a:p>
          <a:p>
            <a:r>
              <a:rPr lang="en-IN" dirty="0"/>
              <a:t>Indian State Perspective</a:t>
            </a:r>
          </a:p>
          <a:p>
            <a:pPr lvl="1"/>
            <a:r>
              <a:rPr lang="en-IN" dirty="0"/>
              <a:t>Unity and territorial integrity</a:t>
            </a:r>
          </a:p>
          <a:p>
            <a:pPr lvl="1"/>
            <a:r>
              <a:rPr lang="en-IN" dirty="0"/>
              <a:t>Federal accommodation</a:t>
            </a:r>
          </a:p>
          <a:p>
            <a:pPr lvl="1"/>
            <a:r>
              <a:rPr lang="en-IN" dirty="0"/>
              <a:t>Constitutional framework (Article 371A)</a:t>
            </a:r>
          </a:p>
        </p:txBody>
      </p:sp>
    </p:spTree>
    <p:extLst>
      <p:ext uri="{BB962C8B-B14F-4D97-AF65-F5344CB8AC3E}">
        <p14:creationId xmlns:p14="http://schemas.microsoft.com/office/powerpoint/2010/main" val="2025105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DCED-B394-3A01-B239-732E5FBA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Inter-Ethnic Conflicts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7966-0252-35B4-5C37-1F7DEC81EC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US" dirty="0"/>
              <a:t>Naga assertion triggered conflicts with:</a:t>
            </a:r>
          </a:p>
          <a:p>
            <a:pPr lvl="1"/>
            <a:r>
              <a:rPr lang="en-IN" dirty="0"/>
              <a:t>Kukis (Manipur)</a:t>
            </a:r>
          </a:p>
          <a:p>
            <a:pPr lvl="1"/>
            <a:r>
              <a:rPr lang="en-IN" dirty="0"/>
              <a:t>Meiteis (Manipur)</a:t>
            </a:r>
          </a:p>
          <a:p>
            <a:pPr lvl="1"/>
            <a:r>
              <a:rPr lang="en-IN" dirty="0" err="1"/>
              <a:t>Karbis</a:t>
            </a:r>
            <a:r>
              <a:rPr lang="en-IN" dirty="0"/>
              <a:t> (Assam)</a:t>
            </a:r>
          </a:p>
          <a:p>
            <a:endParaRPr lang="en-IN" dirty="0"/>
          </a:p>
          <a:p>
            <a:r>
              <a:rPr lang="en-IN" dirty="0"/>
              <a:t>Concept:</a:t>
            </a:r>
          </a:p>
          <a:p>
            <a:pPr lvl="1"/>
            <a:r>
              <a:rPr lang="en-IN" dirty="0"/>
              <a:t>Ethno-territorial competition</a:t>
            </a:r>
          </a:p>
          <a:p>
            <a:r>
              <a:rPr lang="en-IN" dirty="0"/>
              <a:t>This shows:</a:t>
            </a:r>
          </a:p>
          <a:p>
            <a:pPr lvl="1"/>
            <a:r>
              <a:rPr lang="en-US" dirty="0"/>
              <a:t>Identity politics is not just Centre vs State, but also Tribe vs Tribe.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7690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6F0-2FD0-9608-69A9-BD474AF1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Foreign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28A32-CB8E-5B18-0AA0-81AC9C6EE5E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pPr lvl="1"/>
            <a:r>
              <a:rPr lang="en-IN" dirty="0"/>
              <a:t>Myanmar bases</a:t>
            </a:r>
          </a:p>
          <a:p>
            <a:pPr lvl="1" algn="just"/>
            <a:r>
              <a:rPr lang="en-US" dirty="0"/>
              <a:t>Alleged support networks in Bangladesh (historical phases)</a:t>
            </a:r>
          </a:p>
          <a:p>
            <a:pPr lvl="1" algn="just"/>
            <a:r>
              <a:rPr lang="en-IN" dirty="0"/>
              <a:t>Trans-border ethnic linkages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Geopolitical Importance</a:t>
            </a:r>
          </a:p>
          <a:p>
            <a:pPr lvl="1" algn="just"/>
            <a:r>
              <a:rPr lang="en-IN" dirty="0"/>
              <a:t>Chicken’s Neck corridor</a:t>
            </a:r>
          </a:p>
          <a:p>
            <a:pPr lvl="1" algn="just"/>
            <a:r>
              <a:rPr lang="en-IN" dirty="0"/>
              <a:t>Border sensitivity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FA5F9-110D-2736-D1A2-BF60494B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62960"/>
            <a:ext cx="3228975" cy="35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564C2-A967-CC75-B5C5-A70C99E408F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gency FB" pitchFamily="34" charset="0"/>
              </a:rPr>
              <a:t>Course outcome</a:t>
            </a:r>
          </a:p>
          <a:p>
            <a:endParaRPr lang="en-IN" dirty="0"/>
          </a:p>
          <a:p>
            <a:pPr lvl="1"/>
            <a:r>
              <a:rPr lang="en-US" dirty="0"/>
              <a:t>It will help to better appreciate key concepts that offer an understanding about political development in Northeast India. </a:t>
            </a:r>
          </a:p>
          <a:p>
            <a:pPr lvl="1"/>
            <a:r>
              <a:rPr lang="en-US" dirty="0"/>
              <a:t>Students will be in a position to comprehend the meaning of political development in Northeast India. </a:t>
            </a:r>
          </a:p>
          <a:p>
            <a:pPr lvl="1"/>
            <a:r>
              <a:rPr lang="en-US" dirty="0"/>
              <a:t>This course will help the students to comprehend the trajectory of ethnic movement in Northeast India and the issues addressed. </a:t>
            </a:r>
          </a:p>
          <a:p>
            <a:pPr lvl="1"/>
            <a:r>
              <a:rPr lang="en-US" dirty="0"/>
              <a:t>It will lead to </a:t>
            </a:r>
            <a:r>
              <a:rPr lang="en-US" dirty="0" err="1"/>
              <a:t>analysing</a:t>
            </a:r>
            <a:r>
              <a:rPr lang="en-US" dirty="0"/>
              <a:t> and understanding the importance of Issues of Northeast India in certain key aspects. </a:t>
            </a:r>
          </a:p>
        </p:txBody>
      </p:sp>
    </p:spTree>
    <p:extLst>
      <p:ext uri="{BB962C8B-B14F-4D97-AF65-F5344CB8AC3E}">
        <p14:creationId xmlns:p14="http://schemas.microsoft.com/office/powerpoint/2010/main" val="4095287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A537-A65C-5951-F773-ABC584BB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Theoretical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B5DBB-296C-4A1E-533D-A43CB6ED36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/>
          <a:lstStyle/>
          <a:p>
            <a:r>
              <a:rPr lang="en-IN" dirty="0"/>
              <a:t>1. Ethno-Symbolism (Anthony D. Smith)</a:t>
            </a:r>
          </a:p>
          <a:p>
            <a:pPr lvl="1"/>
            <a:r>
              <a:rPr lang="en-IN" dirty="0"/>
              <a:t>Myth of common ancestry</a:t>
            </a:r>
          </a:p>
          <a:p>
            <a:pPr lvl="1"/>
            <a:r>
              <a:rPr lang="en-IN" dirty="0"/>
              <a:t>Shared memories</a:t>
            </a:r>
          </a:p>
          <a:p>
            <a:endParaRPr lang="en-IN" dirty="0"/>
          </a:p>
          <a:p>
            <a:r>
              <a:rPr lang="en-IN" dirty="0"/>
              <a:t>2. Self-Determination Theory</a:t>
            </a:r>
          </a:p>
          <a:p>
            <a:pPr lvl="1"/>
            <a:r>
              <a:rPr lang="en-IN" dirty="0"/>
              <a:t>UN principle</a:t>
            </a:r>
          </a:p>
          <a:p>
            <a:pPr lvl="1"/>
            <a:r>
              <a:rPr lang="en-IN" dirty="0"/>
              <a:t>Internal vs external self-determination</a:t>
            </a:r>
          </a:p>
          <a:p>
            <a:endParaRPr lang="en-IN" dirty="0"/>
          </a:p>
          <a:p>
            <a:r>
              <a:rPr lang="en-IN" dirty="0"/>
              <a:t>3. Federalism &amp; Asymmetrical Autonomy</a:t>
            </a:r>
          </a:p>
          <a:p>
            <a:pPr lvl="1"/>
            <a:r>
              <a:rPr lang="en-IN" dirty="0"/>
              <a:t>Article 371A</a:t>
            </a:r>
          </a:p>
          <a:p>
            <a:pPr lvl="1"/>
            <a:r>
              <a:rPr lang="en-IN" dirty="0"/>
              <a:t>Sixth Schedule provisions</a:t>
            </a:r>
          </a:p>
        </p:txBody>
      </p:sp>
    </p:spTree>
    <p:extLst>
      <p:ext uri="{BB962C8B-B14F-4D97-AF65-F5344CB8AC3E}">
        <p14:creationId xmlns:p14="http://schemas.microsoft.com/office/powerpoint/2010/main" val="180501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7F4-F0ED-C29C-EC7A-358B8FC3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Has Identity Politics Declined?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FFB8E-62A3-B4B8-A3E0-9D4673582D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pPr algn="just"/>
            <a:r>
              <a:rPr lang="en-US" dirty="0"/>
              <a:t>Violence reduced compared to 1990s</a:t>
            </a:r>
          </a:p>
          <a:p>
            <a:pPr algn="just"/>
            <a:r>
              <a:rPr lang="en-IN" dirty="0"/>
              <a:t>Civil society role</a:t>
            </a:r>
          </a:p>
          <a:p>
            <a:pPr algn="just"/>
            <a:r>
              <a:rPr lang="en-IN" dirty="0"/>
              <a:t>Church mediation</a:t>
            </a:r>
          </a:p>
          <a:p>
            <a:pPr algn="just"/>
            <a:r>
              <a:rPr lang="en-IN" dirty="0"/>
              <a:t>Negotiated federalism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But:</a:t>
            </a:r>
          </a:p>
          <a:p>
            <a:pPr lvl="1" algn="just"/>
            <a:r>
              <a:rPr lang="en-IN" dirty="0"/>
              <a:t>Demand for integration remains sensitive</a:t>
            </a:r>
          </a:p>
          <a:p>
            <a:pPr lvl="1" algn="just"/>
            <a:r>
              <a:rPr lang="en-IN" dirty="0"/>
              <a:t>Periodic tensions persist</a:t>
            </a:r>
          </a:p>
        </p:txBody>
      </p:sp>
    </p:spTree>
    <p:extLst>
      <p:ext uri="{BB962C8B-B14F-4D97-AF65-F5344CB8AC3E}">
        <p14:creationId xmlns:p14="http://schemas.microsoft.com/office/powerpoint/2010/main" val="419757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F4CD-9590-6DE8-A684-3D61A877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6820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Sixth Schedule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3873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CD80-F0F7-0C58-A825-0A6070FA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Sixth Schedule of the Indian Constitution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5C2C-84C6-0BD1-185D-478755B26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pPr algn="just"/>
            <a:endParaRPr lang="en-US" dirty="0"/>
          </a:p>
          <a:p>
            <a:pPr algn="just"/>
            <a:r>
              <a:rPr lang="en-US" dirty="0"/>
              <a:t>Autonomous District Councils &amp; Tribal Self-Governance</a:t>
            </a:r>
          </a:p>
          <a:p>
            <a:pPr lvl="1" algn="just"/>
            <a:r>
              <a:rPr lang="en-IN" dirty="0"/>
              <a:t>Constitutional Law</a:t>
            </a:r>
          </a:p>
          <a:p>
            <a:pPr lvl="1" algn="just"/>
            <a:r>
              <a:rPr lang="en-IN" dirty="0"/>
              <a:t>Indian Federalism</a:t>
            </a:r>
          </a:p>
          <a:p>
            <a:pPr lvl="1" algn="just"/>
            <a:r>
              <a:rPr lang="en-IN" dirty="0"/>
              <a:t>Tribal Autonomy</a:t>
            </a:r>
          </a:p>
        </p:txBody>
      </p:sp>
    </p:spTree>
    <p:extLst>
      <p:ext uri="{BB962C8B-B14F-4D97-AF65-F5344CB8AC3E}">
        <p14:creationId xmlns:p14="http://schemas.microsoft.com/office/powerpoint/2010/main" val="3363952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DBA3-00AB-085A-7F5F-660A35B6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algn="ctr"/>
            <a:r>
              <a:rPr lang="en-IN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2A811-3462-CEB7-0201-85753A1175C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330952"/>
          </a:xfrm>
        </p:spPr>
        <p:txBody>
          <a:bodyPr/>
          <a:lstStyle/>
          <a:p>
            <a:r>
              <a:rPr lang="en-IN" dirty="0"/>
              <a:t>Why Sixth Schedule?</a:t>
            </a:r>
          </a:p>
          <a:p>
            <a:pPr lvl="1" algn="just"/>
            <a:r>
              <a:rPr lang="en-US" dirty="0"/>
              <a:t>Special protection for tribal areas in Northeast India</a:t>
            </a:r>
          </a:p>
          <a:p>
            <a:pPr lvl="1" algn="just"/>
            <a:r>
              <a:rPr lang="en-US" dirty="0"/>
              <a:t>Historical isolation during colonial rule</a:t>
            </a:r>
          </a:p>
          <a:p>
            <a:pPr lvl="1" algn="just"/>
            <a:r>
              <a:rPr lang="en-US" dirty="0"/>
              <a:t>Concern over exploitation of tribal land and culture</a:t>
            </a:r>
          </a:p>
          <a:p>
            <a:pPr algn="just"/>
            <a:endParaRPr lang="en-US" dirty="0"/>
          </a:p>
          <a:p>
            <a:pPr algn="just"/>
            <a:r>
              <a:rPr lang="en-IN" dirty="0"/>
              <a:t>Constitutional Basis</a:t>
            </a:r>
          </a:p>
          <a:p>
            <a:pPr lvl="1" algn="just"/>
            <a:r>
              <a:rPr lang="en-IN" dirty="0"/>
              <a:t>Articles 244(2) and 275(1)</a:t>
            </a:r>
          </a:p>
          <a:p>
            <a:pPr lvl="1" algn="just"/>
            <a:r>
              <a:rPr lang="en-US" dirty="0"/>
              <a:t>Part X of the Constitution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755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6E1E-B33F-1C73-1422-3DEB5E96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Areas Covered Under Sixth Schedule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B0919-7E9C-D7E9-B524-0227044FCAD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The Sixth Schedule applies to:</a:t>
            </a:r>
          </a:p>
          <a:p>
            <a:pPr lvl="1"/>
            <a:r>
              <a:rPr lang="en-IN" dirty="0"/>
              <a:t>Assam</a:t>
            </a:r>
          </a:p>
          <a:p>
            <a:pPr lvl="1"/>
            <a:r>
              <a:rPr lang="en-IN" dirty="0"/>
              <a:t>Meghalaya</a:t>
            </a:r>
          </a:p>
          <a:p>
            <a:pPr lvl="1"/>
            <a:r>
              <a:rPr lang="en-IN" dirty="0"/>
              <a:t>Tripura</a:t>
            </a:r>
          </a:p>
          <a:p>
            <a:pPr lvl="1"/>
            <a:r>
              <a:rPr lang="en-IN" dirty="0"/>
              <a:t>Mizoram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8EB4674-D077-A5F1-15E7-2CBF13EB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28863"/>
            <a:ext cx="6102531" cy="42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39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673B-E65C-5A36-1239-149A0DB2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an Autonomous District Council (ADC)?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FEE82-4D92-0469-36F6-A0FA4474610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4949952"/>
          </a:xfrm>
        </p:spPr>
        <p:txBody>
          <a:bodyPr/>
          <a:lstStyle/>
          <a:p>
            <a:r>
              <a:rPr lang="en-US" b="1" dirty="0"/>
              <a:t>Definition:</a:t>
            </a:r>
          </a:p>
          <a:p>
            <a:pPr lvl="1"/>
            <a:r>
              <a:rPr lang="en-US" dirty="0"/>
              <a:t>A constitutional body with legislative, executive, and judicial powers in specified areas.</a:t>
            </a:r>
          </a:p>
          <a:p>
            <a:endParaRPr lang="en-US" b="1" dirty="0"/>
          </a:p>
          <a:p>
            <a:r>
              <a:rPr lang="en-US" b="1" dirty="0"/>
              <a:t>Structure:</a:t>
            </a:r>
          </a:p>
          <a:p>
            <a:pPr lvl="1"/>
            <a:r>
              <a:rPr lang="en-US" dirty="0"/>
              <a:t>30 members</a:t>
            </a:r>
          </a:p>
          <a:p>
            <a:pPr lvl="2"/>
            <a:r>
              <a:rPr lang="en-US" dirty="0"/>
              <a:t>26 elected</a:t>
            </a:r>
          </a:p>
          <a:p>
            <a:pPr lvl="2"/>
            <a:r>
              <a:rPr lang="en-US" dirty="0"/>
              <a:t>4 nominated by Governor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8231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1A0F-8CFF-B547-9366-4BEC87A3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Legislative Powers of ADCs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6595-92FC-AFF0-8873-DA0D0083F65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r>
              <a:rPr lang="en-US" dirty="0"/>
              <a:t>ADCs can make laws on:</a:t>
            </a:r>
          </a:p>
          <a:p>
            <a:pPr lvl="1"/>
            <a:r>
              <a:rPr lang="en-US" dirty="0"/>
              <a:t>Land use and land transfer</a:t>
            </a:r>
          </a:p>
          <a:p>
            <a:pPr lvl="1"/>
            <a:r>
              <a:rPr lang="en-US" dirty="0"/>
              <a:t>Forest management (excluding reserved forests)</a:t>
            </a:r>
          </a:p>
          <a:p>
            <a:pPr lvl="1"/>
            <a:r>
              <a:rPr lang="en-US" dirty="0"/>
              <a:t>Shifting cultivation</a:t>
            </a:r>
          </a:p>
          <a:p>
            <a:pPr lvl="1"/>
            <a:r>
              <a:rPr lang="en-US" dirty="0"/>
              <a:t>Village administration</a:t>
            </a:r>
          </a:p>
          <a:p>
            <a:pPr lvl="1"/>
            <a:r>
              <a:rPr lang="en-US" dirty="0"/>
              <a:t>Inheritance of property</a:t>
            </a:r>
          </a:p>
          <a:p>
            <a:pPr lvl="1"/>
            <a:r>
              <a:rPr lang="en-US" dirty="0"/>
              <a:t>Marriage and social customs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Khasi Hills ADC regulating traditional land in Meghalaya.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862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AED-DD4A-0CFC-2AA3-F12672F9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Judicial Powers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9903-0A9D-DA42-1011-7633567913A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Establish village courts</a:t>
            </a:r>
          </a:p>
          <a:p>
            <a:r>
              <a:rPr lang="en-US" dirty="0"/>
              <a:t>Trial of certain civil and criminal cases</a:t>
            </a:r>
          </a:p>
          <a:p>
            <a:r>
              <a:rPr lang="en-US" dirty="0"/>
              <a:t>Based on customary law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 algn="just"/>
            <a:r>
              <a:rPr lang="en-US" dirty="0"/>
              <a:t>Garo Hills ADC village courts applying tribal customary practices.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63365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8E8F-2630-8EA9-8442-E099BFB25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Financial Powers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BEC6B-8612-B77A-F1A1-3469FE0331A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ADCs can:</a:t>
            </a:r>
          </a:p>
          <a:p>
            <a:pPr lvl="1"/>
            <a:r>
              <a:rPr lang="en-US" dirty="0"/>
              <a:t>Levy taxes on land</a:t>
            </a:r>
          </a:p>
          <a:p>
            <a:pPr lvl="1"/>
            <a:r>
              <a:rPr lang="en-US" dirty="0"/>
              <a:t>Collect tolls</a:t>
            </a:r>
          </a:p>
          <a:p>
            <a:pPr lvl="1"/>
            <a:r>
              <a:rPr lang="en-US" dirty="0"/>
              <a:t>Tax on markets</a:t>
            </a:r>
          </a:p>
          <a:p>
            <a:pPr lvl="1"/>
            <a:r>
              <a:rPr lang="en-US" dirty="0"/>
              <a:t>Receive grants-in-aid from Union Government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 algn="just"/>
            <a:r>
              <a:rPr lang="en-US" b="1" dirty="0"/>
              <a:t>Bodoland Territorial Council</a:t>
            </a:r>
            <a:r>
              <a:rPr lang="en-US" dirty="0"/>
              <a:t> receives central funds.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539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1000"/>
            <a:ext cx="8229600" cy="57451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POL060304: Politics in Northeast India (Optional)</a:t>
            </a:r>
            <a:endParaRPr lang="en-US" sz="2000" b="1" dirty="0">
              <a:latin typeface="Andalus" pitchFamily="18" charset="-78"/>
              <a:cs typeface="Andalus" pitchFamily="18" charset="-78"/>
            </a:endParaRPr>
          </a:p>
          <a:p>
            <a:r>
              <a:rPr lang="en-US" b="1" dirty="0"/>
              <a:t>Unit-I: Colonial Policy- Annexation and Administration </a:t>
            </a:r>
            <a:endParaRPr lang="en-US" dirty="0"/>
          </a:p>
          <a:p>
            <a:pPr lvl="1"/>
            <a:r>
              <a:rPr lang="en-IN" dirty="0"/>
              <a:t>Geo-Strategic Location and Socio-Cultural Diversity. </a:t>
            </a:r>
          </a:p>
          <a:p>
            <a:pPr lvl="1"/>
            <a:r>
              <a:rPr lang="en-US" dirty="0"/>
              <a:t>Expansion and Consolidation of Colonial Rule. </a:t>
            </a:r>
          </a:p>
          <a:p>
            <a:pPr lvl="1"/>
            <a:r>
              <a:rPr lang="en-US" dirty="0"/>
              <a:t>Excluded and Partially Excluded areas: Inner Line. </a:t>
            </a:r>
          </a:p>
          <a:p>
            <a:pPr lvl="1"/>
            <a:r>
              <a:rPr lang="en-US" dirty="0"/>
              <a:t>Anti-Colonial revolts (</a:t>
            </a:r>
            <a:r>
              <a:rPr lang="en-US" dirty="0" err="1"/>
              <a:t>Phulaguri</a:t>
            </a:r>
            <a:r>
              <a:rPr lang="en-US" dirty="0"/>
              <a:t> Dhewa and </a:t>
            </a:r>
            <a:r>
              <a:rPr lang="en-US" dirty="0" err="1"/>
              <a:t>Patharughat</a:t>
            </a:r>
            <a:r>
              <a:rPr lang="en-US" dirty="0"/>
              <a:t>) and Freedom Struggle. </a:t>
            </a:r>
          </a:p>
          <a:p>
            <a:r>
              <a:rPr lang="en-IN" b="1" dirty="0"/>
              <a:t>Unit-II: Post-Colonial developments </a:t>
            </a:r>
            <a:endParaRPr lang="en-IN" dirty="0"/>
          </a:p>
          <a:p>
            <a:pPr lvl="1"/>
            <a:r>
              <a:rPr lang="en-US" dirty="0"/>
              <a:t>Immigration and Problem of Refugees. </a:t>
            </a:r>
          </a:p>
          <a:p>
            <a:pPr lvl="1"/>
            <a:r>
              <a:rPr lang="en-US" dirty="0"/>
              <a:t>Question of Identity: Naga Nationalism. </a:t>
            </a:r>
          </a:p>
          <a:p>
            <a:pPr lvl="1"/>
            <a:r>
              <a:rPr lang="en-IN" dirty="0"/>
              <a:t>Sixth Schedule. </a:t>
            </a:r>
          </a:p>
          <a:p>
            <a:pPr lvl="1"/>
            <a:r>
              <a:rPr lang="en-IN" dirty="0"/>
              <a:t>Re-organisation of Northeast India. </a:t>
            </a:r>
          </a:p>
          <a:p>
            <a:pPr marL="0" indent="0" algn="just">
              <a:buNone/>
            </a:pPr>
            <a:endParaRPr lang="en-US" sz="2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0CB7-F8CB-54C2-C268-651249D1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Major Autonomous Councils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4EA38-04C3-9684-B811-CD00E8CE56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/>
              <a:t>In Assam:</a:t>
            </a:r>
          </a:p>
          <a:p>
            <a:pPr lvl="1"/>
            <a:r>
              <a:rPr lang="en-IN" dirty="0"/>
              <a:t>Karbi </a:t>
            </a:r>
            <a:r>
              <a:rPr lang="en-IN" dirty="0" err="1"/>
              <a:t>Anglong</a:t>
            </a:r>
            <a:r>
              <a:rPr lang="en-IN" dirty="0"/>
              <a:t> Autonomous Council</a:t>
            </a:r>
          </a:p>
          <a:p>
            <a:pPr lvl="1"/>
            <a:r>
              <a:rPr lang="en-IN" dirty="0"/>
              <a:t>Dima </a:t>
            </a:r>
            <a:r>
              <a:rPr lang="en-IN" dirty="0" err="1"/>
              <a:t>Hasao</a:t>
            </a:r>
            <a:r>
              <a:rPr lang="en-IN" dirty="0"/>
              <a:t> Autonomous Council</a:t>
            </a:r>
          </a:p>
          <a:p>
            <a:pPr lvl="1"/>
            <a:r>
              <a:rPr lang="en-IN" dirty="0"/>
              <a:t>Bodoland Territorial Council</a:t>
            </a:r>
          </a:p>
          <a:p>
            <a:r>
              <a:rPr lang="en-IN" b="1" dirty="0"/>
              <a:t>In Meghalaya:</a:t>
            </a:r>
          </a:p>
          <a:p>
            <a:pPr lvl="1"/>
            <a:r>
              <a:rPr lang="en-IN" dirty="0"/>
              <a:t>Khasi Hills ADC</a:t>
            </a:r>
          </a:p>
          <a:p>
            <a:pPr lvl="1"/>
            <a:r>
              <a:rPr lang="en-IN" dirty="0"/>
              <a:t>Jaintia Hills ADC</a:t>
            </a:r>
          </a:p>
          <a:p>
            <a:pPr lvl="1"/>
            <a:r>
              <a:rPr lang="en-IN" dirty="0"/>
              <a:t>Garo Hills ADC</a:t>
            </a:r>
          </a:p>
          <a:p>
            <a:r>
              <a:rPr lang="en-IN" b="1" dirty="0"/>
              <a:t>In Tripura:</a:t>
            </a:r>
          </a:p>
          <a:p>
            <a:pPr lvl="1"/>
            <a:r>
              <a:rPr lang="en-IN" dirty="0"/>
              <a:t>Tripura Tribal Areas Autonomous District Council (TTAADC)</a:t>
            </a:r>
          </a:p>
          <a:p>
            <a:r>
              <a:rPr lang="en-IN" b="1" dirty="0"/>
              <a:t>In Mizoram:</a:t>
            </a:r>
          </a:p>
          <a:p>
            <a:pPr lvl="1"/>
            <a:r>
              <a:rPr lang="en-IN" dirty="0"/>
              <a:t>Chakma ADC</a:t>
            </a:r>
          </a:p>
          <a:p>
            <a:pPr lvl="1"/>
            <a:r>
              <a:rPr lang="en-IN" dirty="0"/>
              <a:t>Lai ADC</a:t>
            </a:r>
          </a:p>
          <a:p>
            <a:pPr lvl="1"/>
            <a:r>
              <a:rPr lang="en-IN" dirty="0"/>
              <a:t>Mara ADC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248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E866-930D-AE3F-5D78-435E42DE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pPr algn="ctr"/>
            <a:r>
              <a:rPr lang="en-IN" dirty="0"/>
              <a:t>Diagram – Power Distribution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AB2D43-7B19-B94E-5B9A-796E23170EC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19102094"/>
              </p:ext>
            </p:extLst>
          </p:nvPr>
        </p:nvGraphicFramePr>
        <p:xfrm>
          <a:off x="457200" y="1905000"/>
          <a:ext cx="7848600" cy="4267200"/>
        </p:xfrm>
        <a:graphic>
          <a:graphicData uri="http://schemas.openxmlformats.org/drawingml/2006/table">
            <a:tbl>
              <a:tblPr/>
              <a:tblGrid>
                <a:gridCol w="2616200">
                  <a:extLst>
                    <a:ext uri="{9D8B030D-6E8A-4147-A177-3AD203B41FA5}">
                      <a16:colId xmlns:a16="http://schemas.microsoft.com/office/drawing/2014/main" val="1418801386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02930924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205053228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State Government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ADC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548038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Police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76958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Land Laws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407326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Customary Law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23114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Tax Collection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Yes (limited)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494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Judiciary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Regular Courts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dirty="0"/>
                        <a:t>Village Courts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36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585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A1FE-2205-FEF0-70B8-CBE33037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Difference Between Fifth &amp; Sixth Schedule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9BBD3C-85CE-0069-5987-73993372686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5505687"/>
              </p:ext>
            </p:extLst>
          </p:nvPr>
        </p:nvGraphicFramePr>
        <p:xfrm>
          <a:off x="457200" y="1752600"/>
          <a:ext cx="7467600" cy="411480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14418357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3646844838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>
                          <a:solidFill>
                            <a:srgbClr val="FF0000"/>
                          </a:solidFill>
                        </a:rPr>
                        <a:t>Fifth Schedule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Sixth Schedule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03655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Central 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Northeast 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30955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Governor has more control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ADCs have more autonomy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47011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/>
                        <a:t>No legislative councils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dirty="0"/>
                        <a:t>Legislative &amp; judicial powers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325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381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3C09-41A6-8464-FE7A-0A36F5F2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Example – Bodoland Territorial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1388-E744-7D0C-9800-F731DF4834A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5102352"/>
          </a:xfrm>
        </p:spPr>
        <p:txBody>
          <a:bodyPr/>
          <a:lstStyle/>
          <a:p>
            <a:r>
              <a:rPr lang="en-US" dirty="0"/>
              <a:t>Created after Bodo Accord (2003)</a:t>
            </a:r>
          </a:p>
          <a:p>
            <a:r>
              <a:rPr lang="en-US" dirty="0"/>
              <a:t>40-member council</a:t>
            </a:r>
          </a:p>
          <a:p>
            <a:r>
              <a:rPr lang="en-US" dirty="0"/>
              <a:t>Significant autonomy within Assam</a:t>
            </a:r>
          </a:p>
          <a:p>
            <a:endParaRPr lang="en-US" dirty="0"/>
          </a:p>
          <a:p>
            <a:r>
              <a:rPr lang="en-US" dirty="0"/>
              <a:t>Explain:</a:t>
            </a:r>
          </a:p>
          <a:p>
            <a:pPr lvl="1"/>
            <a:r>
              <a:rPr lang="en-US" dirty="0"/>
              <a:t>Example of negotiated federalism</a:t>
            </a:r>
          </a:p>
          <a:p>
            <a:pPr lvl="1"/>
            <a:r>
              <a:rPr lang="en-US" dirty="0"/>
              <a:t>Identity-based autonomy</a:t>
            </a:r>
          </a:p>
          <a:p>
            <a:endParaRPr lang="en-IN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D58AC4E-670D-7157-0F33-E30A81BCAC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BB5751A-8E7D-5227-34D2-09A06CE52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0DFB177D-138A-CC2F-92F7-CD4D1D7F0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18557D03-DE2A-07BF-1789-C39B23EE9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1C5CF2E-D285-1DE6-A113-2FC12AEF96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AA3CDCE1-BFA6-ADB9-8BB9-4E9C749EA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81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F914502E-136E-E453-01D3-3FD001A7C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87A4D-1009-5E65-1C05-5E02ED26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854370"/>
            <a:ext cx="4419600" cy="29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2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1720-7E33-6086-E0FE-4B335F58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Importance of Sixth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E77E-A48B-D889-071B-984C22E17F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>
            <a:normAutofit lnSpcReduction="10000"/>
          </a:bodyPr>
          <a:lstStyle/>
          <a:p>
            <a:r>
              <a:rPr lang="en-IN" dirty="0"/>
              <a:t>Protects tribal identity</a:t>
            </a:r>
          </a:p>
          <a:p>
            <a:r>
              <a:rPr lang="en-IN" dirty="0"/>
              <a:t>Prevents land alienation</a:t>
            </a:r>
          </a:p>
          <a:p>
            <a:r>
              <a:rPr lang="en-IN" dirty="0"/>
              <a:t>Encourages decentralization</a:t>
            </a:r>
          </a:p>
          <a:p>
            <a:r>
              <a:rPr lang="en-IN" dirty="0"/>
              <a:t>Maintains peace through accommodation</a:t>
            </a:r>
          </a:p>
          <a:p>
            <a:endParaRPr lang="en-IN" dirty="0"/>
          </a:p>
          <a:p>
            <a:r>
              <a:rPr lang="en-IN" b="1" dirty="0"/>
              <a:t>Criticism</a:t>
            </a:r>
          </a:p>
          <a:p>
            <a:pPr lvl="1"/>
            <a:r>
              <a:rPr lang="en-IN" dirty="0"/>
              <a:t>Overlapping jurisdiction conflicts</a:t>
            </a:r>
          </a:p>
          <a:p>
            <a:pPr lvl="1"/>
            <a:r>
              <a:rPr lang="en-IN" dirty="0"/>
              <a:t>Corruption &amp; elite capture</a:t>
            </a:r>
          </a:p>
          <a:p>
            <a:pPr lvl="1"/>
            <a:r>
              <a:rPr lang="en-US" dirty="0"/>
              <a:t>Demand for separate statehood continues</a:t>
            </a:r>
          </a:p>
          <a:p>
            <a:pPr lvl="1"/>
            <a:r>
              <a:rPr lang="en-IN" dirty="0"/>
              <a:t>Exclusion of non-tribal minorities</a:t>
            </a:r>
          </a:p>
          <a:p>
            <a:r>
              <a:rPr lang="en-IN" dirty="0"/>
              <a:t>Example:</a:t>
            </a:r>
          </a:p>
          <a:p>
            <a:pPr lvl="1"/>
            <a:r>
              <a:rPr lang="en-IN" dirty="0"/>
              <a:t>Karbi </a:t>
            </a:r>
            <a:r>
              <a:rPr lang="en-IN" dirty="0" err="1"/>
              <a:t>Anglong</a:t>
            </a:r>
            <a:r>
              <a:rPr lang="en-IN" dirty="0"/>
              <a:t> autonomy movement</a:t>
            </a:r>
          </a:p>
          <a:p>
            <a:pPr lvl="1"/>
            <a:r>
              <a:rPr lang="en-US" dirty="0"/>
              <a:t>Inter-ethnic tensions in BTC areas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3941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6313-7F0F-CE9E-1D11-5780F42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r>
              <a:rPr lang="en-IN" dirty="0"/>
              <a:t>Sixth Schedule &amp; Identity Politics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FCF2B-AFE1-E3B7-353B-D3D4D523378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Link with your earlier lecture on:</a:t>
            </a:r>
          </a:p>
          <a:p>
            <a:pPr lvl="1"/>
            <a:r>
              <a:rPr lang="en-US" dirty="0"/>
              <a:t>Naga nationalism</a:t>
            </a:r>
          </a:p>
          <a:p>
            <a:pPr lvl="1"/>
            <a:r>
              <a:rPr lang="en-US" dirty="0"/>
              <a:t>Ethno-federalism</a:t>
            </a:r>
          </a:p>
          <a:p>
            <a:pPr lvl="1"/>
            <a:r>
              <a:rPr lang="en-US" dirty="0"/>
              <a:t>Sub-nationalism</a:t>
            </a:r>
          </a:p>
          <a:p>
            <a:endParaRPr lang="en-US" dirty="0"/>
          </a:p>
          <a:p>
            <a:r>
              <a:rPr lang="en-US" dirty="0"/>
              <a:t>Concept:</a:t>
            </a:r>
          </a:p>
          <a:p>
            <a:pPr lvl="1"/>
            <a:r>
              <a:rPr lang="en-US" dirty="0"/>
              <a:t>Sixth Schedule is India’s model of asymmetrical federalism.</a:t>
            </a:r>
          </a:p>
          <a:p>
            <a:r>
              <a:rPr lang="en-US" b="1" dirty="0"/>
              <a:t>Recent Developments</a:t>
            </a:r>
          </a:p>
          <a:p>
            <a:pPr lvl="1"/>
            <a:r>
              <a:rPr lang="en-US" dirty="0"/>
              <a:t>2020 Bodo Accord</a:t>
            </a:r>
          </a:p>
          <a:p>
            <a:pPr lvl="1"/>
            <a:r>
              <a:rPr lang="en-US" dirty="0"/>
              <a:t>Expansion of Bodoland Territorial Region</a:t>
            </a:r>
          </a:p>
          <a:p>
            <a:pPr lvl="1"/>
            <a:r>
              <a:rPr lang="en-US" dirty="0"/>
              <a:t>Demand for inclusion of more areas under Sixth Schedule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17842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49C6-0F99-B496-9052-54A36ED9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Theoretical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D570-D2C3-BD82-2A5A-99C6C1F16B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33095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Asymmetrical Federalism</a:t>
            </a:r>
          </a:p>
          <a:p>
            <a:pPr lvl="1"/>
            <a:r>
              <a:rPr lang="en-US" dirty="0"/>
              <a:t>Different states enjoy different powers</a:t>
            </a:r>
          </a:p>
          <a:p>
            <a:r>
              <a:rPr lang="en-US" b="1" dirty="0"/>
              <a:t>Multicultural Constitutionalism</a:t>
            </a:r>
          </a:p>
          <a:p>
            <a:pPr lvl="1"/>
            <a:r>
              <a:rPr lang="en-US" dirty="0"/>
              <a:t>Protection of minority identities</a:t>
            </a:r>
          </a:p>
          <a:p>
            <a:r>
              <a:rPr lang="en-US" b="1" dirty="0" err="1"/>
              <a:t>Consociational</a:t>
            </a:r>
            <a:r>
              <a:rPr lang="en-US" b="1" dirty="0"/>
              <a:t> Democracy</a:t>
            </a:r>
          </a:p>
          <a:p>
            <a:pPr lvl="1"/>
            <a:r>
              <a:rPr lang="en-US" dirty="0"/>
              <a:t>Power-sharing model</a:t>
            </a:r>
          </a:p>
          <a:p>
            <a:endParaRPr lang="en-US" b="1" dirty="0"/>
          </a:p>
          <a:p>
            <a:r>
              <a:rPr lang="en-US" b="1" dirty="0"/>
              <a:t>Conclusion</a:t>
            </a:r>
          </a:p>
          <a:p>
            <a:r>
              <a:rPr lang="en-US" dirty="0"/>
              <a:t>Sixth Schedule is:</a:t>
            </a:r>
          </a:p>
          <a:p>
            <a:pPr lvl="1"/>
            <a:r>
              <a:rPr lang="en-US" dirty="0"/>
              <a:t>✔ A constitutional experiment</a:t>
            </a:r>
            <a:br>
              <a:rPr lang="en-US" dirty="0"/>
            </a:br>
            <a:r>
              <a:rPr lang="en-US" dirty="0"/>
              <a:t>✔ A conflict management tool</a:t>
            </a:r>
            <a:br>
              <a:rPr lang="en-US" dirty="0"/>
            </a:br>
            <a:r>
              <a:rPr lang="en-US" dirty="0"/>
              <a:t>✔ A recognition of diversity</a:t>
            </a:r>
          </a:p>
          <a:p>
            <a:r>
              <a:rPr lang="en-US" dirty="0"/>
              <a:t>But:</a:t>
            </a:r>
            <a:br>
              <a:rPr lang="en-US" dirty="0"/>
            </a:br>
            <a:r>
              <a:rPr lang="en-US" dirty="0"/>
              <a:t>⚠ It is not a permanent solution to ethnic conflicts.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747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60DE-548A-0692-8359-4F4BF0A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0800"/>
            <a:ext cx="7467600" cy="1143000"/>
          </a:xfrm>
        </p:spPr>
        <p:txBody>
          <a:bodyPr/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Re-organisation of Northeast India</a:t>
            </a:r>
          </a:p>
        </p:txBody>
      </p:sp>
    </p:spTree>
    <p:extLst>
      <p:ext uri="{BB962C8B-B14F-4D97-AF65-F5344CB8AC3E}">
        <p14:creationId xmlns:p14="http://schemas.microsoft.com/office/powerpoint/2010/main" val="921419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6ADC-03B5-6E8D-DB27-97F11683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r>
              <a:rPr lang="en-IN" dirty="0"/>
              <a:t>Introduction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3DFBFDC-6BD1-3198-6466-EAA63B1E60D8}"/>
              </a:ext>
            </a:extLst>
          </p:cNvPr>
          <p:cNvSpPr>
            <a:spLocks noGrp="1" noChangeAspect="1" noChangeArrowheads="1"/>
          </p:cNvSpPr>
          <p:nvPr>
            <p:ph sz="quarter" idx="1"/>
          </p:nvPr>
        </p:nvSpPr>
        <p:spPr bwMode="auto">
          <a:xfrm>
            <a:off x="457200" y="1066800"/>
            <a:ext cx="4495800" cy="54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IN" dirty="0"/>
              <a:t>Northeast India consists of </a:t>
            </a:r>
            <a:r>
              <a:rPr lang="en-IN" b="1" dirty="0"/>
              <a:t>eight states</a:t>
            </a:r>
            <a:r>
              <a:rPr lang="en-IN" dirty="0"/>
              <a:t>.</a:t>
            </a:r>
          </a:p>
          <a:p>
            <a:r>
              <a:rPr lang="en-IN" dirty="0"/>
              <a:t>Often called the </a:t>
            </a:r>
            <a:r>
              <a:rPr lang="en-IN" b="1" dirty="0"/>
              <a:t>Seven Sisters</a:t>
            </a:r>
            <a:r>
              <a:rPr lang="en-IN" dirty="0"/>
              <a:t> (Assam, Arunachal Pradesh, Nagaland, Manipur, Mizoram, Tripura, Meghalaya) plus </a:t>
            </a:r>
            <a:r>
              <a:rPr lang="en-IN" b="1" dirty="0"/>
              <a:t>Sikkim</a:t>
            </a:r>
            <a:r>
              <a:rPr lang="en-IN" dirty="0"/>
              <a:t>.</a:t>
            </a:r>
          </a:p>
          <a:p>
            <a:r>
              <a:rPr lang="en-IN" dirty="0"/>
              <a:t>The region is characterized by:</a:t>
            </a:r>
          </a:p>
          <a:p>
            <a:pPr lvl="1"/>
            <a:r>
              <a:rPr lang="en-IN" dirty="0"/>
              <a:t>Ethnic diversity</a:t>
            </a:r>
          </a:p>
          <a:p>
            <a:pPr lvl="1"/>
            <a:r>
              <a:rPr lang="en-IN" dirty="0"/>
              <a:t>Linguistic diversity</a:t>
            </a:r>
          </a:p>
          <a:p>
            <a:pPr lvl="1"/>
            <a:r>
              <a:rPr lang="en-IN" dirty="0"/>
              <a:t>Tribal communities</a:t>
            </a:r>
          </a:p>
          <a:p>
            <a:pPr lvl="1"/>
            <a:r>
              <a:rPr lang="en-IN" dirty="0"/>
              <a:t>Strategic international borders</a:t>
            </a:r>
          </a:p>
          <a:p>
            <a:r>
              <a:rPr lang="en-IN" dirty="0"/>
              <a:t>📍 Borders with: China, Bhutan, Myanmar, Bangladesh and Nepal.</a:t>
            </a:r>
          </a:p>
          <a:p>
            <a:endParaRPr lang="en-IN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D7093-F174-985C-EFFF-A57A5676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4" y="1631066"/>
            <a:ext cx="3732847" cy="31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17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329-74D8-A82F-4526-95521303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Post-Independence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6084-9D91-E654-C9A3-A6CE14B8709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r>
              <a:rPr lang="en-US" dirty="0"/>
              <a:t>After </a:t>
            </a:r>
            <a:r>
              <a:rPr lang="en-US" b="1" dirty="0"/>
              <a:t>Indian Independence</a:t>
            </a:r>
            <a:endParaRPr lang="en-US" dirty="0"/>
          </a:p>
          <a:p>
            <a:pPr lvl="1"/>
            <a:r>
              <a:rPr lang="en-US" dirty="0"/>
              <a:t>Most of Northeast India was part of </a:t>
            </a:r>
            <a:r>
              <a:rPr lang="en-US" b="1" dirty="0"/>
              <a:t>Assam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Several tribal communities demanded:</a:t>
            </a:r>
          </a:p>
          <a:p>
            <a:pPr lvl="2"/>
            <a:r>
              <a:rPr lang="en-US" dirty="0"/>
              <a:t>Political autonomy</a:t>
            </a:r>
          </a:p>
          <a:p>
            <a:pPr lvl="2"/>
            <a:r>
              <a:rPr lang="en-US" dirty="0"/>
              <a:t>Cultural recognition</a:t>
            </a:r>
          </a:p>
          <a:p>
            <a:pPr lvl="2"/>
            <a:r>
              <a:rPr lang="en-US" dirty="0"/>
              <a:t>Separate statehood.</a:t>
            </a:r>
          </a:p>
          <a:p>
            <a:endParaRPr lang="en-US" dirty="0"/>
          </a:p>
          <a:p>
            <a:r>
              <a:rPr lang="en-US" dirty="0"/>
              <a:t>Main causes of </a:t>
            </a:r>
            <a:r>
              <a:rPr lang="en-US" dirty="0" err="1"/>
              <a:t>reorganisation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Ethnic identity movements</a:t>
            </a:r>
          </a:p>
          <a:p>
            <a:pPr lvl="1"/>
            <a:r>
              <a:rPr lang="en-US" dirty="0"/>
              <a:t>Administrative convenience</a:t>
            </a:r>
          </a:p>
          <a:p>
            <a:pPr lvl="1"/>
            <a:r>
              <a:rPr lang="en-US" dirty="0"/>
              <a:t>Political demands for autonomy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233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07000-BEE4-5B6D-4D3F-B514CCCAB13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609600"/>
            <a:ext cx="7924800" cy="5864352"/>
          </a:xfrm>
        </p:spPr>
        <p:txBody>
          <a:bodyPr/>
          <a:lstStyle/>
          <a:p>
            <a:r>
              <a:rPr lang="en-US" b="1" dirty="0"/>
              <a:t>Unit-III: Political developments in Assam </a:t>
            </a:r>
            <a:endParaRPr lang="en-US" dirty="0"/>
          </a:p>
          <a:p>
            <a:pPr lvl="1"/>
            <a:r>
              <a:rPr lang="en-IN" dirty="0"/>
              <a:t>Language Politics. </a:t>
            </a:r>
          </a:p>
          <a:p>
            <a:pPr lvl="1"/>
            <a:r>
              <a:rPr lang="en-IN" dirty="0"/>
              <a:t>Assam Movement. </a:t>
            </a:r>
          </a:p>
          <a:p>
            <a:pPr lvl="1"/>
            <a:r>
              <a:rPr lang="en-IN" dirty="0"/>
              <a:t>Bodo Movement. </a:t>
            </a:r>
          </a:p>
          <a:p>
            <a:pPr lvl="1"/>
            <a:r>
              <a:rPr lang="en-US" dirty="0"/>
              <a:t>Rise of insurgency: ULFA and NDFB. </a:t>
            </a:r>
          </a:p>
          <a:p>
            <a:endParaRPr lang="en-IN" dirty="0"/>
          </a:p>
          <a:p>
            <a:r>
              <a:rPr lang="en-US" b="1" dirty="0"/>
              <a:t>Unit-IV: Changing nature of state politics in Assam </a:t>
            </a:r>
            <a:endParaRPr lang="en-US" dirty="0"/>
          </a:p>
          <a:p>
            <a:pPr lvl="1"/>
            <a:r>
              <a:rPr lang="en-US" dirty="0"/>
              <a:t>Emergence of Regional Parties: AGP. </a:t>
            </a:r>
          </a:p>
          <a:p>
            <a:pPr lvl="1"/>
            <a:r>
              <a:rPr lang="en-US" dirty="0"/>
              <a:t>Formation of Autonomous Councils: Rabha and </a:t>
            </a:r>
            <a:r>
              <a:rPr lang="en-US" dirty="0" err="1"/>
              <a:t>Mising</a:t>
            </a:r>
            <a:r>
              <a:rPr lang="en-US" dirty="0"/>
              <a:t>. </a:t>
            </a:r>
          </a:p>
          <a:p>
            <a:pPr lvl="1"/>
            <a:r>
              <a:rPr lang="en-IN" dirty="0"/>
              <a:t>Citizenship: NRC and CAA.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0996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5E39-D486-A7E6-AC8E-B8F457BC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Creation of Nagaland (1963)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4DA9-4145-5D23-6D49-8FE7090776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4800600" cy="5330952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Strong </a:t>
            </a:r>
            <a:r>
              <a:rPr lang="en-US" b="1" dirty="0"/>
              <a:t>Naga nationalist movement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Led by leaders such as </a:t>
            </a:r>
            <a:r>
              <a:rPr lang="en-US" b="1" dirty="0"/>
              <a:t>A. Z. </a:t>
            </a:r>
            <a:r>
              <a:rPr lang="en-US" b="1" dirty="0" err="1"/>
              <a:t>Phizo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Demand for self-determination.</a:t>
            </a:r>
          </a:p>
          <a:p>
            <a:r>
              <a:rPr lang="en-US" dirty="0"/>
              <a:t>Outcome:</a:t>
            </a:r>
          </a:p>
          <a:p>
            <a:pPr lvl="1"/>
            <a:r>
              <a:rPr lang="en-US" b="1" dirty="0"/>
              <a:t>Nagaland</a:t>
            </a:r>
            <a:r>
              <a:rPr lang="en-US" dirty="0"/>
              <a:t> became a separate state in </a:t>
            </a:r>
            <a:r>
              <a:rPr lang="en-US" b="1" dirty="0"/>
              <a:t>1963</a:t>
            </a:r>
            <a:r>
              <a:rPr lang="en-US" dirty="0"/>
              <a:t>.</a:t>
            </a:r>
          </a:p>
          <a:p>
            <a:r>
              <a:rPr lang="en-US" dirty="0"/>
              <a:t>Special constitutional provision:</a:t>
            </a:r>
          </a:p>
          <a:p>
            <a:pPr lvl="1"/>
            <a:r>
              <a:rPr lang="en-US" b="1" dirty="0"/>
              <a:t>Article 371A</a:t>
            </a:r>
            <a:endParaRPr lang="en-US" dirty="0"/>
          </a:p>
          <a:p>
            <a:r>
              <a:rPr lang="en-US" dirty="0"/>
              <a:t>This protects:</a:t>
            </a:r>
          </a:p>
          <a:p>
            <a:pPr lvl="1"/>
            <a:r>
              <a:rPr lang="en-US" dirty="0"/>
              <a:t>Naga customary law</a:t>
            </a:r>
          </a:p>
          <a:p>
            <a:pPr lvl="1"/>
            <a:r>
              <a:rPr lang="en-US" dirty="0"/>
              <a:t>Religious practices</a:t>
            </a:r>
          </a:p>
          <a:p>
            <a:pPr lvl="1"/>
            <a:r>
              <a:rPr lang="en-US" dirty="0"/>
              <a:t>Land ownership.</a:t>
            </a:r>
          </a:p>
          <a:p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5B7A5E-993D-0E0C-9FB1-6F1A103F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2" y="1143000"/>
            <a:ext cx="3532188" cy="3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FF203F3-0386-0ECB-516E-9A09E8AA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302252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630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84DB-F5AF-0049-11CD-EADEE5F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Creation of Meghalaya (1972)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C2A82-6903-886D-AE57-3B290FF108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3733800" cy="51785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Demand raised by:</a:t>
            </a:r>
          </a:p>
          <a:p>
            <a:pPr lvl="1"/>
            <a:r>
              <a:rPr lang="en-US" dirty="0"/>
              <a:t>Khasi</a:t>
            </a:r>
          </a:p>
          <a:p>
            <a:pPr lvl="1"/>
            <a:r>
              <a:rPr lang="en-US" dirty="0"/>
              <a:t>Jaintia</a:t>
            </a:r>
          </a:p>
          <a:p>
            <a:pPr lvl="1"/>
            <a:r>
              <a:rPr lang="en-US" dirty="0"/>
              <a:t>Garo communities.</a:t>
            </a:r>
          </a:p>
          <a:p>
            <a:r>
              <a:rPr lang="en-US" dirty="0"/>
              <a:t>Movement led by </a:t>
            </a:r>
            <a:r>
              <a:rPr lang="en-US" b="1" dirty="0"/>
              <a:t>Williamson A. Sangma</a:t>
            </a:r>
            <a:r>
              <a:rPr lang="en-US" dirty="0"/>
              <a:t>.</a:t>
            </a:r>
          </a:p>
          <a:p>
            <a:r>
              <a:rPr lang="en-US" dirty="0"/>
              <a:t>Key stages:</a:t>
            </a:r>
          </a:p>
          <a:p>
            <a:pPr lvl="1"/>
            <a:r>
              <a:rPr lang="en-US" dirty="0"/>
              <a:t>Autonomous State within Assam (1970)</a:t>
            </a:r>
          </a:p>
          <a:p>
            <a:pPr lvl="1"/>
            <a:r>
              <a:rPr lang="en-US" dirty="0"/>
              <a:t>Full statehood in </a:t>
            </a:r>
            <a:r>
              <a:rPr lang="en-US" b="1" dirty="0"/>
              <a:t>1972</a:t>
            </a:r>
            <a:endParaRPr lang="en-US" dirty="0"/>
          </a:p>
          <a:p>
            <a:r>
              <a:rPr lang="en-US" dirty="0"/>
              <a:t>Thus </a:t>
            </a:r>
            <a:r>
              <a:rPr lang="en-US" b="1" dirty="0"/>
              <a:t>Meghalaya</a:t>
            </a:r>
            <a:r>
              <a:rPr lang="en-US" dirty="0"/>
              <a:t> became a separate state.</a:t>
            </a:r>
          </a:p>
          <a:p>
            <a:endParaRPr lang="en-IN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36DAF8D-FA33-73F4-A23A-91F2723F7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C401B01-1008-A7FB-5F8B-14A5044F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9769C9B5-6373-B3E0-03E3-4D00EF639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67C2E-DBC1-90B2-0B82-2DE556DE3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04" y="4394200"/>
            <a:ext cx="36004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15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3EA3-D93C-70F9-1C36-0778AACA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7467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Creation of Manipur and Tripura (1972)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1C5B2-13F1-2FA6-6993-C91A19E675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467600" cy="4721352"/>
          </a:xfrm>
        </p:spPr>
        <p:txBody>
          <a:bodyPr/>
          <a:lstStyle/>
          <a:p>
            <a:r>
              <a:rPr lang="en-US" dirty="0"/>
              <a:t>Both were earlier </a:t>
            </a:r>
            <a:r>
              <a:rPr lang="en-US" b="1" dirty="0"/>
              <a:t>Union Territories</a:t>
            </a:r>
            <a:r>
              <a:rPr lang="en-US" dirty="0"/>
              <a:t>.</a:t>
            </a:r>
          </a:p>
          <a:p>
            <a:r>
              <a:rPr lang="en-US" dirty="0"/>
              <a:t>In </a:t>
            </a:r>
            <a:r>
              <a:rPr lang="en-US" b="1" dirty="0"/>
              <a:t>1972</a:t>
            </a:r>
            <a:r>
              <a:rPr lang="en-US" dirty="0"/>
              <a:t>, they became full states:</a:t>
            </a:r>
          </a:p>
          <a:p>
            <a:pPr lvl="1"/>
            <a:r>
              <a:rPr lang="en-US" b="1" dirty="0"/>
              <a:t>Manipur</a:t>
            </a:r>
            <a:endParaRPr lang="en-US" dirty="0"/>
          </a:p>
          <a:p>
            <a:pPr lvl="1"/>
            <a:r>
              <a:rPr lang="en-US" b="1" dirty="0"/>
              <a:t>Tripura</a:t>
            </a:r>
            <a:endParaRPr lang="en-US" dirty="0"/>
          </a:p>
          <a:p>
            <a:r>
              <a:rPr lang="en-US" dirty="0"/>
              <a:t>Reasons:</a:t>
            </a:r>
          </a:p>
          <a:p>
            <a:pPr lvl="1"/>
            <a:r>
              <a:rPr lang="en-US" dirty="0"/>
              <a:t>Democratic aspirations</a:t>
            </a:r>
          </a:p>
          <a:p>
            <a:pPr lvl="1"/>
            <a:r>
              <a:rPr lang="en-US" dirty="0"/>
              <a:t>Administrative needs</a:t>
            </a:r>
          </a:p>
          <a:p>
            <a:pPr lvl="1"/>
            <a:r>
              <a:rPr lang="en-US" dirty="0"/>
              <a:t>Cultural identity.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2405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0A5F-05DE-DE98-1A4F-68683322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/>
          <a:lstStyle/>
          <a:p>
            <a:pPr algn="ctr"/>
            <a:r>
              <a:rPr lang="en-IN" dirty="0"/>
              <a:t>Creation of Mizoram (1987)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96483-7CCA-FE95-E7CF-CC1658FB6B1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733800" cy="525475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Mizo National Front (MNF)</a:t>
            </a:r>
            <a:r>
              <a:rPr lang="en-US" dirty="0"/>
              <a:t> insurgency demanded independence.</a:t>
            </a:r>
          </a:p>
          <a:p>
            <a:r>
              <a:rPr lang="en-US" dirty="0"/>
              <a:t>Important event:</a:t>
            </a:r>
          </a:p>
          <a:p>
            <a:pPr lvl="1"/>
            <a:r>
              <a:rPr lang="en-US" b="1" dirty="0"/>
              <a:t>Mizoram Peace Accord</a:t>
            </a:r>
            <a:endParaRPr lang="en-US" dirty="0"/>
          </a:p>
          <a:p>
            <a:r>
              <a:rPr lang="en-US" dirty="0"/>
              <a:t>Signed between:</a:t>
            </a:r>
          </a:p>
          <a:p>
            <a:pPr lvl="1"/>
            <a:r>
              <a:rPr lang="en-US" dirty="0"/>
              <a:t>Government of India</a:t>
            </a:r>
          </a:p>
          <a:p>
            <a:pPr lvl="1"/>
            <a:r>
              <a:rPr lang="en-US" b="1" dirty="0"/>
              <a:t>Mizo National Front</a:t>
            </a:r>
            <a:endParaRPr lang="en-US" dirty="0"/>
          </a:p>
          <a:p>
            <a:r>
              <a:rPr lang="en-US" dirty="0"/>
              <a:t>Outcome:</a:t>
            </a:r>
          </a:p>
          <a:p>
            <a:pPr lvl="1"/>
            <a:r>
              <a:rPr lang="en-US" b="1" dirty="0"/>
              <a:t>Mizoram</a:t>
            </a:r>
            <a:r>
              <a:rPr lang="en-US" dirty="0"/>
              <a:t> became a state in </a:t>
            </a:r>
            <a:r>
              <a:rPr lang="en-US" b="1" dirty="0"/>
              <a:t>1987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C1CE4-2632-831B-D5D1-ADD30BEA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066800"/>
            <a:ext cx="4800600" cy="3354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2B384-2F52-27B5-4654-961D5D097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267" y="4421276"/>
            <a:ext cx="4701733" cy="22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9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853D-EE3B-5B4C-07A7-A6EAF65C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Creation of Arunachal Pradesh (1987)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6D1F2-DDA9-93DC-47DB-C19B20F7A94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3276600" cy="5178552"/>
          </a:xfrm>
        </p:spPr>
        <p:txBody>
          <a:bodyPr/>
          <a:lstStyle/>
          <a:p>
            <a:r>
              <a:rPr lang="en-US" dirty="0"/>
              <a:t>Earlier known as </a:t>
            </a:r>
            <a:r>
              <a:rPr lang="en-US" b="1" dirty="0"/>
              <a:t>North East Frontier Agency (NEFA)</a:t>
            </a:r>
            <a:r>
              <a:rPr lang="en-US" dirty="0"/>
              <a:t>.</a:t>
            </a:r>
          </a:p>
          <a:p>
            <a:r>
              <a:rPr lang="en-US" dirty="0"/>
              <a:t>Key developments:</a:t>
            </a:r>
          </a:p>
          <a:p>
            <a:pPr lvl="1"/>
            <a:r>
              <a:rPr lang="en-US" dirty="0"/>
              <a:t>Became Union Territory in 1972.</a:t>
            </a:r>
          </a:p>
          <a:p>
            <a:pPr lvl="1"/>
            <a:r>
              <a:rPr lang="en-US" dirty="0"/>
              <a:t>Became full state in </a:t>
            </a:r>
            <a:r>
              <a:rPr lang="en-US" b="1" dirty="0"/>
              <a:t>1987</a:t>
            </a:r>
            <a:r>
              <a:rPr lang="en-US" dirty="0"/>
              <a:t>.</a:t>
            </a:r>
          </a:p>
          <a:p>
            <a:r>
              <a:rPr lang="en-US" dirty="0"/>
              <a:t>Today it is known as </a:t>
            </a:r>
            <a:r>
              <a:rPr lang="en-US" b="1" dirty="0"/>
              <a:t>Arunachal Pradesh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0132D-0BF1-E87B-83CB-CA7F709E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087056"/>
            <a:ext cx="5105400" cy="3607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0E6B5-4B28-DD87-C7D1-779015A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4694229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5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8761-EA53-D53C-7AE4-224A1449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Inclusion of Sikkim (1975)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9936E-85FC-E661-B4DC-2E9B1274AB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124200" cy="5254752"/>
          </a:xfrm>
        </p:spPr>
        <p:txBody>
          <a:bodyPr/>
          <a:lstStyle/>
          <a:p>
            <a:r>
              <a:rPr lang="en-US" dirty="0"/>
              <a:t>Earlier an independent kingdom ruled by the </a:t>
            </a:r>
            <a:r>
              <a:rPr lang="en-US" b="1" dirty="0"/>
              <a:t>Chogyal</a:t>
            </a:r>
            <a:r>
              <a:rPr lang="en-US" dirty="0"/>
              <a:t>.</a:t>
            </a:r>
          </a:p>
          <a:p>
            <a:r>
              <a:rPr lang="en-US" dirty="0"/>
              <a:t>After political changes:</a:t>
            </a:r>
          </a:p>
          <a:p>
            <a:pPr lvl="1"/>
            <a:r>
              <a:rPr lang="en-US" dirty="0"/>
              <a:t>Referendum held in 1975.</a:t>
            </a:r>
          </a:p>
          <a:p>
            <a:pPr lvl="1"/>
            <a:r>
              <a:rPr lang="en-US" dirty="0"/>
              <a:t>Sikkim joined India.</a:t>
            </a:r>
          </a:p>
          <a:p>
            <a:r>
              <a:rPr lang="en-US" dirty="0"/>
              <a:t>Thus </a:t>
            </a:r>
            <a:r>
              <a:rPr lang="en-US" b="1" dirty="0"/>
              <a:t>Sikkim</a:t>
            </a:r>
            <a:r>
              <a:rPr lang="en-US" dirty="0"/>
              <a:t> became the </a:t>
            </a:r>
            <a:r>
              <a:rPr lang="en-US" b="1" dirty="0"/>
              <a:t>22nd state of India</a:t>
            </a:r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A7D18-9A3F-41C1-7742-CCD68FB9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973" y="928868"/>
            <a:ext cx="51435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73A46-120B-BC98-7A03-AC527E2B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353045"/>
            <a:ext cx="2438398" cy="243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0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4196F-2287-F777-4D33-73D22D64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Major Reasons for Reorganisation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48E65-E6B8-AB22-259D-1400F66B0A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7467600" cy="4797552"/>
          </a:xfrm>
        </p:spPr>
        <p:txBody>
          <a:bodyPr/>
          <a:lstStyle/>
          <a:p>
            <a:r>
              <a:rPr lang="en-US" dirty="0"/>
              <a:t>Ethnic identity movements</a:t>
            </a:r>
          </a:p>
          <a:p>
            <a:r>
              <a:rPr lang="en-US" dirty="0"/>
              <a:t>Demand for self-governance</a:t>
            </a:r>
          </a:p>
          <a:p>
            <a:r>
              <a:rPr lang="en-US" dirty="0"/>
              <a:t>Cultural protection</a:t>
            </a:r>
          </a:p>
          <a:p>
            <a:r>
              <a:rPr lang="en-US" dirty="0"/>
              <a:t>Administrative efficiency</a:t>
            </a:r>
          </a:p>
          <a:p>
            <a:r>
              <a:rPr lang="en-US" dirty="0"/>
              <a:t>Insurgency and conflict resolution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8457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3BC4-CEDB-2A64-D221-26E66A3A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Impact of Reorganisation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0D8C-DF7A-E224-1642-EC9A5B78D73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US" dirty="0"/>
              <a:t>Positive impacts:</a:t>
            </a:r>
          </a:p>
          <a:p>
            <a:pPr lvl="1"/>
            <a:r>
              <a:rPr lang="en-US" dirty="0"/>
              <a:t>Recognition of ethnic identities</a:t>
            </a:r>
          </a:p>
          <a:p>
            <a:pPr lvl="1"/>
            <a:r>
              <a:rPr lang="en-US" dirty="0"/>
              <a:t>Greater political representation</a:t>
            </a:r>
          </a:p>
          <a:p>
            <a:pPr lvl="1"/>
            <a:r>
              <a:rPr lang="en-US" dirty="0"/>
              <a:t>Regional development</a:t>
            </a:r>
          </a:p>
          <a:p>
            <a:pPr lvl="1"/>
            <a:r>
              <a:rPr lang="en-US" dirty="0"/>
              <a:t>Improved governance.</a:t>
            </a:r>
          </a:p>
          <a:p>
            <a:endParaRPr lang="en-US" dirty="0"/>
          </a:p>
          <a:p>
            <a:r>
              <a:rPr lang="en-US" dirty="0"/>
              <a:t>However challenges remain:</a:t>
            </a:r>
          </a:p>
          <a:p>
            <a:pPr lvl="1"/>
            <a:r>
              <a:rPr lang="en-US" dirty="0"/>
              <a:t>Ethnic conflicts</a:t>
            </a:r>
          </a:p>
          <a:p>
            <a:pPr lvl="1"/>
            <a:r>
              <a:rPr lang="en-US" dirty="0"/>
              <a:t>Insurgency</a:t>
            </a:r>
          </a:p>
          <a:p>
            <a:pPr lvl="1"/>
            <a:r>
              <a:rPr lang="en-US" dirty="0"/>
              <a:t>Border disputes</a:t>
            </a:r>
          </a:p>
          <a:p>
            <a:pPr lvl="1"/>
            <a:r>
              <a:rPr lang="en-US" dirty="0"/>
              <a:t>Development gaps.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6793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447F-B994-7EE2-FD20-4C091369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Issues in Northeast India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CD40-0521-238A-BEC1-7A13CF92293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Key challenges:</a:t>
            </a:r>
          </a:p>
          <a:p>
            <a:pPr lvl="1"/>
            <a:r>
              <a:rPr lang="en-US" dirty="0"/>
              <a:t>Ethnic tensions</a:t>
            </a:r>
          </a:p>
          <a:p>
            <a:pPr lvl="1"/>
            <a:r>
              <a:rPr lang="en-US" dirty="0"/>
              <a:t>Autonomy demands</a:t>
            </a:r>
          </a:p>
          <a:p>
            <a:pPr lvl="1"/>
            <a:r>
              <a:rPr lang="en-US" dirty="0"/>
              <a:t>Migration issues</a:t>
            </a:r>
          </a:p>
          <a:p>
            <a:pPr lvl="1"/>
            <a:r>
              <a:rPr lang="en-US" dirty="0"/>
              <a:t>Development disparities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Autonomous movements in Assam and Manipur.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5490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FC94-4C1F-11BD-F896-9C465D1B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pPr algn="ctr"/>
            <a:r>
              <a:rPr lang="en-IN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756D0-9B46-28BD-50CF-E05B4E8427C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reorganisation</a:t>
            </a:r>
            <a:r>
              <a:rPr lang="en-US" dirty="0"/>
              <a:t> of Northeast India was a </a:t>
            </a:r>
            <a:r>
              <a:rPr lang="en-US" b="1" dirty="0"/>
              <a:t>complex political process</a:t>
            </a:r>
            <a:r>
              <a:rPr lang="en-US" dirty="0"/>
              <a:t> aimed at:</a:t>
            </a:r>
          </a:p>
          <a:p>
            <a:pPr lvl="1"/>
            <a:r>
              <a:rPr lang="en-US" dirty="0"/>
              <a:t>Managing ethnic diversity</a:t>
            </a:r>
          </a:p>
          <a:p>
            <a:pPr lvl="1"/>
            <a:r>
              <a:rPr lang="en-US" dirty="0"/>
              <a:t>Promoting regional stability</a:t>
            </a:r>
          </a:p>
          <a:p>
            <a:pPr lvl="1"/>
            <a:r>
              <a:rPr lang="en-US" dirty="0"/>
              <a:t>Integrating the region with India.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Despite challenges, it remains a significant example of </a:t>
            </a:r>
            <a:r>
              <a:rPr lang="en-US" b="1" dirty="0"/>
              <a:t>federal flexibility in India</a:t>
            </a:r>
            <a:r>
              <a:rPr lang="en-US" dirty="0"/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07230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r>
              <a:rPr lang="en-IN" b="1" dirty="0"/>
              <a:t>Unit-II: Post-Colonial developments </a:t>
            </a:r>
            <a:endParaRPr lang="en-IN" dirty="0"/>
          </a:p>
          <a:p>
            <a:pPr lvl="1"/>
            <a:r>
              <a:rPr lang="en-US" dirty="0"/>
              <a:t>Immigration and Problem of Refugees. </a:t>
            </a:r>
          </a:p>
          <a:p>
            <a:pPr lvl="1"/>
            <a:r>
              <a:rPr lang="en-US" dirty="0"/>
              <a:t>Question of Identity: Naga Nationalism. </a:t>
            </a:r>
          </a:p>
          <a:p>
            <a:pPr lvl="1"/>
            <a:r>
              <a:rPr lang="en-IN" dirty="0"/>
              <a:t>Sixth Schedule. </a:t>
            </a:r>
          </a:p>
          <a:p>
            <a:pPr lvl="1"/>
            <a:r>
              <a:rPr lang="en-IN" dirty="0"/>
              <a:t>Re-organisation of Northeast India. </a:t>
            </a:r>
          </a:p>
          <a:p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ruddha\Desktop\Thank Yo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1"/>
            <a:ext cx="7924800" cy="565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D04E-2EC9-01E0-8F00-13FAC2FF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algn="ctr"/>
            <a:r>
              <a:rPr lang="en-IN" dirty="0"/>
              <a:t>Conceptual Clarification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EE851-540D-B3D5-104C-BAB7439879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/>
          <a:lstStyle/>
          <a:p>
            <a:r>
              <a:rPr lang="en-IN" dirty="0"/>
              <a:t>Key Terms</a:t>
            </a:r>
          </a:p>
          <a:p>
            <a:pPr lvl="1"/>
            <a:r>
              <a:rPr lang="en-US" b="1" dirty="0"/>
              <a:t>Migration:</a:t>
            </a:r>
            <a:r>
              <a:rPr lang="en-US" dirty="0"/>
              <a:t> Movement of people across a border irrespective of legal status</a:t>
            </a:r>
          </a:p>
          <a:p>
            <a:pPr lvl="1"/>
            <a:r>
              <a:rPr lang="en-US" b="1" dirty="0"/>
              <a:t>Refugee:</a:t>
            </a:r>
            <a:r>
              <a:rPr lang="en-US" dirty="0"/>
              <a:t> A person forced to flee due to </a:t>
            </a:r>
            <a:r>
              <a:rPr lang="en-US" b="1" dirty="0"/>
              <a:t>war, conflict, persecution</a:t>
            </a:r>
            <a:r>
              <a:rPr lang="en-US" dirty="0"/>
              <a:t>, or natural disaster</a:t>
            </a:r>
          </a:p>
          <a:p>
            <a:pPr lvl="1"/>
            <a:r>
              <a:rPr lang="en-US" b="1" dirty="0"/>
              <a:t>Immigrant (legal/illegal):</a:t>
            </a:r>
            <a:r>
              <a:rPr lang="en-US" dirty="0"/>
              <a:t> Crosses border for work/economic reasons, may lack documents</a:t>
            </a:r>
          </a:p>
          <a:p>
            <a:pPr lvl="1"/>
            <a:r>
              <a:rPr lang="en-US" b="1" dirty="0"/>
              <a:t>Post-colonial context:</a:t>
            </a:r>
            <a:r>
              <a:rPr lang="en-US" dirty="0"/>
              <a:t> Changes after colonial rule ends (British India → Independent India)</a:t>
            </a:r>
          </a:p>
          <a:p>
            <a:pPr lvl="1"/>
            <a:r>
              <a:rPr lang="en-US" dirty="0"/>
              <a:t>Include an image like this of migrants/refugees in Assam: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1B7F6F-DEE0-AAA1-5FFD-F9453A8B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4984597"/>
            <a:ext cx="3449075" cy="17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4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B778-6449-F467-9D4A-D8AF73FD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pPr algn="ctr"/>
            <a:r>
              <a:rPr lang="en-IN" dirty="0"/>
              <a:t>Colonial Roots of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8F4A2-DD40-8F9F-9CC6-6082E6646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330952"/>
          </a:xfrm>
        </p:spPr>
        <p:txBody>
          <a:bodyPr/>
          <a:lstStyle/>
          <a:p>
            <a:pPr algn="just"/>
            <a:r>
              <a:rPr lang="en-US" dirty="0"/>
              <a:t>✔ British encouraged </a:t>
            </a:r>
            <a:r>
              <a:rPr lang="en-US" dirty="0" err="1"/>
              <a:t>labour</a:t>
            </a:r>
            <a:r>
              <a:rPr lang="en-US" dirty="0"/>
              <a:t> migration to Assam tea gardens and agricultural lands, creating early migration streams. </a:t>
            </a:r>
          </a:p>
          <a:p>
            <a:pPr algn="just"/>
            <a:r>
              <a:rPr lang="en-US" dirty="0"/>
              <a:t>✔ Language and administration policies </a:t>
            </a:r>
            <a:r>
              <a:rPr lang="en-US" dirty="0" err="1"/>
              <a:t>favoured</a:t>
            </a:r>
            <a:r>
              <a:rPr lang="en-US" dirty="0"/>
              <a:t> Bengali, </a:t>
            </a:r>
            <a:r>
              <a:rPr lang="en-US" dirty="0" err="1"/>
              <a:t>marginalising</a:t>
            </a:r>
            <a:r>
              <a:rPr lang="en-US" dirty="0"/>
              <a:t> local Assamese. </a:t>
            </a:r>
          </a:p>
          <a:p>
            <a:pPr algn="just"/>
            <a:r>
              <a:rPr lang="en-US" b="1" dirty="0"/>
              <a:t>Theory:</a:t>
            </a:r>
            <a:r>
              <a:rPr lang="en-US" dirty="0"/>
              <a:t> </a:t>
            </a:r>
            <a:r>
              <a:rPr lang="en-US" i="1" dirty="0"/>
              <a:t>Colonial State Theory</a:t>
            </a:r>
            <a:r>
              <a:rPr lang="en-US" dirty="0"/>
              <a:t> — </a:t>
            </a:r>
            <a:r>
              <a:rPr lang="en-US" dirty="0" err="1"/>
              <a:t>Colonisers</a:t>
            </a:r>
            <a:r>
              <a:rPr lang="en-US" dirty="0"/>
              <a:t> manipulate populations to serve economic interests, often reshaping identity and demographics (e.g., </a:t>
            </a:r>
            <a:r>
              <a:rPr lang="en-US" dirty="0" err="1"/>
              <a:t>labour</a:t>
            </a:r>
            <a:r>
              <a:rPr lang="en-US" dirty="0"/>
              <a:t> migrants in Assam).</a:t>
            </a:r>
          </a:p>
          <a:p>
            <a:pPr algn="just"/>
            <a:r>
              <a:rPr lang="en-US" dirty="0"/>
              <a:t>Example: “Line System” (1920) tried to regulate settlement but failed.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552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6CA0-7A76-21F6-E70F-FFB1C0015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en-IN" dirty="0"/>
              <a:t>Partition &amp; Refugee Influx (1947)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E321-A75C-14C3-56AF-A7AA95CB37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r>
              <a:rPr lang="en-IN" b="1" dirty="0"/>
              <a:t>Impact of Partition</a:t>
            </a:r>
          </a:p>
          <a:p>
            <a:pPr algn="just"/>
            <a:r>
              <a:rPr lang="en-US" dirty="0"/>
              <a:t>Millions of people moved after 1947, including large numbers into Assam.</a:t>
            </a:r>
          </a:p>
          <a:p>
            <a:pPr algn="just"/>
            <a:r>
              <a:rPr lang="en-US" dirty="0"/>
              <a:t>Social tension escalated as Assamese feared resource competition and cultural dilution.</a:t>
            </a:r>
          </a:p>
          <a:p>
            <a:pPr algn="just"/>
            <a:r>
              <a:rPr lang="en-US" b="1" dirty="0"/>
              <a:t>Case:</a:t>
            </a:r>
            <a:r>
              <a:rPr lang="en-US" dirty="0"/>
              <a:t> 1948 Guwahati riots — ethnic rioting targeting Bengali Hindus as ‘outsiders’. </a:t>
            </a:r>
          </a:p>
          <a:p>
            <a:pPr algn="just"/>
            <a:r>
              <a:rPr lang="en-US" b="1" dirty="0"/>
              <a:t>Theory:</a:t>
            </a:r>
            <a:r>
              <a:rPr lang="en-US" dirty="0"/>
              <a:t> </a:t>
            </a:r>
            <a:r>
              <a:rPr lang="en-US" i="1" dirty="0"/>
              <a:t>Post-Colonial Identity Formation</a:t>
            </a:r>
            <a:r>
              <a:rPr lang="en-US" dirty="0"/>
              <a:t> — Emerging states struggle between inclusive nationalism vs. protection of indigenous identity.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5379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8940</TotalTime>
  <Words>2475</Words>
  <Application>Microsoft Office PowerPoint</Application>
  <PresentationFormat>On-screen Show (4:3)</PresentationFormat>
  <Paragraphs>518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Agency FB</vt:lpstr>
      <vt:lpstr>Andalus</vt:lpstr>
      <vt:lpstr>Angsana New</vt:lpstr>
      <vt:lpstr>Arial</vt:lpstr>
      <vt:lpstr>Century Schoolbook</vt:lpstr>
      <vt:lpstr>Wingdings</vt:lpstr>
      <vt:lpstr>Wingdings 2</vt:lpstr>
      <vt:lpstr>Oriel</vt:lpstr>
      <vt:lpstr> POL060304: Politics in Northeast India (Optional)  </vt:lpstr>
      <vt:lpstr>Introduction</vt:lpstr>
      <vt:lpstr>PowerPoint Presentation</vt:lpstr>
      <vt:lpstr>PowerPoint Presentation</vt:lpstr>
      <vt:lpstr>PowerPoint Presentation</vt:lpstr>
      <vt:lpstr>PowerPoint Presentation</vt:lpstr>
      <vt:lpstr>Conceptual Clarification</vt:lpstr>
      <vt:lpstr>Colonial Roots of Migration</vt:lpstr>
      <vt:lpstr>Partition &amp; Refugee Influx (1947)</vt:lpstr>
      <vt:lpstr>1971 Bangladesh War &amp; Refugee Crisis</vt:lpstr>
      <vt:lpstr>Assam Movement (1979-1985) &amp; Assam Accord</vt:lpstr>
      <vt:lpstr>The Assam Agitation (1979–1985)</vt:lpstr>
      <vt:lpstr>Key Provisions of Assam Accord (1985)</vt:lpstr>
      <vt:lpstr>National Register of Citizens (NRC)</vt:lpstr>
      <vt:lpstr>NRC, CAA and Contemporary Issues</vt:lpstr>
      <vt:lpstr>Citizenship Amendment Act (CAA), 2019</vt:lpstr>
      <vt:lpstr>PowerPoint Presentation</vt:lpstr>
      <vt:lpstr>Recent News Context</vt:lpstr>
      <vt:lpstr>Question of Identity: Naga Nationalism</vt:lpstr>
      <vt:lpstr>Understanding Identity Politics</vt:lpstr>
      <vt:lpstr>Who Are the Nagas?</vt:lpstr>
      <vt:lpstr>Historical Roots of Naga Nationalism</vt:lpstr>
      <vt:lpstr>Post-1947 Insurgency</vt:lpstr>
      <vt:lpstr>Shillong Accord &amp; Split</vt:lpstr>
      <vt:lpstr>The Idea of “Greater Nagalim”</vt:lpstr>
      <vt:lpstr>Ceasefire and Peace Process</vt:lpstr>
      <vt:lpstr>Identity vs State Sovereignty</vt:lpstr>
      <vt:lpstr>Inter-Ethnic Conflicts</vt:lpstr>
      <vt:lpstr>Foreign Dimensions</vt:lpstr>
      <vt:lpstr>Theoretical Analysis</vt:lpstr>
      <vt:lpstr>Has Identity Politics Declined?</vt:lpstr>
      <vt:lpstr>Sixth Schedule </vt:lpstr>
      <vt:lpstr>Sixth Schedule of the Indian Constitution</vt:lpstr>
      <vt:lpstr>Background</vt:lpstr>
      <vt:lpstr>Areas Covered Under Sixth Schedule</vt:lpstr>
      <vt:lpstr>What is an Autonomous District Council (ADC)?</vt:lpstr>
      <vt:lpstr>Legislative Powers of ADCs</vt:lpstr>
      <vt:lpstr>Judicial Powers</vt:lpstr>
      <vt:lpstr>Financial Powers</vt:lpstr>
      <vt:lpstr>Major Autonomous Councils</vt:lpstr>
      <vt:lpstr>Diagram – Power Distribution</vt:lpstr>
      <vt:lpstr>Difference Between Fifth &amp; Sixth Schedule</vt:lpstr>
      <vt:lpstr>Example – Bodoland Territorial Council</vt:lpstr>
      <vt:lpstr>Importance of Sixth Schedule</vt:lpstr>
      <vt:lpstr>Sixth Schedule &amp; Identity Politics</vt:lpstr>
      <vt:lpstr>Theoretical Analysis</vt:lpstr>
      <vt:lpstr>Re-organisation of Northeast India</vt:lpstr>
      <vt:lpstr>Introduction</vt:lpstr>
      <vt:lpstr>Post-Independence Situation</vt:lpstr>
      <vt:lpstr>Creation of Nagaland (1963)</vt:lpstr>
      <vt:lpstr>Creation of Meghalaya (1972)</vt:lpstr>
      <vt:lpstr>Creation of Manipur and Tripura (1972)</vt:lpstr>
      <vt:lpstr>Creation of Mizoram (1987)</vt:lpstr>
      <vt:lpstr>Creation of Arunachal Pradesh (1987)</vt:lpstr>
      <vt:lpstr>Inclusion of Sikkim (1975)</vt:lpstr>
      <vt:lpstr>Major Reasons for Reorganisation</vt:lpstr>
      <vt:lpstr>Impact of Reorganisation</vt:lpstr>
      <vt:lpstr>Continuing Issues in Northeast India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 HC 4036  Global Politics</dc:title>
  <dc:creator>Aniruddha</dc:creator>
  <cp:lastModifiedBy>Aniruddha Kumar Baro</cp:lastModifiedBy>
  <cp:revision>165</cp:revision>
  <dcterms:created xsi:type="dcterms:W3CDTF">2006-08-16T00:00:00Z</dcterms:created>
  <dcterms:modified xsi:type="dcterms:W3CDTF">2026-03-10T06:41:45Z</dcterms:modified>
</cp:coreProperties>
</file>