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50000">
              <a:schemeClr val="accent5"/>
            </a:gs>
            <a:gs pos="0">
              <a:schemeClr val="accent5">
                <a:lumMod val="25000"/>
                <a:lumOff val="75000"/>
              </a:schemeClr>
            </a:gs>
            <a:gs pos="100000">
              <a:schemeClr val="accent5">
                <a:lumMod val="85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altLang="en-US" dirty="0"/>
              <a:t>Gender Issues in North East India</a:t>
            </a:r>
            <a:endParaRPr lang="en-IN" altLang="en-US" dirty="0"/>
          </a:p>
        </p:txBody>
      </p:sp>
      <p:sp>
        <p:nvSpPr>
          <p:cNvPr id="3" name="Subtitle 2"/>
          <p:cNvSpPr>
            <a:spLocks noGrp="1"/>
          </p:cNvSpPr>
          <p:nvPr>
            <p:ph type="subTitle" idx="1"/>
          </p:nvPr>
        </p:nvSpPr>
        <p:spPr/>
        <p:txBody>
          <a:bodyPr>
            <a:normAutofit lnSpcReduction="10000"/>
          </a:bodyPr>
          <a:lstStyle/>
          <a:p>
            <a:r>
              <a:rPr lang="en-US">
                <a:sym typeface="+mn-ea"/>
              </a:rPr>
              <a:t>Prepared by </a:t>
            </a:r>
            <a:r>
              <a:rPr lang="en-US" b="1">
                <a:sym typeface="+mn-ea"/>
              </a:rPr>
              <a:t>Dr. Parismita Bhagawati, Asst. Professor, Department of Political Science, Pandu College</a:t>
            </a:r>
            <a:endParaRPr lang="en-US" b="1"/>
          </a:p>
          <a:p>
            <a:r>
              <a:rPr lang="en-US">
                <a:sym typeface="+mn-ea"/>
              </a:rPr>
              <a:t>(as digital teaching material for </a:t>
            </a:r>
            <a:r>
              <a:rPr lang="en-US" altLang="en-US">
                <a:sym typeface="+mn-ea"/>
              </a:rPr>
              <a:t>Semester: 6th Semester </a:t>
            </a:r>
            <a:endParaRPr lang="en-US" altLang="en-US">
              <a:sym typeface="+mn-ea"/>
            </a:endParaRPr>
          </a:p>
          <a:p>
            <a:r>
              <a:rPr lang="en-US" altLang="en-US">
                <a:sym typeface="+mn-ea"/>
              </a:rPr>
              <a:t>Course Name: POL060204: Feminism: Theory and Practice;  Unit II</a:t>
            </a:r>
            <a:r>
              <a:rPr lang="en-IN" altLang="en-US">
                <a:sym typeface="+mn-ea"/>
              </a:rPr>
              <a:t>I</a:t>
            </a:r>
            <a:r>
              <a:rPr lang="en-US" altLang="en-US">
                <a:sym typeface="+mn-ea"/>
              </a:rPr>
              <a:t>)</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43230" y="412115"/>
            <a:ext cx="11497310" cy="5532120"/>
          </a:xfrm>
          <a:prstGeom prst="rect">
            <a:avLst/>
          </a:prstGeom>
        </p:spPr>
        <p:txBody>
          <a:bodyPr wrap="square">
            <a:spAutoFit/>
          </a:bodyPr>
          <a:p>
            <a:pPr algn="just">
              <a:spcAft>
                <a:spcPct val="60000"/>
              </a:spcAft>
            </a:pPr>
            <a:r>
              <a:rPr sz="2400" b="1"/>
              <a:t>Women’s Collective Resistance: The Meira Paibis</a:t>
            </a:r>
            <a:endParaRPr sz="2400" b="1"/>
          </a:p>
          <a:p>
            <a:pPr algn="just"/>
            <a:r>
              <a:rPr sz="2400"/>
              <a:t>One of the most powerful examples comes from Manipur.</a:t>
            </a:r>
            <a:endParaRPr sz="2400"/>
          </a:p>
          <a:p>
            <a:pPr algn="just"/>
            <a:r>
              <a:rPr sz="2400"/>
              <a:t>After the killing of </a:t>
            </a:r>
            <a:r>
              <a:rPr sz="2400" b="1"/>
              <a:t>Thangjom Manorama Devi</a:t>
            </a:r>
            <a:r>
              <a:rPr sz="2400"/>
              <a:t> in 2004, the</a:t>
            </a:r>
            <a:endParaRPr sz="2400"/>
          </a:p>
          <a:p>
            <a:pPr algn="just"/>
            <a:r>
              <a:rPr sz="2400"/>
              <a:t>Meira Paibi</a:t>
            </a:r>
            <a:endParaRPr sz="2400"/>
          </a:p>
          <a:p>
            <a:pPr algn="just"/>
            <a:r>
              <a:rPr sz="2400"/>
              <a:t> staged a historic protest.</a:t>
            </a:r>
            <a:endParaRPr sz="2400"/>
          </a:p>
          <a:p>
            <a:pPr algn="just"/>
            <a:r>
              <a:rPr sz="2400"/>
              <a:t>In an extraordinary act of resistance, women stood naked in front of the Assam Rifles headquarters, holding a banner that read:</a:t>
            </a:r>
            <a:endParaRPr sz="2400"/>
          </a:p>
          <a:p>
            <a:pPr algn="just"/>
            <a:r>
              <a:rPr sz="2400"/>
              <a:t> 👉 “Indian Army Rape Us”</a:t>
            </a:r>
            <a:endParaRPr sz="2400"/>
          </a:p>
          <a:p>
            <a:pPr algn="just"/>
            <a:r>
              <a:rPr sz="2400"/>
              <a:t>This protest shocked the entire nation and forced attention onto human rights violations in the region.</a:t>
            </a:r>
            <a:endParaRPr sz="2400"/>
          </a:p>
          <a:p>
            <a:pPr algn="just"/>
            <a:r>
              <a:rPr sz="2400"/>
              <a:t>This tells us something very important:</a:t>
            </a:r>
            <a:endParaRPr sz="2400"/>
          </a:p>
          <a:p>
            <a:pPr algn="just"/>
            <a:r>
              <a:rPr sz="2400"/>
              <a:t> 👉 Women in the Northeast have used their bodies, identity, and moral authority as political tools of protest.</a:t>
            </a:r>
            <a:endParaRPr sz="2400"/>
          </a:p>
          <a:p>
            <a:pPr algn="just"/>
            <a:r>
              <a:rPr sz="2400" b="1"/>
              <a:t>Their resistance was not just emotional—it was deeply political. </a:t>
            </a:r>
            <a:endParaRPr sz="24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27330" y="163830"/>
            <a:ext cx="11736705" cy="5856605"/>
          </a:xfrm>
          <a:prstGeom prst="rect">
            <a:avLst/>
          </a:prstGeom>
        </p:spPr>
        <p:txBody>
          <a:bodyPr wrap="square">
            <a:spAutoFit/>
          </a:bodyPr>
          <a:p>
            <a:pPr algn="just">
              <a:spcAft>
                <a:spcPct val="60000"/>
              </a:spcAft>
            </a:pPr>
            <a:r>
              <a:rPr sz="2000" b="1"/>
              <a:t>Women as Mediators: The Naga Mothers’ Association</a:t>
            </a:r>
            <a:endParaRPr sz="2000" b="1"/>
          </a:p>
          <a:p>
            <a:pPr algn="just"/>
            <a:r>
              <a:rPr sz="2000"/>
              <a:t>Now let us move to Nagaland, where women played a different but equally powerful role.</a:t>
            </a:r>
            <a:endParaRPr sz="2000"/>
          </a:p>
          <a:p>
            <a:pPr algn="just"/>
            <a:r>
              <a:rPr sz="2000"/>
              <a:t>The</a:t>
            </a:r>
            <a:r>
              <a:rPr lang="en-IN" sz="2000"/>
              <a:t> </a:t>
            </a:r>
            <a:r>
              <a:rPr sz="2000" b="1"/>
              <a:t>Naga Mothers' Association (NMA)</a:t>
            </a:r>
            <a:r>
              <a:rPr lang="en-IN" sz="2000" b="1"/>
              <a:t> </a:t>
            </a:r>
            <a:r>
              <a:rPr sz="2000"/>
              <a:t>emerged as a key peacebuilding force.</a:t>
            </a:r>
            <a:endParaRPr sz="2000"/>
          </a:p>
          <a:p>
            <a:pPr algn="just"/>
            <a:r>
              <a:rPr sz="2000"/>
              <a:t>During the violent conflicts of the 1990s and 2000s, when different Naga insurgent factions were fighting each other, fear spread across society.</a:t>
            </a:r>
            <a:endParaRPr sz="2000"/>
          </a:p>
          <a:p>
            <a:pPr algn="just"/>
            <a:r>
              <a:rPr sz="2000"/>
              <a:t>At that time, the NMA:</a:t>
            </a:r>
            <a:endParaRPr sz="2000"/>
          </a:p>
          <a:p>
            <a:pPr algn="just">
              <a:buFont typeface="Arial" panose="020B0604020202020204"/>
              <a:buChar char="•"/>
            </a:pPr>
            <a:r>
              <a:rPr sz="2000"/>
              <a:t> Formed a </a:t>
            </a:r>
            <a:r>
              <a:rPr sz="2000" b="1"/>
              <a:t>peace committee</a:t>
            </a:r>
            <a:endParaRPr sz="2000" b="1"/>
          </a:p>
          <a:p>
            <a:pPr algn="just">
              <a:buFont typeface="Arial" panose="020B0604020202020204"/>
              <a:buChar char="•"/>
            </a:pPr>
            <a:r>
              <a:rPr sz="2000"/>
              <a:t> Adopted the slogan: “Shed no more blood”</a:t>
            </a:r>
            <a:endParaRPr sz="2000"/>
          </a:p>
          <a:p>
            <a:pPr algn="just">
              <a:buFont typeface="Arial" panose="020B0604020202020204"/>
              <a:buChar char="•"/>
            </a:pPr>
            <a:r>
              <a:rPr sz="2000"/>
              <a:t> Actively intervened between rival groups </a:t>
            </a:r>
            <a:endParaRPr sz="2000"/>
          </a:p>
          <a:p>
            <a:pPr algn="just"/>
            <a:r>
              <a:rPr sz="2000"/>
              <a:t>Their work went beyond symbolic action.</a:t>
            </a:r>
            <a:endParaRPr sz="2000"/>
          </a:p>
          <a:p>
            <a:pPr algn="just"/>
            <a:r>
              <a:rPr sz="2000"/>
              <a:t>They:</a:t>
            </a:r>
            <a:endParaRPr sz="2000"/>
          </a:p>
          <a:p>
            <a:pPr algn="just">
              <a:buFont typeface="Arial" panose="020B0604020202020204"/>
              <a:buChar char="•"/>
            </a:pPr>
            <a:r>
              <a:rPr sz="2000"/>
              <a:t> Facilitated negotiations between insurgent factions </a:t>
            </a:r>
            <a:endParaRPr sz="2000"/>
          </a:p>
          <a:p>
            <a:pPr algn="just">
              <a:buFont typeface="Arial" panose="020B0604020202020204"/>
              <a:buChar char="•"/>
            </a:pPr>
            <a:r>
              <a:rPr sz="2000"/>
              <a:t> Intervened to stop killings </a:t>
            </a:r>
            <a:endParaRPr sz="2000"/>
          </a:p>
          <a:p>
            <a:pPr algn="just">
              <a:buFont typeface="Arial" panose="020B0604020202020204"/>
              <a:buChar char="•"/>
            </a:pPr>
            <a:r>
              <a:rPr sz="2000"/>
              <a:t> Even travelled to Myanmar, crossing forests and rivers, to talk to armed groups hiding there </a:t>
            </a:r>
            <a:endParaRPr sz="2000"/>
          </a:p>
          <a:p>
            <a:pPr algn="just"/>
            <a:r>
              <a:rPr sz="2000"/>
              <a:t>Their efforts were so significant that insurgent groups agreed to come to the negotiating table after their intervention.</a:t>
            </a:r>
            <a:endParaRPr sz="2000"/>
          </a:p>
          <a:p>
            <a:pPr algn="just"/>
            <a:r>
              <a:rPr sz="2000"/>
              <a:t>This shows:</a:t>
            </a:r>
            <a:endParaRPr sz="2000"/>
          </a:p>
          <a:p>
            <a:pPr algn="just"/>
            <a:r>
              <a:rPr sz="2000"/>
              <a:t> 👉 Women acted as credible mediators where formal political actors often failed. </a:t>
            </a:r>
            <a:endParaRPr sz="2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03835" y="129540"/>
            <a:ext cx="11736070" cy="6438900"/>
          </a:xfrm>
          <a:prstGeom prst="rect">
            <a:avLst/>
          </a:prstGeom>
        </p:spPr>
        <p:txBody>
          <a:bodyPr wrap="square">
            <a:spAutoFit/>
          </a:bodyPr>
          <a:p>
            <a:pPr algn="just">
              <a:spcAft>
                <a:spcPct val="60000"/>
              </a:spcAft>
            </a:pPr>
            <a:r>
              <a:rPr sz="2800" b="1"/>
              <a:t>Women’s Peace Activism in Assam</a:t>
            </a:r>
            <a:endParaRPr sz="2800" b="1"/>
          </a:p>
          <a:p>
            <a:pPr algn="just"/>
            <a:r>
              <a:rPr sz="2800"/>
              <a:t>In Assam, similar efforts were visible.</a:t>
            </a:r>
            <a:endParaRPr sz="2800"/>
          </a:p>
          <a:p>
            <a:pPr algn="just"/>
            <a:r>
              <a:rPr sz="2800"/>
              <a:t>The</a:t>
            </a:r>
            <a:r>
              <a:rPr lang="en-IN" sz="2800"/>
              <a:t> </a:t>
            </a:r>
            <a:r>
              <a:rPr sz="2800" b="1"/>
              <a:t>All Bodo Women's Welfare Federation (ABWWF)</a:t>
            </a:r>
            <a:r>
              <a:rPr lang="en-IN" sz="2800" b="1"/>
              <a:t> </a:t>
            </a:r>
            <a:r>
              <a:rPr sz="2800"/>
              <a:t>played a key role during the Bodoland movement.</a:t>
            </a:r>
            <a:endParaRPr sz="2800"/>
          </a:p>
          <a:p>
            <a:pPr algn="just"/>
            <a:r>
              <a:rPr sz="2800"/>
              <a:t>Along with the </a:t>
            </a:r>
            <a:r>
              <a:rPr sz="2800" b="1"/>
              <a:t>Bodo Women’s Justice Forum, </a:t>
            </a:r>
            <a:r>
              <a:rPr sz="2800"/>
              <a:t>they:</a:t>
            </a:r>
            <a:endParaRPr sz="2800"/>
          </a:p>
          <a:p>
            <a:pPr algn="just">
              <a:buFont typeface="Arial" panose="020B0604020202020204"/>
              <a:buChar char="•"/>
            </a:pPr>
            <a:r>
              <a:rPr sz="2800"/>
              <a:t> Held direct dialogues with insurgent groups like BLT and NDFB</a:t>
            </a:r>
            <a:endParaRPr sz="2800"/>
          </a:p>
          <a:p>
            <a:pPr algn="just">
              <a:buFont typeface="Arial" panose="020B0604020202020204"/>
              <a:buChar char="•"/>
            </a:pPr>
            <a:r>
              <a:rPr sz="2800"/>
              <a:t> Urged them to stop fratricidal killings</a:t>
            </a:r>
            <a:endParaRPr sz="2800"/>
          </a:p>
          <a:p>
            <a:pPr algn="just">
              <a:buFont typeface="Arial" panose="020B0604020202020204"/>
              <a:buChar char="•"/>
            </a:pPr>
            <a:r>
              <a:rPr sz="2800"/>
              <a:t> Organized peace rallies and protest marches</a:t>
            </a:r>
            <a:endParaRPr sz="2800"/>
          </a:p>
          <a:p>
            <a:pPr algn="just"/>
            <a:r>
              <a:rPr sz="2800"/>
              <a:t>Importantly, they also protested against:</a:t>
            </a:r>
            <a:endParaRPr sz="2800"/>
          </a:p>
          <a:p>
            <a:pPr algn="just">
              <a:buFont typeface="Arial" panose="020B0604020202020204"/>
              <a:buChar char="•"/>
            </a:pPr>
            <a:r>
              <a:rPr sz="2800"/>
              <a:t> Excesses by security forces </a:t>
            </a:r>
            <a:endParaRPr sz="2800"/>
          </a:p>
          <a:p>
            <a:pPr algn="just">
              <a:buFont typeface="Arial" panose="020B0604020202020204"/>
              <a:buChar char="•"/>
            </a:pPr>
            <a:r>
              <a:rPr sz="2800"/>
              <a:t> Violence faced by civilians </a:t>
            </a:r>
            <a:endParaRPr sz="2800"/>
          </a:p>
          <a:p>
            <a:pPr algn="just"/>
            <a:r>
              <a:rPr sz="2800"/>
              <a:t>So here again we see:</a:t>
            </a:r>
            <a:endParaRPr sz="2800"/>
          </a:p>
          <a:p>
            <a:pPr algn="just"/>
            <a:r>
              <a:rPr sz="2800"/>
              <a:t> 👉 Women were not passive—they were active political participants shaping peace processes. </a:t>
            </a:r>
            <a:endParaRPr sz="28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241935" y="200660"/>
            <a:ext cx="11574145" cy="5482590"/>
          </a:xfrm>
          <a:prstGeom prst="rect">
            <a:avLst/>
          </a:prstGeom>
        </p:spPr>
        <p:txBody>
          <a:bodyPr wrap="square">
            <a:spAutoFit/>
          </a:bodyPr>
          <a:p>
            <a:pPr>
              <a:spcAft>
                <a:spcPct val="60000"/>
              </a:spcAft>
            </a:pPr>
            <a:r>
              <a:rPr sz="3600" b="1"/>
              <a:t>The Paradox: Active on Ground, Absent in Power</a:t>
            </a:r>
            <a:endParaRPr sz="3600" b="1"/>
          </a:p>
          <a:p>
            <a:r>
              <a:rPr sz="3600"/>
              <a:t>Now we come to a critical contradiction.</a:t>
            </a:r>
            <a:endParaRPr sz="3600"/>
          </a:p>
          <a:p>
            <a:r>
              <a:rPr sz="3600"/>
              <a:t>Despite all these contributions, women in Northeast India are largely excluded from formal peace processes.</a:t>
            </a:r>
            <a:endParaRPr sz="3600"/>
          </a:p>
          <a:p>
            <a:r>
              <a:rPr sz="3600"/>
              <a:t>Peace negotiations and accords are typically dominated by:</a:t>
            </a:r>
            <a:endParaRPr sz="3600"/>
          </a:p>
          <a:p>
            <a:pPr>
              <a:buFont typeface="Arial" panose="020B0604020202020204"/>
              <a:buChar char="•"/>
            </a:pPr>
            <a:r>
              <a:rPr sz="3600"/>
              <a:t> State officials </a:t>
            </a:r>
            <a:endParaRPr sz="3600"/>
          </a:p>
          <a:p>
            <a:pPr>
              <a:buFont typeface="Arial" panose="020B0604020202020204"/>
              <a:buChar char="•"/>
            </a:pPr>
            <a:r>
              <a:rPr sz="3600"/>
              <a:t> Insurgent leaders (mostly male) </a:t>
            </a:r>
            <a:endParaRPr sz="3600"/>
          </a:p>
          <a:p>
            <a:pPr>
              <a:buFont typeface="Arial" panose="020B0604020202020204"/>
              <a:buChar char="•"/>
            </a:pPr>
            <a:r>
              <a:rPr sz="3600"/>
              <a:t> Political elites </a:t>
            </a:r>
            <a:endParaRPr sz="3600"/>
          </a:p>
          <a:p>
            <a:r>
              <a:rPr sz="3600"/>
              <a:t>Women’s voices are often missing.</a:t>
            </a:r>
            <a:endParaRPr sz="3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328295" y="544195"/>
            <a:ext cx="11362690" cy="5507990"/>
          </a:xfrm>
          <a:prstGeom prst="rect">
            <a:avLst/>
          </a:prstGeom>
        </p:spPr>
        <p:txBody>
          <a:bodyPr wrap="square">
            <a:spAutoFit/>
          </a:bodyPr>
          <a:p>
            <a:pPr algn="just"/>
            <a:r>
              <a:rPr sz="3200"/>
              <a:t>As a result:</a:t>
            </a:r>
            <a:endParaRPr sz="3200"/>
          </a:p>
          <a:p>
            <a:pPr algn="just">
              <a:buFont typeface="Arial" panose="020B0604020202020204"/>
              <a:buChar char="•"/>
            </a:pPr>
            <a:r>
              <a:rPr sz="3200"/>
              <a:t> Peace accords become state-driven agreements</a:t>
            </a:r>
            <a:endParaRPr sz="3200"/>
          </a:p>
          <a:p>
            <a:pPr algn="just">
              <a:buFont typeface="Arial" panose="020B0604020202020204"/>
              <a:buChar char="•"/>
            </a:pPr>
            <a:r>
              <a:rPr sz="3200"/>
              <a:t> They manage conflict actors but do not address deeper social issues</a:t>
            </a:r>
            <a:endParaRPr sz="3200"/>
          </a:p>
          <a:p>
            <a:pPr algn="just">
              <a:buFont typeface="Arial" panose="020B0604020202020204"/>
              <a:buChar char="•"/>
            </a:pPr>
            <a:r>
              <a:rPr sz="3200"/>
              <a:t> They fail to create inclusive, gender-sensitive peace</a:t>
            </a:r>
            <a:endParaRPr sz="3200"/>
          </a:p>
          <a:p>
            <a:pPr algn="just"/>
            <a:r>
              <a:rPr sz="3200"/>
              <a:t>In some cases, ceasefires and accords have even:</a:t>
            </a:r>
            <a:endParaRPr sz="3200"/>
          </a:p>
          <a:p>
            <a:pPr algn="just">
              <a:buFont typeface="Arial" panose="020B0604020202020204"/>
              <a:buChar char="•"/>
            </a:pPr>
            <a:r>
              <a:rPr sz="3200"/>
              <a:t> Created new divisions within communities</a:t>
            </a:r>
            <a:endParaRPr sz="3200"/>
          </a:p>
          <a:p>
            <a:pPr algn="just">
              <a:buFont typeface="Arial" panose="020B0604020202020204"/>
              <a:buChar char="•"/>
            </a:pPr>
            <a:r>
              <a:rPr sz="3200"/>
              <a:t> Reduced chances of long-term, sustainable peace </a:t>
            </a:r>
            <a:endParaRPr sz="3200"/>
          </a:p>
          <a:p>
            <a:pPr algn="just"/>
            <a:r>
              <a:rPr sz="3200"/>
              <a:t>So the final and most important insight is this:</a:t>
            </a:r>
            <a:endParaRPr sz="3200"/>
          </a:p>
          <a:p>
            <a:pPr algn="just"/>
            <a:r>
              <a:rPr sz="3200"/>
              <a:t>👉 Women are central to peacebuilding in practice,</a:t>
            </a:r>
            <a:endParaRPr sz="3200"/>
          </a:p>
          <a:p>
            <a:pPr algn="just"/>
            <a:r>
              <a:rPr sz="3200"/>
              <a:t> but marginal in peacebuilding in policy.</a:t>
            </a:r>
            <a:endParaRPr sz="3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15620" y="1906270"/>
            <a:ext cx="11160760" cy="3046095"/>
          </a:xfrm>
          <a:prstGeom prst="rect">
            <a:avLst/>
          </a:prstGeom>
        </p:spPr>
        <p:txBody>
          <a:bodyPr wrap="square">
            <a:spAutoFit/>
          </a:bodyPr>
          <a:p>
            <a:pPr marL="457200" indent="-457200" algn="just">
              <a:buFont typeface="Arial" panose="020B0604020202020204" pitchFamily="34" charset="0"/>
              <a:buChar char="•"/>
            </a:pPr>
            <a:r>
              <a:rPr lang="en-IN" sz="3200"/>
              <a:t>Understanding Gender Issues in Northeastern India requires gender to be connected with three aspects or processes </a:t>
            </a:r>
            <a:r>
              <a:rPr lang="en-US" altLang="en-US" sz="3200"/>
              <a:t>processes:</a:t>
            </a:r>
            <a:endParaRPr lang="en-US" altLang="en-US" sz="3200"/>
          </a:p>
          <a:p>
            <a:pPr indent="0" algn="just">
              <a:buFont typeface="Arial" panose="020B0604020202020204" pitchFamily="34" charset="0"/>
              <a:buNone/>
            </a:pPr>
            <a:r>
              <a:rPr lang="en-IN" altLang="en-US" sz="3200" b="1"/>
              <a:t>     </a:t>
            </a:r>
            <a:r>
              <a:rPr lang="en-US" altLang="en-US" sz="3200" b="1"/>
              <a:t>conflict, peacemaking, and politics.</a:t>
            </a:r>
            <a:endParaRPr lang="en-US" altLang="en-US" sz="3200" b="1"/>
          </a:p>
          <a:p>
            <a:pPr marL="457200" indent="-457200" algn="just">
              <a:buFont typeface="Arial" panose="020B0604020202020204" pitchFamily="34" charset="0"/>
              <a:buChar char="•"/>
            </a:pPr>
            <a:r>
              <a:rPr sz="3200"/>
              <a:t>To understand women’s roles and challenges, we must first briefly situate the conflict landscape of the region.</a:t>
            </a:r>
            <a:endParaRPr sz="3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165735" y="262255"/>
            <a:ext cx="11746230" cy="6640195"/>
          </a:xfrm>
          <a:prstGeom prst="rect">
            <a:avLst/>
          </a:prstGeom>
        </p:spPr>
        <p:txBody>
          <a:bodyPr wrap="square">
            <a:spAutoFit/>
          </a:bodyPr>
          <a:p>
            <a:pPr algn="just">
              <a:spcAft>
                <a:spcPct val="60000"/>
              </a:spcAft>
            </a:pPr>
            <a:r>
              <a:rPr sz="2400" b="1"/>
              <a:t>1. Armed Insurgencies and Secessionist Movements</a:t>
            </a:r>
            <a:endParaRPr sz="2400" b="1"/>
          </a:p>
          <a:p>
            <a:pPr algn="just"/>
            <a:r>
              <a:rPr sz="2400"/>
              <a:t>Following 1947, many ethnic groups felt their incorporation into the Indian Union was an "integration without consent." This led to some of Asia's longest-running insurgencies, characterized by demands for total sovereignty or extreme autonomy.</a:t>
            </a:r>
            <a:endParaRPr sz="2400"/>
          </a:p>
          <a:p>
            <a:pPr algn="just">
              <a:buFont typeface="Arial" panose="020B0604020202020204"/>
              <a:buChar char="•"/>
            </a:pPr>
            <a:r>
              <a:rPr sz="2400" b="1"/>
              <a:t>Nagaland (NSCN-IM):</a:t>
            </a:r>
            <a:r>
              <a:rPr sz="2400"/>
              <a:t> The Naga movement is often called the "mother of all insurgencies." The National Socialist Council of Nagaland (Isak-Muivah) has fought for "Greater Nagalim," which includes Naga-inhabited areas of Manipur, Assam, and Arunachal Pradesh. Militarization here has been intense, with the </a:t>
            </a:r>
            <a:r>
              <a:rPr sz="2400" b="1"/>
              <a:t>AFSPA (1958)</a:t>
            </a:r>
            <a:r>
              <a:rPr sz="2400"/>
              <a:t> being a permanent fixture for decades.</a:t>
            </a:r>
            <a:endParaRPr sz="2400"/>
          </a:p>
          <a:p>
            <a:pPr algn="just">
              <a:buFont typeface="Arial" panose="020B0604020202020204"/>
              <a:buChar char="•"/>
            </a:pPr>
            <a:r>
              <a:rPr sz="2400" b="1"/>
              <a:t>Assam (ULFA &amp; NDFB):</a:t>
            </a:r>
            <a:r>
              <a:rPr sz="2400"/>
              <a:t> The United Liberation Front of Assam (ULFA) emerged in 1979, driven by the fear that the indigenous Assamese identity was being subverted by "outsiders." Similarly, the NDFB fought for a separate Bodoland. While many factions have signed peace accords recently (like the 2020 Bodo Accord), the legacy of armed struggle remains a core part of the political consciousness.</a:t>
            </a:r>
            <a:endParaRPr sz="2400"/>
          </a:p>
          <a:p>
            <a:pPr algn="just">
              <a:buFont typeface="Arial" panose="020B0604020202020204"/>
              <a:buChar char="•"/>
            </a:pPr>
            <a:r>
              <a:rPr sz="2400" b="1"/>
              <a:t>Manipur (UNLF):</a:t>
            </a:r>
            <a:r>
              <a:rPr sz="2400"/>
              <a:t> Unlike other states, Manipur was a princely state with its own constitution before merging with India in 1949. Groups like the UNLF viewed the merger as illegal, leading to a sophisticated insurgent network that persists despite heavy counterinsurgency efforts.</a:t>
            </a:r>
            <a:endParaRPr sz="2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175895" y="122555"/>
            <a:ext cx="11803380" cy="5901055"/>
          </a:xfrm>
          <a:prstGeom prst="rect">
            <a:avLst/>
          </a:prstGeom>
        </p:spPr>
        <p:txBody>
          <a:bodyPr wrap="square">
            <a:spAutoFit/>
          </a:bodyPr>
          <a:p>
            <a:pPr algn="just">
              <a:spcAft>
                <a:spcPct val="60000"/>
              </a:spcAft>
            </a:pPr>
            <a:r>
              <a:rPr sz="2400" b="1"/>
              <a:t>2. Internecine Conflicts: Ethnic Clashes</a:t>
            </a:r>
            <a:endParaRPr sz="2400" b="1"/>
          </a:p>
          <a:p>
            <a:pPr algn="just"/>
            <a:r>
              <a:rPr sz="2400"/>
              <a:t>Internecine violence refers to "horizontal" conflict—violence between different ethnic groups living in the same geography, often triggered by competing land claims or "homeland" politics.</a:t>
            </a:r>
            <a:endParaRPr sz="2400"/>
          </a:p>
          <a:p>
            <a:pPr algn="just">
              <a:buFont typeface="Arial" panose="020B0604020202020204"/>
              <a:buChar char="•"/>
            </a:pPr>
            <a:r>
              <a:rPr sz="2400" b="1"/>
              <a:t>Kuki-Naga Clashes (1992-1993):</a:t>
            </a:r>
            <a:r>
              <a:rPr sz="2400"/>
              <a:t> One of the bloodiest ethnic wars in the region, sparked by overlapping territorial claims in the hills of Manipur. Over </a:t>
            </a:r>
            <a:r>
              <a:rPr sz="2400" b="1"/>
              <a:t>1,000 people were killed</a:t>
            </a:r>
            <a:r>
              <a:rPr sz="2400"/>
              <a:t>, and tens of thousands were displaced as villages were razed.</a:t>
            </a:r>
            <a:endParaRPr sz="2400"/>
          </a:p>
          <a:p>
            <a:pPr algn="just">
              <a:buFont typeface="Arial" panose="020B0604020202020204"/>
              <a:buChar char="•"/>
            </a:pPr>
            <a:r>
              <a:rPr sz="2400" b="1"/>
              <a:t>Bodo-Adivasi Conflict (1996, 1998, 2014):</a:t>
            </a:r>
            <a:r>
              <a:rPr sz="2400"/>
              <a:t> In the BTAD (Bodoland Territorial Autonomous District), clashes between the Bodo community and Adivasi (tea-tribe) settlers led to massive internal displacement. In 1996 alone, nearly </a:t>
            </a:r>
            <a:r>
              <a:rPr sz="2400" b="1"/>
              <a:t>200,000 people</a:t>
            </a:r>
            <a:r>
              <a:rPr sz="2400"/>
              <a:t> sought refuge in relief camps.</a:t>
            </a:r>
            <a:endParaRPr sz="2400"/>
          </a:p>
          <a:p>
            <a:pPr algn="just">
              <a:buFont typeface="Arial" panose="020B0604020202020204"/>
              <a:buChar char="•"/>
            </a:pPr>
            <a:r>
              <a:rPr sz="2400" b="1"/>
              <a:t>Garo-Rabha Clashes (2011):</a:t>
            </a:r>
            <a:r>
              <a:rPr sz="2400"/>
              <a:t> Tensions along the Assam-Meghalaya border led to violence between the Garo and Rabha tribes, resulting in deaths and the burning of hundreds of homes, highlighting how state boundaries often bisect ethnic territories.</a:t>
            </a:r>
            <a:endParaRPr sz="2400"/>
          </a:p>
          <a:p>
            <a:pPr algn="just">
              <a:buFont typeface="Arial" panose="020B0604020202020204"/>
              <a:buChar char="•"/>
            </a:pPr>
            <a:r>
              <a:rPr sz="2400" b="1"/>
              <a:t>Recent Manipur Violence (2023-Present):</a:t>
            </a:r>
            <a:r>
              <a:rPr sz="2400"/>
              <a:t> While not in your specific list, it is the most critical recent example of internecine conflict between the Meiteis and the Kukis, resulting in over </a:t>
            </a:r>
            <a:r>
              <a:rPr sz="2400" b="1"/>
              <a:t>200 deaths</a:t>
            </a:r>
            <a:r>
              <a:rPr sz="2400"/>
              <a:t> and a complete geographical segregation of the two communities.</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108585" y="166370"/>
            <a:ext cx="11917680" cy="6640195"/>
          </a:xfrm>
          <a:prstGeom prst="rect">
            <a:avLst/>
          </a:prstGeom>
        </p:spPr>
        <p:txBody>
          <a:bodyPr wrap="square">
            <a:spAutoFit/>
          </a:bodyPr>
          <a:p>
            <a:pPr algn="just">
              <a:spcAft>
                <a:spcPct val="60000"/>
              </a:spcAft>
            </a:pPr>
            <a:r>
              <a:rPr sz="2400" b="1"/>
              <a:t>3. Issues Sparking the Conflicts: The Roots of Unrest</a:t>
            </a:r>
            <a:endParaRPr sz="2400" b="1"/>
          </a:p>
          <a:p>
            <a:pPr algn="just"/>
            <a:r>
              <a:rPr sz="2400"/>
              <a:t>The causes of violence in the Northeast are rarely singular; they are a mix of historical, cultural, and demographic anxieties.</a:t>
            </a:r>
            <a:endParaRPr sz="2400"/>
          </a:p>
          <a:p>
            <a:pPr algn="just">
              <a:buFont typeface="Arial" panose="020B0604020202020204"/>
              <a:buChar char="•"/>
            </a:pPr>
            <a:r>
              <a:rPr sz="2400" b="1"/>
              <a:t>Integration without Consent:</a:t>
            </a:r>
            <a:r>
              <a:rPr sz="2400"/>
              <a:t> This refers to the historical "trust deficit." Groups like the Nagas and Mizos argued they were never part of British India in a way that justified their automatic inclusion into the Republic of India.</a:t>
            </a:r>
            <a:endParaRPr sz="2400"/>
          </a:p>
          <a:p>
            <a:pPr algn="just">
              <a:buFont typeface="Arial" panose="020B0604020202020204"/>
              <a:buChar char="•"/>
            </a:pPr>
            <a:r>
              <a:rPr sz="2400" b="1"/>
              <a:t>Cultural Nationalism:</a:t>
            </a:r>
            <a:r>
              <a:rPr sz="2400"/>
              <a:t> This is the drive to protect a specific "way of life." Whether it is the Assamese language or Bodo customs, ethnic groups use nationalism to demand protected spaces (Sixth Schedule areas or separate states) to ensure they aren't culturally swallowed by the larger Indian identity.</a:t>
            </a:r>
            <a:endParaRPr sz="2400"/>
          </a:p>
          <a:p>
            <a:pPr algn="just">
              <a:buFont typeface="Arial" panose="020B0604020202020204"/>
              <a:buChar char="•"/>
            </a:pPr>
            <a:r>
              <a:rPr sz="2400" b="1"/>
              <a:t>Illegal Migration:</a:t>
            </a:r>
            <a:r>
              <a:rPr sz="2400"/>
              <a:t> A central theme in Assam and Tripura. The fear of "demographic invasion" from neighboring Bangladesh sparked the </a:t>
            </a:r>
            <a:r>
              <a:rPr sz="2400" b="1"/>
              <a:t>Assam Agitation (1979-1985)</a:t>
            </a:r>
            <a:r>
              <a:rPr sz="2400"/>
              <a:t>. In Tripura, the indigenous population was reduced to a minority (dropping from over </a:t>
            </a:r>
            <a:r>
              <a:rPr sz="2400" b="1"/>
              <a:t>50% in 1941 to roughly 30% by 2001</a:t>
            </a:r>
            <a:r>
              <a:rPr sz="2400"/>
              <a:t>) due to refugee influxes, which directly fueled the rise of tribal militancy there.</a:t>
            </a:r>
            <a:endParaRPr sz="2400"/>
          </a:p>
          <a:p>
            <a:pPr algn="just">
              <a:buFont typeface="Arial" panose="020B0604020202020204"/>
              <a:buChar char="•"/>
            </a:pPr>
            <a:r>
              <a:rPr sz="2400" b="1"/>
              <a:t>Land and Resource Competition:</a:t>
            </a:r>
            <a:r>
              <a:rPr sz="2400"/>
              <a:t> In a region with limited flat land and rich natural resources (oil, coal, timber), the arrival of "outsiders" or the expansion of one group's "homeland" into another's territory almost inevitably leads to friction.</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24180" y="2877820"/>
            <a:ext cx="10694670" cy="768350"/>
          </a:xfrm>
          <a:prstGeom prst="rect">
            <a:avLst/>
          </a:prstGeom>
        </p:spPr>
        <p:txBody>
          <a:bodyPr wrap="square">
            <a:spAutoFit/>
          </a:bodyPr>
          <a:p>
            <a:r>
              <a:rPr sz="4400"/>
              <a:t>Women as Agents of Peace in Northeast India</a:t>
            </a:r>
            <a:endParaRPr sz="4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415290" y="855980"/>
            <a:ext cx="11209655" cy="4714875"/>
          </a:xfrm>
          <a:prstGeom prst="rect">
            <a:avLst/>
          </a:prstGeom>
        </p:spPr>
        <p:txBody>
          <a:bodyPr wrap="square">
            <a:spAutoFit/>
          </a:bodyPr>
          <a:p>
            <a:pPr algn="just">
              <a:spcAft>
                <a:spcPct val="60000"/>
              </a:spcAft>
            </a:pPr>
            <a:r>
              <a:rPr sz="2800" b="1"/>
              <a:t>Women in the Midst of Militarization and Violence</a:t>
            </a:r>
            <a:endParaRPr sz="2800" b="1"/>
          </a:p>
          <a:p>
            <a:pPr algn="just"/>
            <a:r>
              <a:rPr sz="2800"/>
              <a:t>Let us begin by understanding the position of women in conflict.</a:t>
            </a:r>
            <a:endParaRPr sz="2800"/>
          </a:p>
          <a:p>
            <a:pPr algn="just"/>
            <a:r>
              <a:rPr sz="2800"/>
              <a:t>In Northeast India, prolonged insurgencies led to </a:t>
            </a:r>
            <a:r>
              <a:rPr sz="2800" b="1"/>
              <a:t>heavy militarization, </a:t>
            </a:r>
            <a:r>
              <a:rPr sz="2800"/>
              <a:t>especially under the</a:t>
            </a:r>
            <a:r>
              <a:rPr lang="en-IN" sz="2800"/>
              <a:t> </a:t>
            </a:r>
            <a:r>
              <a:rPr sz="2800"/>
              <a:t>Armed Forces Special Powers Act (AFSPA).</a:t>
            </a:r>
            <a:endParaRPr sz="2800"/>
          </a:p>
          <a:p>
            <a:pPr algn="just"/>
            <a:r>
              <a:rPr sz="2800"/>
              <a:t>Women were not distant observers of conflict. They were placed directly in between:</a:t>
            </a:r>
            <a:endParaRPr sz="2800"/>
          </a:p>
          <a:p>
            <a:pPr algn="just">
              <a:buFont typeface="Arial" panose="020B0604020202020204"/>
              <a:buChar char="•"/>
            </a:pPr>
            <a:r>
              <a:rPr sz="2800"/>
              <a:t> Security forces on one side </a:t>
            </a:r>
            <a:endParaRPr sz="2800"/>
          </a:p>
          <a:p>
            <a:pPr algn="just">
              <a:buFont typeface="Arial" panose="020B0604020202020204"/>
              <a:buChar char="•"/>
            </a:pPr>
            <a:r>
              <a:rPr sz="2800"/>
              <a:t> Armed insurgent groups on the other </a:t>
            </a:r>
            <a:endParaRPr sz="2800"/>
          </a:p>
          <a:p>
            <a:pPr algn="just"/>
            <a:r>
              <a:rPr sz="2800"/>
              <a:t>This created a condition where women became </a:t>
            </a:r>
            <a:r>
              <a:rPr sz="2800" b="1"/>
              <a:t>highly vulnerable to violence.</a:t>
            </a:r>
            <a:endParaRPr sz="28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908050" y="581660"/>
            <a:ext cx="10376535" cy="4523105"/>
          </a:xfrm>
          <a:prstGeom prst="rect">
            <a:avLst/>
          </a:prstGeom>
        </p:spPr>
        <p:txBody>
          <a:bodyPr wrap="square">
            <a:spAutoFit/>
          </a:bodyPr>
          <a:p>
            <a:pPr algn="just"/>
            <a:r>
              <a:rPr sz="3200"/>
              <a:t>There are documented instances where sexual violence was used as a tool of control and intimidation.</a:t>
            </a:r>
            <a:endParaRPr sz="3200"/>
          </a:p>
          <a:p>
            <a:pPr algn="just"/>
            <a:r>
              <a:rPr sz="3200"/>
              <a:t> For example:</a:t>
            </a:r>
            <a:endParaRPr sz="3200"/>
          </a:p>
          <a:p>
            <a:pPr algn="just">
              <a:buFont typeface="Arial" panose="020B0604020202020204"/>
              <a:buChar char="•"/>
            </a:pPr>
            <a:r>
              <a:rPr sz="3200"/>
              <a:t> In 1988, during a military raid in Kokrajhar, 12 Bodo women were raped</a:t>
            </a:r>
            <a:endParaRPr sz="3200"/>
          </a:p>
          <a:p>
            <a:pPr algn="just">
              <a:buFont typeface="Arial" panose="020B0604020202020204"/>
              <a:buChar char="•"/>
            </a:pPr>
            <a:r>
              <a:rPr sz="3200"/>
              <a:t> In 2004, Thangjom Manorama Devi was raped and killed in Manipur </a:t>
            </a:r>
            <a:endParaRPr sz="3200"/>
          </a:p>
          <a:p>
            <a:pPr algn="just"/>
            <a:r>
              <a:rPr sz="3200"/>
              <a:t>These incidents were not isolated—they reflected a broader pattern of impunity enjoyed by security forces under AFSPA.</a:t>
            </a:r>
            <a:endParaRPr sz="3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Box 1"/>
          <p:cNvSpPr txBox="1"/>
          <p:nvPr/>
        </p:nvSpPr>
        <p:spPr>
          <a:xfrm>
            <a:off x="902335" y="657225"/>
            <a:ext cx="10356850" cy="1938020"/>
          </a:xfrm>
          <a:prstGeom prst="rect">
            <a:avLst/>
          </a:prstGeom>
        </p:spPr>
        <p:txBody>
          <a:bodyPr wrap="square">
            <a:spAutoFit/>
          </a:bodyPr>
          <a:p>
            <a:pPr algn="just"/>
            <a:r>
              <a:rPr sz="4000"/>
              <a:t>But what is important for us here is this:</a:t>
            </a:r>
            <a:endParaRPr sz="4000"/>
          </a:p>
          <a:p>
            <a:pPr algn="just"/>
            <a:r>
              <a:rPr sz="4000"/>
              <a:t> 👉 Women did not remain silent victims. They transformed suffering into resistance. </a:t>
            </a:r>
            <a:endParaRPr sz="40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8375</Words>
  <Application>WPS Presentation</Application>
  <PresentationFormat>Widescreen</PresentationFormat>
  <Paragraphs>111</Paragraphs>
  <Slides>14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14</vt:i4>
      </vt:variant>
    </vt:vector>
  </HeadingPairs>
  <TitlesOfParts>
    <vt:vector size="23" baseType="lpstr">
      <vt:lpstr>Arial</vt:lpstr>
      <vt:lpstr>SimSun</vt:lpstr>
      <vt:lpstr>Wingdings</vt:lpstr>
      <vt:lpstr>Calibri Light</vt:lpstr>
      <vt:lpstr>Calibri</vt:lpstr>
      <vt:lpstr>Microsoft YaHei</vt:lpstr>
      <vt:lpstr>Arial Unicode MS</vt:lpstr>
      <vt:lpstr>Arial</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WPS_1743332713</cp:lastModifiedBy>
  <cp:revision>3</cp:revision>
  <dcterms:created xsi:type="dcterms:W3CDTF">2025-07-23T00:59:00Z</dcterms:created>
  <dcterms:modified xsi:type="dcterms:W3CDTF">2026-04-10T16:16:41Z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49E70109ED1D4899BB6E6ABEB411BA05_13</vt:lpwstr>
  </property>
  <property fmtid="{D5CDD505-2E9C-101B-9397-08002B2CF9AE}" pid="3" name="KSOProductBuildVer">
    <vt:lpwstr>1033-12.1.0.25830</vt:lpwstr>
  </property>
</Properties>
</file>