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57201"/>
            <a:ext cx="7772400" cy="380999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914400"/>
            <a:ext cx="7696200" cy="5181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Title</a:t>
            </a:r>
            <a:r>
              <a:rPr lang="en-US" b="1" dirty="0" smtClean="0">
                <a:solidFill>
                  <a:schemeClr val="tx1"/>
                </a:solidFill>
              </a:rPr>
              <a:t>: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sz="4800" b="1" dirty="0" smtClean="0">
                <a:solidFill>
                  <a:schemeClr val="tx1"/>
                </a:solidFill>
              </a:rPr>
              <a:t>Historical Materialism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Subtitle:</a:t>
            </a:r>
            <a:r>
              <a:rPr lang="en-US" dirty="0" smtClean="0">
                <a:solidFill>
                  <a:schemeClr val="tx1"/>
                </a:solidFill>
              </a:rPr>
              <a:t> The Economic Engine of Human History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Presenter: </a:t>
            </a:r>
            <a:r>
              <a:rPr lang="en-US" b="1" dirty="0" err="1" smtClean="0">
                <a:solidFill>
                  <a:schemeClr val="tx1"/>
                </a:solidFill>
              </a:rPr>
              <a:t>Pranjal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Patiri</a:t>
            </a:r>
            <a:endParaRPr lang="en-US" b="1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Associate Professor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Department of Political Science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b="1" dirty="0" smtClean="0">
                <a:solidFill>
                  <a:schemeClr val="tx1"/>
                </a:solidFill>
              </a:rPr>
              <a:t>Key Quote:</a:t>
            </a:r>
            <a:r>
              <a:rPr lang="en-US" dirty="0" smtClean="0">
                <a:solidFill>
                  <a:schemeClr val="tx1"/>
                </a:solidFill>
              </a:rPr>
              <a:t> "The history of all hitherto existing society is the history of class struggles." — </a:t>
            </a:r>
            <a:r>
              <a:rPr lang="en-US" i="1" dirty="0" smtClean="0">
                <a:solidFill>
                  <a:schemeClr val="tx1"/>
                </a:solidFill>
              </a:rPr>
              <a:t>The Communist Manifesto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b="1" dirty="0" smtClean="0"/>
              <a:t>5. Socialism and Communism</a:t>
            </a:r>
          </a:p>
          <a:p>
            <a:r>
              <a:rPr lang="en-US" dirty="0" smtClean="0"/>
              <a:t>Marx predicted this as the inevitable final stage of human history.</a:t>
            </a:r>
          </a:p>
          <a:p>
            <a:r>
              <a:rPr lang="en-US" b="1" dirty="0" smtClean="0"/>
              <a:t>Socialism (Transitional):</a:t>
            </a:r>
            <a:r>
              <a:rPr lang="en-US" dirty="0" smtClean="0"/>
              <a:t> The state is controlled by the workers (Dictatorship of the Proletariat). Private property is abolished, and resources are distributed based on contribution.</a:t>
            </a:r>
          </a:p>
          <a:p>
            <a:r>
              <a:rPr lang="en-US" b="1" dirty="0" smtClean="0"/>
              <a:t>Communism (Final):</a:t>
            </a:r>
            <a:r>
              <a:rPr lang="en-US" dirty="0" smtClean="0"/>
              <a:t> A "higher stage" where the state and classes have completely "withered away."</a:t>
            </a:r>
          </a:p>
          <a:p>
            <a:r>
              <a:rPr lang="en-US" b="1" dirty="0" smtClean="0"/>
              <a:t>Core Principle:</a:t>
            </a:r>
            <a:r>
              <a:rPr lang="en-US" dirty="0" smtClean="0"/>
              <a:t> </a:t>
            </a:r>
            <a:r>
              <a:rPr lang="en-US" i="1" dirty="0" smtClean="0"/>
              <a:t>"From each according to his ability, to each according to his needs."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en-US" b="1" dirty="0" smtClean="0"/>
              <a:t>The Catalyst for Change (Dialectics</a:t>
            </a:r>
            <a:r>
              <a:rPr lang="en-US" b="1" dirty="0" smtClean="0"/>
              <a:t>)</a:t>
            </a:r>
          </a:p>
          <a:p>
            <a:r>
              <a:rPr lang="en-US" dirty="0" smtClean="0"/>
              <a:t>In Marx’s theory, the engine that drives history from one stage to the next is </a:t>
            </a:r>
            <a:r>
              <a:rPr lang="en-US" b="1" dirty="0" smtClean="0"/>
              <a:t>Dialectical Materialism</a:t>
            </a:r>
            <a:r>
              <a:rPr lang="en-US" dirty="0" smtClean="0"/>
              <a:t>. This concept explains that change is not a smooth, peaceful transition, but a result of internal conflicts and contradictions within the economic system.</a:t>
            </a:r>
          </a:p>
          <a:p>
            <a:r>
              <a:rPr lang="en-US" dirty="0" smtClean="0"/>
              <a:t>Marx adapted this from the philosopher Georg Wilhelm Friedrich Hegel, but while Hegel focused on the "clash of ideas," Marx famously "turned Hegel on his head" by focusing on the </a:t>
            </a:r>
            <a:r>
              <a:rPr lang="en-US" b="1" dirty="0" smtClean="0"/>
              <a:t>clash of material forces.</a:t>
            </a:r>
            <a:endParaRPr lang="en-US" dirty="0" smtClean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The Three Layers of the Catalyst</a:t>
            </a:r>
          </a:p>
          <a:p>
            <a:r>
              <a:rPr lang="en-US" dirty="0" smtClean="0"/>
              <a:t>To understand the catalyst for change, Marx looks at the tension between three specific components:</a:t>
            </a:r>
          </a:p>
          <a:p>
            <a:r>
              <a:rPr lang="en-US" b="1" dirty="0" smtClean="0"/>
              <a:t>Productive Forces:</a:t>
            </a:r>
            <a:r>
              <a:rPr lang="en-US" dirty="0" smtClean="0"/>
              <a:t> These are the "tools" of society (technology, machinery, raw materials, and human labor power).</a:t>
            </a:r>
          </a:p>
          <a:p>
            <a:r>
              <a:rPr lang="en-US" b="1" dirty="0" smtClean="0"/>
              <a:t>Relations of Production:</a:t>
            </a:r>
            <a:r>
              <a:rPr lang="en-US" dirty="0" smtClean="0"/>
              <a:t> These are the "rules" and social structures (property laws, the relationship between employer and employee, class hierarchies).</a:t>
            </a:r>
          </a:p>
          <a:p>
            <a:r>
              <a:rPr lang="en-US" b="1" dirty="0" smtClean="0"/>
              <a:t>The Mode of Production:</a:t>
            </a:r>
            <a:r>
              <a:rPr lang="en-US" dirty="0" smtClean="0"/>
              <a:t> The combination of the forces and relations (e.g., Feudalism or Capitalism).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2. The Dialectical Process (Thesis, Antithesis, Synthesis)</a:t>
            </a:r>
          </a:p>
          <a:p>
            <a:r>
              <a:rPr lang="en-US" dirty="0" smtClean="0"/>
              <a:t>Marx views history as a series of cycles where a system eventually creates the very thing that will destroy it:</a:t>
            </a:r>
          </a:p>
          <a:p>
            <a:r>
              <a:rPr lang="en-US" b="1" dirty="0" smtClean="0"/>
              <a:t>The Thesis (The Current Order):</a:t>
            </a:r>
            <a:r>
              <a:rPr lang="en-US" dirty="0" smtClean="0"/>
              <a:t> A stable mode of production (e.g., Feudalism) exists and functions.</a:t>
            </a:r>
          </a:p>
          <a:p>
            <a:r>
              <a:rPr lang="en-US" b="1" dirty="0" smtClean="0"/>
              <a:t>The Antithesis (The Contradiction):</a:t>
            </a:r>
            <a:r>
              <a:rPr lang="en-US" dirty="0" smtClean="0"/>
              <a:t> As technology advances, the old "rules" start to hinder progress. For example, Feudal laws restricted trade, which frustrated the growing merchant class.</a:t>
            </a:r>
          </a:p>
          <a:p>
            <a:r>
              <a:rPr lang="en-US" b="1" dirty="0" smtClean="0"/>
              <a:t>The Synthesis (The Revolution):</a:t>
            </a:r>
            <a:r>
              <a:rPr lang="en-US" dirty="0" smtClean="0"/>
              <a:t> The tension reaches a breaking point. A revolution occurs, sweeping away the old relations and creating a new system (e.g., Capitalism).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/>
          </a:bodyPr>
          <a:lstStyle/>
          <a:p>
            <a:r>
              <a:rPr lang="en-US" b="1" dirty="0" smtClean="0"/>
              <a:t>3. The "Seeds of Its Own Destruction"</a:t>
            </a:r>
          </a:p>
          <a:p>
            <a:r>
              <a:rPr lang="en-US" dirty="0" smtClean="0"/>
              <a:t>Marx argued that every system is doomed because it creates its own "grave-diggers."</a:t>
            </a:r>
          </a:p>
          <a:p>
            <a:r>
              <a:rPr lang="en-US" b="1" dirty="0" smtClean="0"/>
              <a:t>In Feudalism:</a:t>
            </a:r>
            <a:r>
              <a:rPr lang="en-US" dirty="0" smtClean="0"/>
              <a:t> The Lords encouraged the growth of towns and trade for luxury goods, which created the </a:t>
            </a:r>
            <a:r>
              <a:rPr lang="en-US" b="1" dirty="0" smtClean="0"/>
              <a:t>Bourgeoisie</a:t>
            </a:r>
            <a:r>
              <a:rPr lang="en-US" dirty="0" smtClean="0"/>
              <a:t>—the class that eventually overthrew the Lords.</a:t>
            </a:r>
          </a:p>
          <a:p>
            <a:r>
              <a:rPr lang="en-US" b="1" dirty="0" smtClean="0"/>
              <a:t>In Capitalism:</a:t>
            </a:r>
            <a:r>
              <a:rPr lang="en-US" dirty="0" smtClean="0"/>
              <a:t> The Bourgeoisie creates a massive, organized, and disciplined workforce—the </a:t>
            </a:r>
            <a:r>
              <a:rPr lang="en-US" b="1" dirty="0" smtClean="0"/>
              <a:t>Proletariat</a:t>
            </a:r>
            <a:r>
              <a:rPr lang="en-US" dirty="0" smtClean="0"/>
              <a:t>. By bringing workers together in large factories, Capitalism provides the workers with the tools and the collective power they need to eventually revolt and establish Socialism.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r>
              <a:rPr lang="en-US" b="1" dirty="0" smtClean="0"/>
              <a:t>4. Quantitative to Qualitative Change</a:t>
            </a:r>
          </a:p>
          <a:p>
            <a:r>
              <a:rPr lang="en-US" dirty="0" smtClean="0"/>
              <a:t>Marx utilized a dialectical principle where small, "quantitative" changes eventually lead to a "qualitative" leap:</a:t>
            </a:r>
          </a:p>
          <a:p>
            <a:r>
              <a:rPr lang="en-US" b="1" dirty="0" smtClean="0"/>
              <a:t>Small Changes:</a:t>
            </a:r>
            <a:r>
              <a:rPr lang="en-US" dirty="0" smtClean="0"/>
              <a:t> A new invention here, a slight change in law there, a gradual increase in the gap between rich and poor.</a:t>
            </a:r>
          </a:p>
          <a:p>
            <a:r>
              <a:rPr lang="en-US" b="1" dirty="0" smtClean="0"/>
              <a:t>The Leap:</a:t>
            </a:r>
            <a:r>
              <a:rPr lang="en-US" dirty="0" smtClean="0"/>
              <a:t> Eventually, these small changes build up so much pressure that the system can no longer hold them. The result is a </a:t>
            </a:r>
            <a:r>
              <a:rPr lang="en-US" b="1" dirty="0" smtClean="0"/>
              <a:t>Qualitative Leap</a:t>
            </a:r>
            <a:r>
              <a:rPr lang="en-US" dirty="0" smtClean="0"/>
              <a:t>—a total transformation of the social and economic order.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Class </a:t>
            </a:r>
            <a:r>
              <a:rPr lang="en-US" b="1" dirty="0" smtClean="0"/>
              <a:t>Struggle:</a:t>
            </a:r>
          </a:p>
          <a:p>
            <a:r>
              <a:rPr lang="en-US" dirty="0" smtClean="0"/>
              <a:t>For Marx, </a:t>
            </a:r>
            <a:r>
              <a:rPr lang="en-US" b="1" dirty="0" smtClean="0"/>
              <a:t>Class Struggle</a:t>
            </a:r>
            <a:r>
              <a:rPr lang="en-US" dirty="0" smtClean="0"/>
              <a:t> is the "motor of history." It is the active, lived experience of the dialectical contradictions discussed previously. In every historical epoch, society is split into two primary camps: those who own the means of production and those who perform the labor.</a:t>
            </a:r>
          </a:p>
          <a:p>
            <a:r>
              <a:rPr lang="en-US" b="1" dirty="0" smtClean="0"/>
              <a:t>1. The Oppressor and the Oppressed</a:t>
            </a:r>
          </a:p>
          <a:p>
            <a:r>
              <a:rPr lang="en-US" dirty="0" smtClean="0"/>
              <a:t>Marx and Engels famously stated in </a:t>
            </a:r>
            <a:r>
              <a:rPr lang="en-US" i="1" dirty="0" smtClean="0"/>
              <a:t>The Communist Manifesto</a:t>
            </a:r>
            <a:r>
              <a:rPr lang="en-US" dirty="0" smtClean="0"/>
              <a:t> that history is defined by a constant opposition between classes. This relationship is inherently </a:t>
            </a:r>
            <a:r>
              <a:rPr lang="en-US" b="1" dirty="0" smtClean="0"/>
              <a:t>antagonistic</a:t>
            </a:r>
            <a:r>
              <a:rPr lang="en-US" dirty="0" smtClean="0"/>
              <a:t> because the interests of one class directly counteract the interests of the other.</a:t>
            </a:r>
          </a:p>
          <a:p>
            <a:r>
              <a:rPr lang="en-US" b="1" dirty="0" smtClean="0"/>
              <a:t>Ancient Society:</a:t>
            </a:r>
            <a:r>
              <a:rPr lang="en-US" dirty="0" smtClean="0"/>
              <a:t> Master vs. Slave</a:t>
            </a:r>
          </a:p>
          <a:p>
            <a:r>
              <a:rPr lang="en-US" b="1" dirty="0" smtClean="0"/>
              <a:t>Feudal Society:</a:t>
            </a:r>
            <a:r>
              <a:rPr lang="en-US" dirty="0" smtClean="0"/>
              <a:t> Lord vs. Serf</a:t>
            </a:r>
          </a:p>
          <a:p>
            <a:r>
              <a:rPr lang="en-US" b="1" dirty="0" smtClean="0"/>
              <a:t>Capitalist Society:</a:t>
            </a:r>
            <a:r>
              <a:rPr lang="en-US" dirty="0" smtClean="0"/>
              <a:t> Bourgeoisie vs. Proletariat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2. The Mechanics of Exploitation</a:t>
            </a:r>
          </a:p>
          <a:p>
            <a:r>
              <a:rPr lang="en-US" dirty="0" smtClean="0"/>
              <a:t>The struggle arises because of how "surplus value" is handled.</a:t>
            </a:r>
          </a:p>
          <a:p>
            <a:r>
              <a:rPr lang="en-US" b="1" dirty="0" smtClean="0"/>
              <a:t>Surplus Value:</a:t>
            </a:r>
            <a:r>
              <a:rPr lang="en-US" dirty="0" smtClean="0"/>
              <a:t> This is the wealth created by workers that exceeds the cost of their wages.</a:t>
            </a:r>
          </a:p>
          <a:p>
            <a:r>
              <a:rPr lang="en-US" b="1" dirty="0" smtClean="0"/>
              <a:t>The Conflict:</a:t>
            </a:r>
            <a:r>
              <a:rPr lang="en-US" dirty="0" smtClean="0"/>
              <a:t> The </a:t>
            </a:r>
            <a:r>
              <a:rPr lang="en-US" b="1" dirty="0" smtClean="0"/>
              <a:t>Bourgeoisie</a:t>
            </a:r>
            <a:r>
              <a:rPr lang="en-US" dirty="0" smtClean="0"/>
              <a:t> (owners) want to maximize profit by increasing the surplus value (e.g., longer hours, lower pay). The </a:t>
            </a:r>
            <a:r>
              <a:rPr lang="en-US" b="1" dirty="0" smtClean="0"/>
              <a:t>Proletariat</a:t>
            </a:r>
            <a:r>
              <a:rPr lang="en-US" dirty="0" smtClean="0"/>
              <a:t> (workers) want to minimize exploitation (e.g., higher wages, better conditions).</a:t>
            </a:r>
          </a:p>
          <a:p>
            <a:r>
              <a:rPr lang="en-US" b="1" dirty="0" smtClean="0"/>
              <a:t>Zero-Sum Game:</a:t>
            </a:r>
            <a:r>
              <a:rPr lang="en-US" dirty="0" smtClean="0"/>
              <a:t> Because profit is essentially "unpaid labor" of the worker, one class can only gain at the expense of the other.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3. Class Consciousness: From "In Itself" to "For Itself"</a:t>
            </a:r>
          </a:p>
          <a:p>
            <a:r>
              <a:rPr lang="en-US" dirty="0" smtClean="0"/>
              <a:t>Marx identified a crucial psychological evolution required for the struggle to lead to change:</a:t>
            </a:r>
          </a:p>
          <a:p>
            <a:r>
              <a:rPr lang="en-US" b="1" dirty="0" smtClean="0"/>
              <a:t>Class-in-itself:</a:t>
            </a:r>
            <a:r>
              <a:rPr lang="en-US" dirty="0" smtClean="0"/>
              <a:t> A category of people who share the same economic position (e.g., all factory workers) but don't realize their collective power. They may even compete against each other.</a:t>
            </a:r>
          </a:p>
          <a:p>
            <a:r>
              <a:rPr lang="en-US" b="1" dirty="0" smtClean="0"/>
              <a:t>False Consciousness:</a:t>
            </a:r>
            <a:r>
              <a:rPr lang="en-US" dirty="0" smtClean="0"/>
              <a:t> When the oppressed class adopts the ideologies of the ruling class (e.g., believing that "hard work leads to riches for everyone"), which prevents them from seeing their own exploitation.</a:t>
            </a:r>
          </a:p>
          <a:p>
            <a:r>
              <a:rPr lang="en-US" b="1" dirty="0" smtClean="0"/>
              <a:t>Class-for-itself (Class Consciousness):</a:t>
            </a:r>
            <a:r>
              <a:rPr lang="en-US" dirty="0" smtClean="0"/>
              <a:t> The moment workers realize they share a common enemy and common goals. They stop competing with one another and begin to organize as a unified political force.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b="1" dirty="0" smtClean="0"/>
              <a:t>4. The Role of the State</a:t>
            </a:r>
          </a:p>
          <a:p>
            <a:r>
              <a:rPr lang="en-US" dirty="0" smtClean="0"/>
              <a:t>In the context of class struggle, Marx viewed the </a:t>
            </a:r>
            <a:r>
              <a:rPr lang="en-US" b="1" dirty="0" smtClean="0"/>
              <a:t>State</a:t>
            </a:r>
            <a:r>
              <a:rPr lang="en-US" dirty="0" smtClean="0"/>
              <a:t> (government, police, courts) not as a neutral mediator, but as an instrument of the ruling class.</a:t>
            </a:r>
          </a:p>
          <a:p>
            <a:r>
              <a:rPr lang="en-US" dirty="0" smtClean="0"/>
              <a:t>The laws are designed to protect private property.</a:t>
            </a:r>
          </a:p>
          <a:p>
            <a:r>
              <a:rPr lang="en-US" dirty="0" smtClean="0"/>
              <a:t>The police and military are used to suppress labor uprisings or strikes.</a:t>
            </a:r>
          </a:p>
          <a:p>
            <a:r>
              <a:rPr lang="en-US" dirty="0" smtClean="0"/>
              <a:t>Therefore, the class struggle is not just economic; it must eventually become </a:t>
            </a:r>
            <a:r>
              <a:rPr lang="en-US" b="1" dirty="0" smtClean="0"/>
              <a:t>political</a:t>
            </a:r>
            <a:r>
              <a:rPr lang="en-US" dirty="0" smtClean="0"/>
              <a:t> to overthrow the state apparatus that protects the owners.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/>
          </a:bodyPr>
          <a:lstStyle/>
          <a:p>
            <a:r>
              <a:rPr lang="en-US" b="1" dirty="0" smtClean="0"/>
              <a:t>What is Historical Materialism?</a:t>
            </a:r>
          </a:p>
          <a:p>
            <a:r>
              <a:rPr lang="en-US" b="1" dirty="0" smtClean="0"/>
              <a:t>Core Definition:</a:t>
            </a:r>
            <a:r>
              <a:rPr lang="en-US" dirty="0" smtClean="0"/>
              <a:t> A methodological approach to the study of society, economics, and history.</a:t>
            </a:r>
          </a:p>
          <a:p>
            <a:r>
              <a:rPr lang="en-US" b="1" dirty="0" smtClean="0"/>
              <a:t>The Materialist Premise:</a:t>
            </a:r>
            <a:r>
              <a:rPr lang="en-US" dirty="0" smtClean="0"/>
              <a:t> Marx argued that the way humans produce their means of subsistence (food, shelter, clothing) determines the structure of their society.</a:t>
            </a:r>
          </a:p>
          <a:p>
            <a:r>
              <a:rPr lang="en-US" b="1" dirty="0" smtClean="0"/>
              <a:t>Contrast:</a:t>
            </a:r>
            <a:r>
              <a:rPr lang="en-US" dirty="0" smtClean="0"/>
              <a:t> It rejects "Idealism" (the idea that history is driven by thoughts or great leaders) in favor of "Materialism" (the idea that history is driven by physical, economic realities).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5. The Final Conflict: The Proletarian Revolution</a:t>
            </a:r>
          </a:p>
          <a:p>
            <a:r>
              <a:rPr lang="en-US" dirty="0" smtClean="0"/>
              <a:t>Marx believed that Capitalism, unlike previous systems, simplifies class antagonisms. As wealth becomes more concentrated in fewer hands, the Proletariat grows in size and organization.</a:t>
            </a:r>
          </a:p>
          <a:p>
            <a:r>
              <a:rPr lang="en-US" b="1" dirty="0" smtClean="0"/>
              <a:t>Universal Class:</a:t>
            </a:r>
            <a:r>
              <a:rPr lang="en-US" dirty="0" smtClean="0"/>
              <a:t> Marx called the Proletariat the "universal class" because, by liberating themselves, they would abolish the very conditions of private property, thereby ending class struggle forever.</a:t>
            </a:r>
          </a:p>
          <a:p>
            <a:r>
              <a:rPr lang="en-US" b="1" dirty="0" smtClean="0"/>
              <a:t>The Result:</a:t>
            </a:r>
            <a:r>
              <a:rPr lang="en-US" dirty="0" smtClean="0"/>
              <a:t> The revolution would lead to the "Dictatorship of the Proletariat" (a transitional state), eventually dissolving into a classless, communist society where the state is no longer needed to manage class conflict.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b="1" dirty="0" smtClean="0"/>
              <a:t>Why </a:t>
            </a:r>
            <a:r>
              <a:rPr lang="en-US" b="1" dirty="0" smtClean="0"/>
              <a:t>It Matters </a:t>
            </a:r>
            <a:r>
              <a:rPr lang="en-US" b="1" dirty="0" smtClean="0"/>
              <a:t>Today:</a:t>
            </a:r>
          </a:p>
          <a:p>
            <a:r>
              <a:rPr lang="en-US" dirty="0" smtClean="0"/>
              <a:t>While Marx was writing during the 19th-century Industrial Revolution, his framework for </a:t>
            </a:r>
            <a:r>
              <a:rPr lang="en-US" b="1" dirty="0" smtClean="0"/>
              <a:t>Historical Materialism</a:t>
            </a:r>
            <a:r>
              <a:rPr lang="en-US" dirty="0" smtClean="0"/>
              <a:t> remains a standard lens for sociologists, economists, and political scientists today. It provides a way to look past "cultural noise" to see the economic machinery driving global events.</a:t>
            </a:r>
          </a:p>
          <a:p>
            <a:r>
              <a:rPr lang="en-US" dirty="0" smtClean="0"/>
              <a:t>Here is why his theory matters in the 21st century:</a:t>
            </a:r>
          </a:p>
          <a:p>
            <a:r>
              <a:rPr lang="en-US" b="1" dirty="0" smtClean="0"/>
              <a:t>1. Technological Displacement and AI</a:t>
            </a:r>
          </a:p>
          <a:p>
            <a:r>
              <a:rPr lang="en-US" dirty="0" smtClean="0"/>
              <a:t>Marx’s idea that </a:t>
            </a:r>
            <a:r>
              <a:rPr lang="en-US" b="1" dirty="0" smtClean="0"/>
              <a:t>Productive Forces</a:t>
            </a:r>
            <a:r>
              <a:rPr lang="en-US" dirty="0" smtClean="0"/>
              <a:t> (technology) eventually clash with </a:t>
            </a:r>
            <a:r>
              <a:rPr lang="en-US" b="1" dirty="0" smtClean="0"/>
              <a:t>Relations of Production</a:t>
            </a:r>
            <a:r>
              <a:rPr lang="en-US" dirty="0" smtClean="0"/>
              <a:t> (laws/social structures) is highly relevant to the rise of Artificial Intelligence and automation.</a:t>
            </a:r>
          </a:p>
          <a:p>
            <a:endParaRPr lang="en-US" b="1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The Conflict:</a:t>
            </a:r>
            <a:r>
              <a:rPr lang="en-US" dirty="0" smtClean="0"/>
              <a:t> We have the technology to produce more with less human labor, but our economic system still requires people to sell their labor to survive</a:t>
            </a:r>
            <a:r>
              <a:rPr lang="en-US" dirty="0" smtClean="0"/>
              <a:t>.</a:t>
            </a:r>
            <a:endParaRPr lang="en-US" b="1" dirty="0" smtClean="0"/>
          </a:p>
          <a:p>
            <a:r>
              <a:rPr lang="en-US" b="1" dirty="0" smtClean="0"/>
              <a:t>The </a:t>
            </a:r>
            <a:r>
              <a:rPr lang="en-US" b="1" dirty="0" smtClean="0"/>
              <a:t>Question:</a:t>
            </a:r>
            <a:r>
              <a:rPr lang="en-US" dirty="0" smtClean="0"/>
              <a:t> Will our current laws (like the 40-hour work week or private ownership of AI) have to change to accommodate a world where human labor is no longer the primary driver of value?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The Concentration of Wealth</a:t>
            </a:r>
          </a:p>
          <a:p>
            <a:r>
              <a:rPr lang="en-US" dirty="0" smtClean="0"/>
              <a:t>Marx predicted that Capitalism would naturally lead to "monopoly capitalism," where wealth is concentrated in fewer and fewer hands.</a:t>
            </a:r>
          </a:p>
          <a:p>
            <a:r>
              <a:rPr lang="en-US" b="1" dirty="0" smtClean="0"/>
              <a:t>Modern Reality:</a:t>
            </a:r>
            <a:r>
              <a:rPr lang="en-US" dirty="0" smtClean="0"/>
              <a:t> Today, a small number of global corporations and individuals hold more wealth than the bottom 50% of the global population.</a:t>
            </a:r>
          </a:p>
          <a:p>
            <a:r>
              <a:rPr lang="en-US" b="1" dirty="0" smtClean="0"/>
              <a:t>Relevance:</a:t>
            </a:r>
            <a:r>
              <a:rPr lang="en-US" dirty="0" smtClean="0"/>
              <a:t> This validates Marx’s claim that the system is designed to accumulate capital at the top, potentially leading to social instability.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Globalization and the "Global Proletariat"</a:t>
            </a:r>
          </a:p>
          <a:p>
            <a:r>
              <a:rPr lang="en-US" dirty="0" smtClean="0"/>
              <a:t>Marx noted that capital must "nestle everywhere, settle everywhere." He foresaw the expansion of markets across borders.</a:t>
            </a:r>
          </a:p>
          <a:p>
            <a:r>
              <a:rPr lang="en-US" b="1" dirty="0" smtClean="0"/>
              <a:t>The Shift:</a:t>
            </a:r>
            <a:r>
              <a:rPr lang="en-US" dirty="0" smtClean="0"/>
              <a:t> While the "working class" in Western nations has shifted toward service jobs, a massive industrial Proletariat now exists in developing nations.</a:t>
            </a:r>
          </a:p>
          <a:p>
            <a:r>
              <a:rPr lang="en-US" b="1" dirty="0" smtClean="0"/>
              <a:t>Relevance:</a:t>
            </a:r>
            <a:r>
              <a:rPr lang="en-US" dirty="0" smtClean="0"/>
              <a:t> The struggle hasn't disappeared; it has simply moved across borders, creating a globalized version of the class struggle Marx described.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4. Critique of "Ideology"</a:t>
            </a:r>
          </a:p>
          <a:p>
            <a:r>
              <a:rPr lang="en-US" dirty="0" smtClean="0"/>
              <a:t>Marx argued that the "ruling ideas of any age are the ideas of the ruling class."</a:t>
            </a:r>
          </a:p>
          <a:p>
            <a:r>
              <a:rPr lang="en-US" b="1" dirty="0" smtClean="0"/>
              <a:t>The Superstructure:</a:t>
            </a:r>
            <a:r>
              <a:rPr lang="en-US" dirty="0" smtClean="0"/>
              <a:t> Today, we see this in how media, social platforms, and education systems are funded and managed.</a:t>
            </a:r>
          </a:p>
          <a:p>
            <a:r>
              <a:rPr lang="en-US" b="1" dirty="0" smtClean="0"/>
              <a:t>Relevance:</a:t>
            </a:r>
            <a:r>
              <a:rPr lang="en-US" dirty="0" smtClean="0"/>
              <a:t> It encourages us to ask: </a:t>
            </a:r>
            <a:r>
              <a:rPr lang="en-US" i="1" dirty="0" smtClean="0"/>
              <a:t>Who benefits from this narrative?</a:t>
            </a:r>
            <a:r>
              <a:rPr lang="en-US" dirty="0" smtClean="0"/>
              <a:t> Whether it’s climate change policy or tax law, Historical Materialism teaches us to look for the economic interest behind the political stance.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5. Environmental Concerns (Ecological Marxism)</a:t>
            </a:r>
          </a:p>
          <a:p>
            <a:r>
              <a:rPr lang="en-US" dirty="0" smtClean="0"/>
              <a:t>Modern scholars use Marx’s theory to address the climate crisis, often called the </a:t>
            </a:r>
            <a:r>
              <a:rPr lang="en-US" b="1" dirty="0" smtClean="0"/>
              <a:t>"Metabolic Rift."</a:t>
            </a:r>
            <a:endParaRPr lang="en-US" dirty="0" smtClean="0"/>
          </a:p>
          <a:p>
            <a:r>
              <a:rPr lang="en-US" b="1" dirty="0" smtClean="0"/>
              <a:t>The Theory:</a:t>
            </a:r>
            <a:r>
              <a:rPr lang="en-US" dirty="0" smtClean="0"/>
              <a:t> Capitalism requires infinite growth on a finite planet.</a:t>
            </a:r>
          </a:p>
          <a:p>
            <a:r>
              <a:rPr lang="en-US" b="1" dirty="0" smtClean="0"/>
              <a:t>Relevance:</a:t>
            </a:r>
            <a:r>
              <a:rPr lang="en-US" dirty="0" smtClean="0"/>
              <a:t> Historical Materialism helps explain why it is so difficult to pass meaningful environmental laws—the "Base" (our profit-driven economic system) is in direct conflict with the "Superstructure" (the laws needed to protect the planet).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Conclusion &amp; Summary</a:t>
            </a:r>
          </a:p>
          <a:p>
            <a:r>
              <a:rPr lang="en-US" dirty="0" smtClean="0"/>
              <a:t>Historical Materialism views history as a </a:t>
            </a:r>
            <a:r>
              <a:rPr lang="en-US" b="1" dirty="0" smtClean="0"/>
              <a:t>scientific process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</a:t>
            </a:r>
            <a:r>
              <a:rPr lang="en-US" b="1" dirty="0" smtClean="0"/>
              <a:t>economy (Base)</a:t>
            </a:r>
            <a:r>
              <a:rPr lang="en-US" dirty="0" smtClean="0"/>
              <a:t> acts as the driver for </a:t>
            </a:r>
            <a:r>
              <a:rPr lang="en-US" b="1" dirty="0" smtClean="0"/>
              <a:t>culture and law (Superstructure)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Social change is the result of </a:t>
            </a:r>
            <a:r>
              <a:rPr lang="en-US" b="1" dirty="0" smtClean="0"/>
              <a:t>class conflict</a:t>
            </a:r>
            <a:r>
              <a:rPr lang="en-US" dirty="0" smtClean="0"/>
              <a:t> and economic evolution.</a:t>
            </a:r>
          </a:p>
          <a:p>
            <a:r>
              <a:rPr lang="en-US" b="1" dirty="0" smtClean="0"/>
              <a:t>Final Thought:</a:t>
            </a:r>
            <a:r>
              <a:rPr lang="en-US" dirty="0" smtClean="0"/>
              <a:t> By understanding the material conditions of the past, Marx believed we could predict—and shape—the future.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2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The Base and the Superstructure</a:t>
            </a:r>
          </a:p>
          <a:p>
            <a:r>
              <a:rPr lang="en-US" dirty="0" smtClean="0"/>
              <a:t>Marx envisioned society in two distinct layers that interact with one another:</a:t>
            </a:r>
          </a:p>
          <a:p>
            <a:r>
              <a:rPr lang="en-US" b="1" dirty="0" smtClean="0"/>
              <a:t>The Base (The Foundation):</a:t>
            </a:r>
            <a:endParaRPr lang="en-US" dirty="0" smtClean="0"/>
          </a:p>
          <a:p>
            <a:pPr lvl="1"/>
            <a:r>
              <a:rPr lang="en-US" b="1" dirty="0" smtClean="0"/>
              <a:t>Means of Production:</a:t>
            </a:r>
            <a:r>
              <a:rPr lang="en-US" dirty="0" smtClean="0"/>
              <a:t> Tools, land, raw materials, and technology.</a:t>
            </a:r>
          </a:p>
          <a:p>
            <a:pPr lvl="1"/>
            <a:r>
              <a:rPr lang="en-US" b="1" dirty="0" smtClean="0"/>
              <a:t>Relations of Production:</a:t>
            </a:r>
            <a:r>
              <a:rPr lang="en-US" dirty="0" smtClean="0"/>
              <a:t> The social relationships people enter into to produce goods (e.g., master/slave, lord/serf, employer/employee).</a:t>
            </a:r>
          </a:p>
          <a:p>
            <a:r>
              <a:rPr lang="en-US" b="1" dirty="0" smtClean="0"/>
              <a:t>The Superstructure (The Reflection):</a:t>
            </a:r>
            <a:endParaRPr lang="en-US" dirty="0" smtClean="0"/>
          </a:p>
          <a:p>
            <a:pPr lvl="1"/>
            <a:r>
              <a:rPr lang="en-US" dirty="0" smtClean="0"/>
              <a:t>Includes culture, religion, law, politics, and education.</a:t>
            </a:r>
          </a:p>
          <a:p>
            <a:pPr lvl="1"/>
            <a:r>
              <a:rPr lang="en-US" b="1" dirty="0" smtClean="0"/>
              <a:t>Function:</a:t>
            </a:r>
            <a:r>
              <a:rPr lang="en-US" dirty="0" smtClean="0"/>
              <a:t> To justify and maintain the power of the class that controls the Base.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The Stages of History</a:t>
            </a:r>
          </a:p>
          <a:p>
            <a:r>
              <a:rPr lang="en-US" dirty="0" smtClean="0"/>
              <a:t>Marx believed history moves through progressive stages defined by their "Mode of Production":</a:t>
            </a:r>
          </a:p>
          <a:p>
            <a:r>
              <a:rPr lang="en-US" b="1" dirty="0" smtClean="0"/>
              <a:t>Primitive Communism:</a:t>
            </a:r>
            <a:r>
              <a:rPr lang="en-US" dirty="0" smtClean="0"/>
              <a:t> Shared resources; no private property.</a:t>
            </a:r>
          </a:p>
          <a:p>
            <a:r>
              <a:rPr lang="en-US" b="1" dirty="0" smtClean="0"/>
              <a:t>Slave Society:</a:t>
            </a:r>
            <a:r>
              <a:rPr lang="en-US" dirty="0" smtClean="0"/>
              <a:t> Emergence of private property; Master vs. Slave.</a:t>
            </a:r>
          </a:p>
          <a:p>
            <a:r>
              <a:rPr lang="en-US" b="1" dirty="0" smtClean="0"/>
              <a:t>Feudalism:</a:t>
            </a:r>
            <a:r>
              <a:rPr lang="en-US" dirty="0" smtClean="0"/>
              <a:t> Land-based economy; Lord vs. Serf.</a:t>
            </a:r>
          </a:p>
          <a:p>
            <a:r>
              <a:rPr lang="en-US" b="1" dirty="0" smtClean="0"/>
              <a:t>Capitalism:</a:t>
            </a:r>
            <a:r>
              <a:rPr lang="en-US" dirty="0" smtClean="0"/>
              <a:t> Industrial economy; Bourgeoisie (owners) vs. Proletariat (workers).</a:t>
            </a:r>
          </a:p>
          <a:p>
            <a:r>
              <a:rPr lang="en-US" b="1" dirty="0" smtClean="0"/>
              <a:t>Socialism/Communism:</a:t>
            </a:r>
            <a:r>
              <a:rPr lang="en-US" dirty="0" smtClean="0"/>
              <a:t> Predicted final stage where class distinctions are abolished.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/>
          </a:bodyPr>
          <a:lstStyle/>
          <a:p>
            <a:r>
              <a:rPr lang="en-US" dirty="0" smtClean="0"/>
              <a:t>Marx’s theory of </a:t>
            </a:r>
            <a:r>
              <a:rPr lang="en-US" b="1" dirty="0" smtClean="0"/>
              <a:t>Historical Materialism</a:t>
            </a:r>
            <a:r>
              <a:rPr lang="en-US" dirty="0" smtClean="0"/>
              <a:t> posits that human history is not a random series of events but a progressive evolution driven by changes in the "Mode of Production." As the tools we use (Productive Forces) improve, the social structures (Relations of Production) must transform to keep up.</a:t>
            </a:r>
          </a:p>
          <a:p>
            <a:r>
              <a:rPr lang="en-US" dirty="0" smtClean="0"/>
              <a:t>Marx identified five primary stages of historical development, each defined by its unique class structure and economic foundation.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1. Primitive Communism</a:t>
            </a:r>
          </a:p>
          <a:p>
            <a:r>
              <a:rPr lang="en-US" dirty="0" smtClean="0"/>
              <a:t>This is the "pre-history" stage of human society, characterized by hunter-gatherer tribes.</a:t>
            </a:r>
          </a:p>
          <a:p>
            <a:r>
              <a:rPr lang="en-US" b="1" dirty="0" smtClean="0"/>
              <a:t>Economic Base:</a:t>
            </a:r>
            <a:r>
              <a:rPr lang="en-US" dirty="0" smtClean="0"/>
              <a:t> No private property; resources are held in common.</a:t>
            </a:r>
          </a:p>
          <a:p>
            <a:r>
              <a:rPr lang="en-US" b="1" dirty="0" smtClean="0"/>
              <a:t>Social Structure:</a:t>
            </a:r>
            <a:r>
              <a:rPr lang="en-US" dirty="0" smtClean="0"/>
              <a:t> Classless and stateless. Since there is no surplus of goods, there is no exploitation.</a:t>
            </a:r>
          </a:p>
          <a:p>
            <a:r>
              <a:rPr lang="en-US" b="1" dirty="0" smtClean="0"/>
              <a:t>Transition:</a:t>
            </a:r>
            <a:r>
              <a:rPr lang="en-US" dirty="0" smtClean="0"/>
              <a:t> The development of agriculture and the domestication of animals allowed for a </a:t>
            </a:r>
            <a:r>
              <a:rPr lang="en-US" b="1" dirty="0" smtClean="0"/>
              <a:t>surplus</a:t>
            </a:r>
            <a:r>
              <a:rPr lang="en-US" dirty="0" smtClean="0"/>
              <a:t>, leading to the concept of private ownership.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2. Slave Society (Ancient Mode)</a:t>
            </a:r>
          </a:p>
          <a:p>
            <a:r>
              <a:rPr lang="en-US" dirty="0" smtClean="0"/>
              <a:t>With the birth of private property, the first major class division appeared: </a:t>
            </a:r>
            <a:r>
              <a:rPr lang="en-US" b="1" dirty="0" smtClean="0"/>
              <a:t>Master and Slave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Economic Base:</a:t>
            </a:r>
            <a:r>
              <a:rPr lang="en-US" dirty="0" smtClean="0"/>
              <a:t> Physical ownership of human beings as the primary force of production.</a:t>
            </a:r>
          </a:p>
          <a:p>
            <a:r>
              <a:rPr lang="en-US" b="1" dirty="0" smtClean="0"/>
              <a:t>Social Structure:</a:t>
            </a:r>
            <a:r>
              <a:rPr lang="en-US" dirty="0" smtClean="0"/>
              <a:t> A small elite (citizens/aristocrats) controls the labor of a vast enslaved population.</a:t>
            </a:r>
          </a:p>
          <a:p>
            <a:r>
              <a:rPr lang="en-US" b="1" dirty="0" smtClean="0"/>
              <a:t>Conflict:</a:t>
            </a:r>
            <a:r>
              <a:rPr lang="en-US" dirty="0" smtClean="0"/>
              <a:t> The inefficiency of slave labor and the internal decay of empires (like Rome) eventually led to the rise of localized land-based power.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3. Feudalism</a:t>
            </a:r>
          </a:p>
          <a:p>
            <a:r>
              <a:rPr lang="en-US" dirty="0" smtClean="0"/>
              <a:t>During the Middle Ages, the primary source of wealth shifted from owning people to owning land.</a:t>
            </a:r>
          </a:p>
          <a:p>
            <a:r>
              <a:rPr lang="en-US" b="1" dirty="0" smtClean="0"/>
              <a:t>Economic Base:</a:t>
            </a:r>
            <a:r>
              <a:rPr lang="en-US" dirty="0" smtClean="0"/>
              <a:t> Agriculture performed by peasants on land owned by the nobility.</a:t>
            </a:r>
          </a:p>
          <a:p>
            <a:r>
              <a:rPr lang="en-US" b="1" dirty="0" smtClean="0"/>
              <a:t>Social Structure:</a:t>
            </a:r>
            <a:r>
              <a:rPr lang="en-US" dirty="0" smtClean="0"/>
              <a:t> </a:t>
            </a:r>
            <a:r>
              <a:rPr lang="en-US" b="1" dirty="0" smtClean="0"/>
              <a:t>Lord vs. Serf</a:t>
            </a:r>
            <a:r>
              <a:rPr lang="en-US" dirty="0" smtClean="0"/>
              <a:t>. While serfs were not "owned" like slaves, they were legally bound to the land and forced to give a portion of their harvest to the Lord.</a:t>
            </a:r>
          </a:p>
          <a:p>
            <a:r>
              <a:rPr lang="en-US" b="1" dirty="0" smtClean="0"/>
              <a:t>Transition:</a:t>
            </a:r>
            <a:r>
              <a:rPr lang="en-US" dirty="0" smtClean="0"/>
              <a:t> The rise of trade, the "Merchant Class" (Bourgeoisie), and the Industrial Revolution made land-based wealth obsolete compared to factory-based wealth.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4. Capitalism</a:t>
            </a:r>
          </a:p>
          <a:p>
            <a:r>
              <a:rPr lang="en-US" dirty="0" smtClean="0"/>
              <a:t>This is the current stage of history according to Marx. It is defined by industrialization and the market economy.</a:t>
            </a:r>
          </a:p>
          <a:p>
            <a:r>
              <a:rPr lang="en-US" b="1" dirty="0" smtClean="0"/>
              <a:t>Economic Base:</a:t>
            </a:r>
            <a:r>
              <a:rPr lang="en-US" dirty="0" smtClean="0"/>
              <a:t> Private ownership of the </a:t>
            </a:r>
            <a:r>
              <a:rPr lang="en-US" b="1" dirty="0" smtClean="0"/>
              <a:t>Means of Production</a:t>
            </a:r>
            <a:r>
              <a:rPr lang="en-US" dirty="0" smtClean="0"/>
              <a:t> (factories, machines, capital).</a:t>
            </a:r>
          </a:p>
          <a:p>
            <a:r>
              <a:rPr lang="en-US" b="1" dirty="0" smtClean="0"/>
              <a:t>Social Structure:</a:t>
            </a:r>
            <a:r>
              <a:rPr lang="en-US" dirty="0" smtClean="0"/>
              <a:t> </a:t>
            </a:r>
            <a:r>
              <a:rPr lang="en-US" b="1" dirty="0" smtClean="0"/>
              <a:t>Bourgeoisie</a:t>
            </a:r>
            <a:r>
              <a:rPr lang="en-US" dirty="0" smtClean="0"/>
              <a:t> (owners) vs. </a:t>
            </a:r>
            <a:r>
              <a:rPr lang="en-US" b="1" dirty="0" smtClean="0"/>
              <a:t>Proletariat</a:t>
            </a:r>
            <a:r>
              <a:rPr lang="en-US" dirty="0" smtClean="0"/>
              <a:t> (wage-workers). The worker owns nothing but their labor-power, which they must sell to survive.</a:t>
            </a:r>
          </a:p>
          <a:p>
            <a:r>
              <a:rPr lang="en-US" b="1" dirty="0" smtClean="0"/>
              <a:t>The Contradiction:</a:t>
            </a:r>
            <a:r>
              <a:rPr lang="en-US" dirty="0" smtClean="0"/>
              <a:t> Marx argued that Capitalism is highly productive but creates "alienation" and extreme inequality. He believed the workers would eventually develop "class consciousness" and revolt.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27</TotalTime>
  <Words>2448</Words>
  <Application>Microsoft Office PowerPoint</Application>
  <PresentationFormat>On-screen Show (4:3)</PresentationFormat>
  <Paragraphs>128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Origin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6</cp:revision>
  <dcterms:created xsi:type="dcterms:W3CDTF">2006-08-16T00:00:00Z</dcterms:created>
  <dcterms:modified xsi:type="dcterms:W3CDTF">2026-04-04T04:06:21Z</dcterms:modified>
</cp:coreProperties>
</file>