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3/31/2026</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3/31/2026</a:t>
            </a:fld>
            <a:endParaRPr lang="en-US"/>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3/31/2026</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3/31/2026</a:t>
            </a:fld>
            <a:endParaRPr lang="en-US"/>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3/31/2026</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3/31/2026</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219200"/>
            <a:ext cx="8153400" cy="4953000"/>
          </a:xfrm>
        </p:spPr>
        <p:txBody>
          <a:bodyPr/>
          <a:lstStyle/>
          <a:p>
            <a:r>
              <a:rPr lang="en-US" b="1" dirty="0" smtClean="0">
                <a:solidFill>
                  <a:schemeClr val="tx1"/>
                </a:solidFill>
              </a:rPr>
              <a:t>Title:</a:t>
            </a:r>
            <a:r>
              <a:rPr lang="en-US" dirty="0" smtClean="0">
                <a:solidFill>
                  <a:schemeClr val="tx1"/>
                </a:solidFill>
              </a:rPr>
              <a:t> </a:t>
            </a:r>
            <a:r>
              <a:rPr lang="en-US" sz="3200" dirty="0" smtClean="0">
                <a:solidFill>
                  <a:schemeClr val="tx1"/>
                </a:solidFill>
              </a:rPr>
              <a:t>The Contemporary Debate: Market Economy vs. Human Rights</a:t>
            </a:r>
            <a:endParaRPr lang="en-US" dirty="0" smtClean="0">
              <a:solidFill>
                <a:schemeClr val="tx1"/>
              </a:solidFill>
            </a:endParaRPr>
          </a:p>
          <a:p>
            <a:r>
              <a:rPr lang="en-US" b="1" dirty="0" smtClean="0">
                <a:solidFill>
                  <a:schemeClr val="tx1"/>
                </a:solidFill>
              </a:rPr>
              <a:t>Subtitle:</a:t>
            </a:r>
            <a:r>
              <a:rPr lang="en-US" dirty="0" smtClean="0">
                <a:solidFill>
                  <a:schemeClr val="tx1"/>
                </a:solidFill>
              </a:rPr>
              <a:t> Navigating Challenges in the Age of Globalization</a:t>
            </a:r>
          </a:p>
          <a:p>
            <a:endParaRPr lang="en-US" b="1" dirty="0" smtClean="0">
              <a:solidFill>
                <a:schemeClr val="tx1"/>
              </a:solidFill>
            </a:endParaRPr>
          </a:p>
          <a:p>
            <a:endParaRPr lang="en-US" b="1" dirty="0" smtClean="0">
              <a:solidFill>
                <a:schemeClr val="tx1"/>
              </a:solidFill>
            </a:endParaRPr>
          </a:p>
          <a:p>
            <a:endParaRPr lang="en-US" b="1" dirty="0" smtClean="0">
              <a:solidFill>
                <a:schemeClr val="tx1"/>
              </a:solidFill>
            </a:endParaRPr>
          </a:p>
          <a:p>
            <a:r>
              <a:rPr lang="en-US" b="1" dirty="0" smtClean="0">
                <a:solidFill>
                  <a:schemeClr val="tx1"/>
                </a:solidFill>
              </a:rPr>
              <a:t>Presented </a:t>
            </a:r>
            <a:r>
              <a:rPr lang="en-US" b="1" dirty="0" smtClean="0">
                <a:solidFill>
                  <a:schemeClr val="tx1"/>
                </a:solidFill>
              </a:rPr>
              <a:t>by:</a:t>
            </a:r>
            <a:r>
              <a:rPr lang="en-US" dirty="0" smtClean="0">
                <a:solidFill>
                  <a:schemeClr val="tx1"/>
                </a:solidFill>
              </a:rPr>
              <a:t> </a:t>
            </a:r>
            <a:r>
              <a:rPr lang="en-US" dirty="0" err="1" smtClean="0">
                <a:solidFill>
                  <a:schemeClr val="tx1"/>
                </a:solidFill>
              </a:rPr>
              <a:t>Pranjal</a:t>
            </a:r>
            <a:r>
              <a:rPr lang="en-US" dirty="0" smtClean="0">
                <a:solidFill>
                  <a:schemeClr val="tx1"/>
                </a:solidFill>
              </a:rPr>
              <a:t> </a:t>
            </a:r>
            <a:r>
              <a:rPr lang="en-US" dirty="0" err="1" smtClean="0">
                <a:solidFill>
                  <a:schemeClr val="tx1"/>
                </a:solidFill>
              </a:rPr>
              <a:t>Patiri</a:t>
            </a:r>
            <a:endParaRPr lang="en-US" dirty="0" smtClean="0">
              <a:solidFill>
                <a:schemeClr val="tx1"/>
              </a:solidFill>
            </a:endParaRPr>
          </a:p>
          <a:p>
            <a:r>
              <a:rPr lang="en-US" dirty="0" smtClean="0">
                <a:solidFill>
                  <a:schemeClr val="tx1"/>
                </a:solidFill>
              </a:rPr>
              <a:t>Department of Political Science</a:t>
            </a:r>
          </a:p>
          <a:p>
            <a:endParaRPr lang="en-US" dirty="0"/>
          </a:p>
        </p:txBody>
      </p:sp>
      <p:sp>
        <p:nvSpPr>
          <p:cNvPr id="2" name="Title 1"/>
          <p:cNvSpPr>
            <a:spLocks noGrp="1"/>
          </p:cNvSpPr>
          <p:nvPr>
            <p:ph type="ctrTitle"/>
          </p:nvPr>
        </p:nvSpPr>
        <p:spPr>
          <a:xfrm>
            <a:off x="685800" y="228601"/>
            <a:ext cx="7772400" cy="990599"/>
          </a:xfrm>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3. Specific Human Rights Violations in GSCs</a:t>
            </a:r>
          </a:p>
          <a:p>
            <a:r>
              <a:rPr lang="en-US" dirty="0" smtClean="0"/>
              <a:t>The pressure for "fast" and "cheap" production frequently results in the following violations:</a:t>
            </a:r>
          </a:p>
          <a:p>
            <a:r>
              <a:rPr lang="en-US" b="1" dirty="0" smtClean="0"/>
              <a:t>Forced and Child Labor:</a:t>
            </a:r>
            <a:r>
              <a:rPr lang="en-US" dirty="0" smtClean="0"/>
              <a:t> Prevalent in the "upstream" of supply chains, such as in the mining of cobalt for electronics or the harvesting of cotton and cocoa.</a:t>
            </a:r>
          </a:p>
          <a:p>
            <a:r>
              <a:rPr lang="en-US" b="1" dirty="0" smtClean="0"/>
              <a:t>Gender-Based Exploitation:</a:t>
            </a:r>
            <a:r>
              <a:rPr lang="en-US" dirty="0" smtClean="0"/>
              <a:t> Women make up the majority of the workforce in the garment and electronics assembly sectors. They often face systemic discrimination, lower pay, and lack of maternity protections.</a:t>
            </a:r>
          </a:p>
          <a:p>
            <a:r>
              <a:rPr lang="en-US" b="1" dirty="0" smtClean="0"/>
              <a:t>Suppression of Freedom of Association:</a:t>
            </a:r>
            <a:r>
              <a:rPr lang="en-US" dirty="0" smtClean="0"/>
              <a:t> In many market-driven economies, attempts by workers to form trade unions are met with "union-busting" tactics, including termination, blacklisting, or physical violence.</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en-US" b="1" dirty="0" smtClean="0"/>
              <a:t>4. The Challenge of "Voluntary" vs. "Mandatory" Compliance</a:t>
            </a:r>
          </a:p>
          <a:p>
            <a:r>
              <a:rPr lang="en-US" dirty="0" smtClean="0"/>
              <a:t>For decades, the market economy relied on </a:t>
            </a:r>
            <a:r>
              <a:rPr lang="en-US" b="1" dirty="0" smtClean="0"/>
              <a:t>Corporate Social Responsibility (CSR)</a:t>
            </a:r>
            <a:r>
              <a:rPr lang="en-US" dirty="0" smtClean="0"/>
              <a:t>—voluntary promises by companies to do better.</a:t>
            </a:r>
          </a:p>
          <a:p>
            <a:r>
              <a:rPr lang="en-US" b="1" dirty="0" smtClean="0"/>
              <a:t>The Failure of Auditing:</a:t>
            </a:r>
            <a:r>
              <a:rPr lang="en-US" dirty="0" smtClean="0"/>
              <a:t> Social audits are often "checkbox" exercises where factories are tipped off before inspectors arrive, hiding the true extent of labor abuses.</a:t>
            </a:r>
          </a:p>
          <a:p>
            <a:r>
              <a:rPr lang="en-US" b="1" dirty="0" smtClean="0"/>
              <a:t>The Shift to Mandatory Due Diligence:</a:t>
            </a:r>
            <a:r>
              <a:rPr lang="en-US" dirty="0" smtClean="0"/>
              <a:t> There is a growing legal movement (e.g., the </a:t>
            </a:r>
            <a:r>
              <a:rPr lang="en-US" b="1" dirty="0" smtClean="0"/>
              <a:t>EU Corporate Sustainability Due Diligence Directive</a:t>
            </a:r>
            <a:r>
              <a:rPr lang="en-US" dirty="0" smtClean="0"/>
              <a:t>) that forces companies to legally identify, prevent, and account for human rights risks throughout their entire supply chain.</a:t>
            </a:r>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77500" lnSpcReduction="20000"/>
          </a:bodyPr>
          <a:lstStyle/>
          <a:p>
            <a:r>
              <a:rPr lang="en-US" b="1" dirty="0" smtClean="0"/>
              <a:t>Key Challenge 2 – Economic </a:t>
            </a:r>
            <a:r>
              <a:rPr lang="en-US" b="1" dirty="0" smtClean="0"/>
              <a:t>Inequality</a:t>
            </a:r>
          </a:p>
          <a:p>
            <a:r>
              <a:rPr lang="en-US" dirty="0" smtClean="0"/>
              <a:t>Economic inequality is perhaps the most pervasive challenge in the contemporary debate, as it directly impacts the ability of individuals to exercise their fundamental human rights. In a market economy, wealth tends to concentrate, creating a "participation gap" where rights become luxuries rather than entitlements.</a:t>
            </a:r>
          </a:p>
          <a:p>
            <a:r>
              <a:rPr lang="en-US" b="1" dirty="0" smtClean="0"/>
              <a:t>1. The Mechanics of Inequality: Market Concentration</a:t>
            </a:r>
          </a:p>
          <a:p>
            <a:r>
              <a:rPr lang="en-US" dirty="0" smtClean="0"/>
              <a:t>Modern market economies often reward capital (investments and ownership) more than labor (wages). This leads to a widening gap between the "ultra-wealthy" and the working class.</a:t>
            </a:r>
          </a:p>
          <a:p>
            <a:r>
              <a:rPr lang="en-US" b="1" dirty="0" smtClean="0"/>
              <a:t>Wealth vs. Income:</a:t>
            </a:r>
            <a:r>
              <a:rPr lang="en-US" dirty="0" smtClean="0"/>
              <a:t> While income inequality is a concern, </a:t>
            </a:r>
            <a:r>
              <a:rPr lang="en-US" b="1" dirty="0" smtClean="0"/>
              <a:t>wealth inequality</a:t>
            </a:r>
            <a:r>
              <a:rPr lang="en-US" dirty="0" smtClean="0"/>
              <a:t> (assets, stocks, property) is much more severe.</a:t>
            </a:r>
          </a:p>
          <a:p>
            <a:r>
              <a:rPr lang="en-US" b="1" dirty="0" smtClean="0"/>
              <a:t>The "Matthew Effect":</a:t>
            </a:r>
            <a:r>
              <a:rPr lang="en-US" dirty="0" smtClean="0"/>
              <a:t> In a market system, those who already have resources find it easier to acquire more, while those without start-point capital face systemic barriers.</a:t>
            </a:r>
          </a:p>
          <a:p>
            <a:r>
              <a:rPr lang="en-US" b="1" dirty="0" smtClean="0"/>
              <a:t>Market Monopolies:</a:t>
            </a:r>
            <a:r>
              <a:rPr lang="en-US" dirty="0" smtClean="0"/>
              <a:t> Large corporations can stifle competition, leading to higher prices for consumers and lower bargaining power for workers, further exacerbating the wealth gap.</a:t>
            </a:r>
          </a:p>
          <a:p>
            <a:endParaRPr lang="en-US" b="1" dirty="0"/>
          </a:p>
        </p:txBody>
      </p:sp>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en-US" b="1" dirty="0" smtClean="0"/>
              <a:t>2. Impact on Civil and Political Rights</a:t>
            </a:r>
          </a:p>
          <a:p>
            <a:r>
              <a:rPr lang="en-US" dirty="0" smtClean="0"/>
              <a:t>Inequality is not just about money; it translates directly into political power, often undermining the principle of </a:t>
            </a:r>
            <a:r>
              <a:rPr lang="en-US" b="1" dirty="0" smtClean="0"/>
              <a:t>"One Person, One Vote."</a:t>
            </a:r>
            <a:endParaRPr lang="en-US" dirty="0" smtClean="0"/>
          </a:p>
          <a:p>
            <a:r>
              <a:rPr lang="en-US" b="1" dirty="0" smtClean="0"/>
              <a:t>Political Capture:</a:t>
            </a:r>
            <a:r>
              <a:rPr lang="en-US" dirty="0" smtClean="0"/>
              <a:t> When wealth is concentrated, a small elite can exert disproportionate influence over government policy through lobbying, campaign financing, and media ownership.</a:t>
            </a:r>
          </a:p>
          <a:p>
            <a:r>
              <a:rPr lang="en-US" b="1" dirty="0" smtClean="0"/>
              <a:t>Access to Justice:</a:t>
            </a:r>
            <a:r>
              <a:rPr lang="en-US" dirty="0" smtClean="0"/>
              <a:t> In many market economies, the </a:t>
            </a:r>
            <a:r>
              <a:rPr lang="en-US" b="1" dirty="0" smtClean="0"/>
              <a:t>Right to a Fair Trial</a:t>
            </a:r>
            <a:r>
              <a:rPr lang="en-US" dirty="0" smtClean="0"/>
              <a:t> is compromised because high-quality legal representation is expensive. The poor are often left with overstretched public defenders.</a:t>
            </a:r>
          </a:p>
          <a:p>
            <a:r>
              <a:rPr lang="en-US" b="1" dirty="0" smtClean="0"/>
              <a:t>Unequal Protection:</a:t>
            </a:r>
            <a:r>
              <a:rPr lang="en-US" dirty="0" smtClean="0"/>
              <a:t> Marginalized groups often face "over-policing" in low-income areas while corporate or "white-collar" crimes are less rigorously pursued.</a:t>
            </a:r>
          </a:p>
          <a:p>
            <a:endParaRPr lang="en-US" dirty="0"/>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b="1" dirty="0" smtClean="0"/>
              <a:t>3. Impact on Economic and Social Rights (ESR)</a:t>
            </a:r>
          </a:p>
          <a:p>
            <a:r>
              <a:rPr lang="en-US" dirty="0" smtClean="0"/>
              <a:t>The </a:t>
            </a:r>
            <a:r>
              <a:rPr lang="en-US" dirty="0" err="1" smtClean="0"/>
              <a:t>marketization</a:t>
            </a:r>
            <a:r>
              <a:rPr lang="en-US" dirty="0" smtClean="0"/>
              <a:t> of essential services means that the fulfillment of human rights often depends on one’s bank balance.</a:t>
            </a:r>
          </a:p>
          <a:p>
            <a:r>
              <a:rPr lang="en-US" b="1" dirty="0" smtClean="0"/>
              <a:t>Right to Health:</a:t>
            </a:r>
            <a:r>
              <a:rPr lang="en-US" dirty="0" smtClean="0"/>
              <a:t> When healthcare is privatized or market-driven, medical breakthroughs benefit the wealthy first, while the poor may face bankruptcy due to medical debt.</a:t>
            </a:r>
          </a:p>
          <a:p>
            <a:r>
              <a:rPr lang="en-US" b="1" dirty="0" smtClean="0"/>
              <a:t>Right to Education:</a:t>
            </a:r>
            <a:r>
              <a:rPr lang="en-US" dirty="0" smtClean="0"/>
              <a:t> Inequality in funding for schools creates a "two-tier" system where children from wealthy backgrounds receive elite training for the global economy, while others are prepared for low-wage labor.</a:t>
            </a:r>
          </a:p>
          <a:p>
            <a:r>
              <a:rPr lang="en-US" b="1" dirty="0" smtClean="0"/>
              <a:t>Right to Housing:</a:t>
            </a:r>
            <a:r>
              <a:rPr lang="en-US" dirty="0" smtClean="0"/>
              <a:t> In many global cities, housing has become a "financial asset" for investors rather than a human right, leading to gentrification and homelessness for low-income residents.</a:t>
            </a:r>
          </a:p>
          <a:p>
            <a:endParaRPr lang="en-US" dirty="0"/>
          </a:p>
        </p:txBody>
      </p:sp>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r>
              <a:rPr lang="en-US" b="1" dirty="0" smtClean="0"/>
              <a:t>4. The "Digital Divide" as New Inequality</a:t>
            </a:r>
          </a:p>
          <a:p>
            <a:r>
              <a:rPr lang="en-US" dirty="0" smtClean="0"/>
              <a:t>In the 21st century, access to the market economy requires digital literacy and infrastructure.</a:t>
            </a:r>
          </a:p>
          <a:p>
            <a:r>
              <a:rPr lang="en-US" b="1" dirty="0" smtClean="0"/>
              <a:t>The Knowledge Gap:</a:t>
            </a:r>
            <a:r>
              <a:rPr lang="en-US" dirty="0" smtClean="0"/>
              <a:t> Those without high-speed internet or digital tools are increasingly excluded from the labor market, government services, and educational resources.</a:t>
            </a:r>
          </a:p>
          <a:p>
            <a:r>
              <a:rPr lang="en-US" b="1" dirty="0" smtClean="0"/>
              <a:t>Algorithmic Inequality:</a:t>
            </a:r>
            <a:r>
              <a:rPr lang="en-US" dirty="0" smtClean="0"/>
              <a:t> AI used in hiring or credit scoring often mirrors existing societal biases, further entrenching the exclusion of already marginalized communities.</a:t>
            </a:r>
          </a:p>
          <a:p>
            <a:endParaRPr lang="en-US" dirty="0"/>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943600"/>
          </a:xfrm>
        </p:spPr>
        <p:txBody>
          <a:bodyPr>
            <a:normAutofit fontScale="85000" lnSpcReduction="20000"/>
          </a:bodyPr>
          <a:lstStyle/>
          <a:p>
            <a:r>
              <a:rPr lang="en-US" b="1" dirty="0" smtClean="0"/>
              <a:t>Key Challenge 3 – Corporate </a:t>
            </a:r>
            <a:r>
              <a:rPr lang="en-US" b="1" dirty="0" smtClean="0"/>
              <a:t>Accountability:</a:t>
            </a:r>
          </a:p>
          <a:p>
            <a:r>
              <a:rPr lang="en-US" b="1" dirty="0" smtClean="0"/>
              <a:t>Corporate Accountability</a:t>
            </a:r>
            <a:r>
              <a:rPr lang="en-US" dirty="0" smtClean="0"/>
              <a:t> is perhaps the most complex legal and ethical frontier in the contemporary debate. In a globalized market economy, corporations often possess more wealth and influence than the states in which they operate, yet the international legal system was originally designed to regulate states, not private entities.</a:t>
            </a:r>
          </a:p>
          <a:p>
            <a:r>
              <a:rPr lang="en-US" b="1" dirty="0" smtClean="0"/>
              <a:t>1. The "Governance Gap"</a:t>
            </a:r>
          </a:p>
          <a:p>
            <a:r>
              <a:rPr lang="en-US" dirty="0" smtClean="0"/>
              <a:t>The primary challenge is the mismatch between the global reach of multinational corporations (MNCs) and the territorial limits of national laws.</a:t>
            </a:r>
          </a:p>
          <a:p>
            <a:r>
              <a:rPr lang="en-US" b="1" dirty="0" smtClean="0"/>
              <a:t>Legal Personhood vs. Moral Responsibility:</a:t>
            </a:r>
            <a:r>
              <a:rPr lang="en-US" dirty="0" smtClean="0"/>
              <a:t> Corporations are treated as "legal persons" for the purpose of contracts and protections, but they lack a "soul to be damned or a body to be kicked," making it difficult to apply traditional criminal law.</a:t>
            </a:r>
          </a:p>
          <a:p>
            <a:r>
              <a:rPr lang="en-US" b="1" dirty="0" smtClean="0"/>
              <a:t>The Shell Game:</a:t>
            </a:r>
            <a:r>
              <a:rPr lang="en-US" dirty="0" smtClean="0"/>
              <a:t> MNCs often operate through a complex web of subsidiaries. When a subsidiary violates human rights (e.g., environmental destruction in a developing nation), the "parent company" in a developed nation often claims legal separation to avoid liability.</a:t>
            </a:r>
          </a:p>
          <a:p>
            <a:endParaRPr lang="en-US" b="1" dirty="0"/>
          </a:p>
        </p:txBody>
      </p:sp>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10000"/>
          </a:bodyPr>
          <a:lstStyle/>
          <a:p>
            <a:r>
              <a:rPr lang="en-US" b="1" dirty="0" smtClean="0"/>
              <a:t>2. The UN Guiding Principles (The </a:t>
            </a:r>
            <a:r>
              <a:rPr lang="en-US" b="1" dirty="0" err="1" smtClean="0"/>
              <a:t>Ruggie</a:t>
            </a:r>
            <a:r>
              <a:rPr lang="en-US" b="1" dirty="0" smtClean="0"/>
              <a:t> Framework)</a:t>
            </a:r>
          </a:p>
          <a:p>
            <a:r>
              <a:rPr lang="en-US" dirty="0" smtClean="0"/>
              <a:t>Adopted in 2011, the </a:t>
            </a:r>
            <a:r>
              <a:rPr lang="en-US" b="1" dirty="0" smtClean="0"/>
              <a:t>United Nations Guiding Principles on Business and Human Rights (UNGPs)</a:t>
            </a:r>
            <a:r>
              <a:rPr lang="en-US" dirty="0" smtClean="0"/>
              <a:t> established the first global standard for preventing and addressing the risk of adverse impacts on human rights linked to business activity.</a:t>
            </a:r>
          </a:p>
          <a:p>
            <a:r>
              <a:rPr lang="en-US" b="1" dirty="0" smtClean="0"/>
              <a:t>Pillar 1: The State Duty to Protect</a:t>
            </a:r>
            <a:r>
              <a:rPr lang="en-US" dirty="0" smtClean="0"/>
              <a:t> – States must have policies, laws, and adjudication to protect against human rights abuses by third parties, including businesses.</a:t>
            </a:r>
          </a:p>
          <a:p>
            <a:r>
              <a:rPr lang="en-US" b="1" dirty="0" smtClean="0"/>
              <a:t>Pillar 2: The Corporate Responsibility to Respect</a:t>
            </a:r>
            <a:r>
              <a:rPr lang="en-US" dirty="0" smtClean="0"/>
              <a:t> – Companies must act with </a:t>
            </a:r>
            <a:r>
              <a:rPr lang="en-US" b="1" dirty="0" smtClean="0"/>
              <a:t>"Due Diligence"</a:t>
            </a:r>
            <a:r>
              <a:rPr lang="en-US" dirty="0" smtClean="0"/>
              <a:t> to avoid infringing on the rights of others and address any impacts they occur.</a:t>
            </a:r>
          </a:p>
          <a:p>
            <a:r>
              <a:rPr lang="en-US" b="1" dirty="0" smtClean="0"/>
              <a:t>Pillar 3: Access to Remedy</a:t>
            </a:r>
            <a:r>
              <a:rPr lang="en-US" dirty="0" smtClean="0"/>
              <a:t> – Both states and companies must provide effective grievance mechanisms (courts, mediation) for victims of corporate abuse.</a:t>
            </a:r>
          </a:p>
          <a:p>
            <a:endParaRPr lang="en-US" dirty="0"/>
          </a:p>
        </p:txBody>
      </p:sp>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b="1" dirty="0" smtClean="0"/>
              <a:t>3. Key Legal Barriers to Accountability</a:t>
            </a:r>
          </a:p>
          <a:p>
            <a:r>
              <a:rPr lang="en-US" dirty="0" smtClean="0"/>
              <a:t>Even with international guidelines, victims face massive hurdles in seeking justice:</a:t>
            </a:r>
          </a:p>
          <a:p>
            <a:r>
              <a:rPr lang="en-US" b="1" dirty="0" smtClean="0"/>
              <a:t>Forum Non </a:t>
            </a:r>
            <a:r>
              <a:rPr lang="en-US" b="1" dirty="0" err="1" smtClean="0"/>
              <a:t>Conveniens</a:t>
            </a:r>
            <a:r>
              <a:rPr lang="en-US" b="1" dirty="0" smtClean="0"/>
              <a:t>:</a:t>
            </a:r>
            <a:r>
              <a:rPr lang="en-US" dirty="0" smtClean="0"/>
              <a:t> A legal doctrine often used by corporations to argue that a case should be heard in the country where the abuse happened (where courts may be weak or corrupt) rather than in the company's home country.</a:t>
            </a:r>
          </a:p>
          <a:p>
            <a:r>
              <a:rPr lang="en-US" b="1" dirty="0" smtClean="0"/>
              <a:t>Jurisdictional Complexity:</a:t>
            </a:r>
            <a:r>
              <a:rPr lang="en-US" dirty="0" smtClean="0"/>
              <a:t> If a German company uses a Brazilian contractor that abuses workers, which country’s law applies?</a:t>
            </a:r>
          </a:p>
          <a:p>
            <a:r>
              <a:rPr lang="en-US" b="1" dirty="0" smtClean="0"/>
              <a:t>Cost of Litigation:</a:t>
            </a:r>
            <a:r>
              <a:rPr lang="en-US" dirty="0" smtClean="0"/>
              <a:t> Marginalized communities rarely have the financial resources to fight multi-year legal battles against billion-dollar legal teams.</a:t>
            </a:r>
          </a:p>
          <a:p>
            <a:endParaRPr lang="en-US" dirty="0"/>
          </a:p>
        </p:txBody>
      </p:sp>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85000" lnSpcReduction="20000"/>
          </a:bodyPr>
          <a:lstStyle/>
          <a:p>
            <a:r>
              <a:rPr lang="en-US" b="1" dirty="0" smtClean="0"/>
              <a:t>4. From "Voluntary" to "Mandatory" Accountability</a:t>
            </a:r>
          </a:p>
          <a:p>
            <a:r>
              <a:rPr lang="en-US" dirty="0" smtClean="0"/>
              <a:t>The contemporary debate has shifted from </a:t>
            </a:r>
            <a:r>
              <a:rPr lang="en-US" b="1" dirty="0" smtClean="0"/>
              <a:t>Corporate Social Responsibility (CSR)</a:t>
            </a:r>
            <a:r>
              <a:rPr lang="en-US" dirty="0" smtClean="0"/>
              <a:t>—which is voluntary and often dismissed as "</a:t>
            </a:r>
            <a:r>
              <a:rPr lang="en-US" dirty="0" err="1" smtClean="0"/>
              <a:t>greenwashing</a:t>
            </a:r>
            <a:r>
              <a:rPr lang="en-US" dirty="0" smtClean="0"/>
              <a:t>"—to </a:t>
            </a:r>
            <a:r>
              <a:rPr lang="en-US" b="1" dirty="0" smtClean="0"/>
              <a:t>Mandatory Human Rights Due Diligence (</a:t>
            </a:r>
            <a:r>
              <a:rPr lang="en-US" b="1" dirty="0" err="1" smtClean="0"/>
              <a:t>mHRDD</a:t>
            </a:r>
            <a:r>
              <a:rPr lang="en-US" b="1" dirty="0" smtClean="0"/>
              <a:t>)</a:t>
            </a:r>
            <a:r>
              <a:rPr lang="en-US" dirty="0" smtClean="0"/>
              <a:t>.</a:t>
            </a:r>
          </a:p>
          <a:p>
            <a:r>
              <a:rPr lang="en-US" b="1" dirty="0" smtClean="0"/>
              <a:t>The French Duty of Vigilance Law:</a:t>
            </a:r>
            <a:r>
              <a:rPr lang="en-US" dirty="0" smtClean="0"/>
              <a:t> One of the first laws requiring large companies to publish and implement a "vigilance plan" to identify risks to human rights and the environment.</a:t>
            </a:r>
          </a:p>
          <a:p>
            <a:r>
              <a:rPr lang="en-US" b="1" dirty="0" smtClean="0"/>
              <a:t>The EU Directive:</a:t>
            </a:r>
            <a:r>
              <a:rPr lang="en-US" dirty="0" smtClean="0"/>
              <a:t> Recent European legislation that could hold companies legally and financially liable if they fail to monitor their entire global value chain for abuses like child labor or pollution.</a:t>
            </a:r>
          </a:p>
          <a:p>
            <a:r>
              <a:rPr lang="en-US" b="1" dirty="0" smtClean="0"/>
              <a:t>The Proposed "Binding Treaty":</a:t>
            </a:r>
            <a:r>
              <a:rPr lang="en-US" dirty="0" smtClean="0"/>
              <a:t> A movement led by the Global South at the UN to create a legally binding international treaty that would allow victims to sue MNCs in international courts.</a:t>
            </a:r>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Introduction</a:t>
            </a:r>
          </a:p>
          <a:p>
            <a:r>
              <a:rPr lang="en-US" b="1" dirty="0" smtClean="0"/>
              <a:t>The Intersection:</a:t>
            </a:r>
            <a:r>
              <a:rPr lang="en-US" dirty="0" smtClean="0"/>
              <a:t> A market economy relies on freedom of contract and property rights, while human rights focus on the dignity and inherent worth of individuals.</a:t>
            </a:r>
          </a:p>
          <a:p>
            <a:r>
              <a:rPr lang="en-US" b="1" dirty="0" smtClean="0"/>
              <a:t>The Core Tension:</a:t>
            </a:r>
            <a:r>
              <a:rPr lang="en-US" dirty="0" smtClean="0"/>
              <a:t> Can a system driven by profit effectively uphold social and economic rights?</a:t>
            </a:r>
          </a:p>
          <a:p>
            <a:r>
              <a:rPr lang="en-US" b="1" dirty="0" smtClean="0"/>
              <a:t>Context:</a:t>
            </a:r>
            <a:r>
              <a:rPr lang="en-US" dirty="0" smtClean="0"/>
              <a:t> Rise of multinational corporations (MNCs), digital surveillance, and global supply chains.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20000"/>
          </a:bodyPr>
          <a:lstStyle/>
          <a:p>
            <a:r>
              <a:rPr lang="en-US" b="1" dirty="0" smtClean="0"/>
              <a:t>Key Challenge 4 – Digital Rights &amp; Data </a:t>
            </a:r>
            <a:r>
              <a:rPr lang="en-US" b="1" dirty="0" smtClean="0"/>
              <a:t>Privacy:</a:t>
            </a:r>
          </a:p>
          <a:p>
            <a:r>
              <a:rPr lang="en-US" dirty="0" smtClean="0"/>
              <a:t>In the 21st-century market economy, data has been called the "new oil." This has given rise to </a:t>
            </a:r>
            <a:r>
              <a:rPr lang="en-US" b="1" dirty="0" smtClean="0"/>
              <a:t>Surveillance Capitalism</a:t>
            </a:r>
            <a:r>
              <a:rPr lang="en-US" dirty="0" smtClean="0"/>
              <a:t>, a market logic where human experience is extracted as free raw material for hidden commercial practices of prediction and sales. This shift creates unprecedented challenges for fundamental human rights.</a:t>
            </a:r>
          </a:p>
          <a:p>
            <a:r>
              <a:rPr lang="en-US" b="1" dirty="0" smtClean="0"/>
              <a:t>1. The Rise of Surveillance Capitalism</a:t>
            </a:r>
          </a:p>
          <a:p>
            <a:r>
              <a:rPr lang="en-US" dirty="0" smtClean="0"/>
              <a:t>Coined by </a:t>
            </a:r>
            <a:r>
              <a:rPr lang="en-US" dirty="0" err="1" smtClean="0"/>
              <a:t>Shoshana</a:t>
            </a:r>
            <a:r>
              <a:rPr lang="en-US" dirty="0" smtClean="0"/>
              <a:t> </a:t>
            </a:r>
            <a:r>
              <a:rPr lang="en-US" dirty="0" err="1" smtClean="0"/>
              <a:t>Zuboff</a:t>
            </a:r>
            <a:r>
              <a:rPr lang="en-US" dirty="0" smtClean="0"/>
              <a:t>, this term describes a new economic order that claims human experience as fodder for data points.</a:t>
            </a:r>
          </a:p>
          <a:p>
            <a:r>
              <a:rPr lang="en-US" b="1" dirty="0" smtClean="0"/>
              <a:t>Data as Capital:</a:t>
            </a:r>
            <a:r>
              <a:rPr lang="en-US" dirty="0" smtClean="0"/>
              <a:t> In this model, the "product" isn't the app you use; the product is the </a:t>
            </a:r>
            <a:r>
              <a:rPr lang="en-US" b="1" dirty="0" smtClean="0"/>
              <a:t>prediction of your future behavior</a:t>
            </a:r>
            <a:r>
              <a:rPr lang="en-US" dirty="0" smtClean="0"/>
              <a:t> sold to advertisers and insurers.</a:t>
            </a:r>
          </a:p>
          <a:p>
            <a:r>
              <a:rPr lang="en-US" b="1" dirty="0" smtClean="0"/>
              <a:t>Expropriation of Rights:</a:t>
            </a:r>
            <a:r>
              <a:rPr lang="en-US" dirty="0" smtClean="0"/>
              <a:t> This process often happens without meaningful consent, as "Terms of Service" are designed to be unreadable, effectively forcing users to sign away their privacy to participate in modern life.</a:t>
            </a:r>
          </a:p>
          <a:p>
            <a:endParaRPr lang="en-US" b="1"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smtClean="0"/>
              <a:t>2. Threat to the Right to Privacy</a:t>
            </a:r>
          </a:p>
          <a:p>
            <a:r>
              <a:rPr lang="en-US" dirty="0" smtClean="0"/>
              <a:t>Privacy is the "gateway right" that protects other freedoms. In a market-driven digital space, this right is under constant assault.</a:t>
            </a:r>
          </a:p>
          <a:p>
            <a:r>
              <a:rPr lang="en-US" b="1" dirty="0" smtClean="0"/>
              <a:t>Massive Data Harvesting:</a:t>
            </a:r>
            <a:r>
              <a:rPr lang="en-US" dirty="0" smtClean="0"/>
              <a:t> Everything from your GPS location to your heart rate (via </a:t>
            </a:r>
            <a:r>
              <a:rPr lang="en-US" dirty="0" err="1" smtClean="0"/>
              <a:t>wearables</a:t>
            </a:r>
            <a:r>
              <a:rPr lang="en-US" dirty="0" smtClean="0"/>
              <a:t>) and private messages is harvested to build deep psychological profiles.</a:t>
            </a:r>
          </a:p>
          <a:p>
            <a:r>
              <a:rPr lang="en-US" b="1" dirty="0" smtClean="0"/>
              <a:t>The "Nothing to Hide" Fallacy:</a:t>
            </a:r>
            <a:r>
              <a:rPr lang="en-US" dirty="0" smtClean="0"/>
              <a:t> Critics argue that privacy isn't about hiding secrets; it’s about the </a:t>
            </a:r>
            <a:r>
              <a:rPr lang="en-US" b="1" dirty="0" smtClean="0"/>
              <a:t>Right to Autonomy</a:t>
            </a:r>
            <a:r>
              <a:rPr lang="en-US" dirty="0" smtClean="0"/>
              <a:t>. If every move is tracked, individuals begin to "self-censor," chilling freedom of expression.</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p:spPr>
        <p:txBody>
          <a:bodyPr>
            <a:normAutofit fontScale="92500"/>
          </a:bodyPr>
          <a:lstStyle/>
          <a:p>
            <a:r>
              <a:rPr lang="en-US" b="1" dirty="0" smtClean="0"/>
              <a:t>3. Algorithmic Bias &amp; Discrimination</a:t>
            </a:r>
          </a:p>
          <a:p>
            <a:r>
              <a:rPr lang="en-US" dirty="0" smtClean="0"/>
              <a:t>Market economies increasingly rely on AI and automated decision-making to maximize efficiency, which can bake systemic biases into code.</a:t>
            </a:r>
          </a:p>
          <a:p>
            <a:r>
              <a:rPr lang="en-US" b="1" dirty="0" smtClean="0"/>
              <a:t>The Black Box Problem:</a:t>
            </a:r>
            <a:r>
              <a:rPr lang="en-US" dirty="0" smtClean="0"/>
              <a:t> Algorithms used for hiring, bank loans, or even "predictive policing" often operate without transparency.</a:t>
            </a:r>
          </a:p>
          <a:p>
            <a:r>
              <a:rPr lang="en-US" b="1" dirty="0" smtClean="0"/>
              <a:t>Automated Inequality:</a:t>
            </a:r>
            <a:r>
              <a:rPr lang="en-US" dirty="0" smtClean="0"/>
              <a:t> If an AI is trained on historical data that is biased against a certain race or gender, the market "efficiently" automates that discrimination under the guise of objective mathematics.</a:t>
            </a:r>
          </a:p>
          <a:p>
            <a:endParaRPr lang="en-US" dirty="0"/>
          </a:p>
        </p:txBody>
      </p:sp>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lnSpcReduction="10000"/>
          </a:bodyPr>
          <a:lstStyle/>
          <a:p>
            <a:r>
              <a:rPr lang="en-US" b="1" dirty="0" smtClean="0"/>
              <a:t>4. Manipulation and the Right to Free Will</a:t>
            </a:r>
          </a:p>
          <a:p>
            <a:r>
              <a:rPr lang="en-US" dirty="0" smtClean="0"/>
              <a:t>The ultimate goal of surveillance capitalism is not just to predict behavior, but to </a:t>
            </a:r>
            <a:r>
              <a:rPr lang="en-US" b="1" dirty="0" smtClean="0"/>
              <a:t>modify</a:t>
            </a:r>
            <a:r>
              <a:rPr lang="en-US" dirty="0" smtClean="0"/>
              <a:t> it.</a:t>
            </a:r>
          </a:p>
          <a:p>
            <a:r>
              <a:rPr lang="en-US" b="1" dirty="0" smtClean="0"/>
              <a:t>Choice Architecture:</a:t>
            </a:r>
            <a:r>
              <a:rPr lang="en-US" dirty="0" smtClean="0"/>
              <a:t> Platforms use "nudges," "dark patterns," and dopamine-driven notifications to keep users engaged and influence their purchasing—and even political—decisions.</a:t>
            </a:r>
          </a:p>
          <a:p>
            <a:r>
              <a:rPr lang="en-US" b="1" dirty="0" smtClean="0"/>
              <a:t>Impact on Democracy:</a:t>
            </a:r>
            <a:r>
              <a:rPr lang="en-US" dirty="0" smtClean="0"/>
              <a:t> As seen in various global elections, the ability to "micro-target" voters with disinformation exploits psychological vulnerabilities, undermining the </a:t>
            </a:r>
            <a:r>
              <a:rPr lang="en-US" b="1" dirty="0" smtClean="0"/>
              <a:t>Right to Form an Independent Opinion</a:t>
            </a:r>
            <a:r>
              <a:rPr lang="en-US" dirty="0" smtClean="0"/>
              <a:t>.</a:t>
            </a:r>
          </a:p>
          <a:p>
            <a:endParaRPr lang="en-US" dirty="0"/>
          </a:p>
        </p:txBody>
      </p:sp>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5. The "Digital Divide" as a Human Rights Issue</a:t>
            </a:r>
          </a:p>
          <a:p>
            <a:r>
              <a:rPr lang="en-US" dirty="0" smtClean="0"/>
              <a:t>In a market economy, those who cannot afford high-speed internet or the latest devices are excluded from the "digital commons."</a:t>
            </a:r>
          </a:p>
          <a:p>
            <a:r>
              <a:rPr lang="en-US" b="1" dirty="0" smtClean="0"/>
              <a:t>Economic Exclusion:</a:t>
            </a:r>
            <a:r>
              <a:rPr lang="en-US" dirty="0" smtClean="0"/>
              <a:t> Access to the job market, banking, and education now requires digital participation.</a:t>
            </a:r>
          </a:p>
          <a:p>
            <a:r>
              <a:rPr lang="en-US" b="1" dirty="0" smtClean="0"/>
              <a:t>The Two-Tiered Society:</a:t>
            </a:r>
            <a:r>
              <a:rPr lang="en-US" dirty="0" smtClean="0"/>
              <a:t> Those with "privacy-protecting" technology (which is often expensive) vs. those whose data is harvested as a "payment" for free services.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en-US" b="1" dirty="0" smtClean="0"/>
              <a:t>The Environmental </a:t>
            </a:r>
            <a:r>
              <a:rPr lang="en-US" b="1" dirty="0" smtClean="0"/>
              <a:t>Dimension</a:t>
            </a:r>
            <a:r>
              <a:rPr lang="en-US" dirty="0" smtClean="0"/>
              <a:t>:</a:t>
            </a:r>
          </a:p>
          <a:p>
            <a:endParaRPr lang="en-US" dirty="0" smtClean="0"/>
          </a:p>
          <a:p>
            <a:r>
              <a:rPr lang="en-US" dirty="0" smtClean="0"/>
              <a:t>The </a:t>
            </a:r>
            <a:r>
              <a:rPr lang="en-US" b="1" dirty="0" smtClean="0"/>
              <a:t>Environmental Dimension</a:t>
            </a:r>
            <a:r>
              <a:rPr lang="en-US" dirty="0" smtClean="0"/>
              <a:t> is perhaps the most existential challenge in the market-human rights debate. It highlights a fundamental conflict: market economies traditionally require constant growth, while the planet has finite biological limits.</a:t>
            </a:r>
          </a:p>
          <a:p>
            <a:r>
              <a:rPr lang="en-US" dirty="0" smtClean="0"/>
              <a:t>This tension has led to the international recognition of the </a:t>
            </a:r>
            <a:r>
              <a:rPr lang="en-US" b="1" dirty="0" smtClean="0"/>
              <a:t>Right to a Clean, Healthy, and Sustainable Environment</a:t>
            </a:r>
            <a:r>
              <a:rPr lang="en-US" dirty="0" smtClean="0"/>
              <a:t> (recognized by the UN General Assembly in 2022) as a prerequisite for all other human rights.</a:t>
            </a:r>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en-US" b="1" dirty="0" smtClean="0"/>
              <a:t>1. The Problem of "Externalities"</a:t>
            </a:r>
          </a:p>
          <a:p>
            <a:r>
              <a:rPr lang="en-US" dirty="0" smtClean="0"/>
              <a:t>In classical market economics, pollution and resource depletion are often treated as "externalities"—costs of production that are not paid for by the company but are instead "exported" to society and the environment.</a:t>
            </a:r>
          </a:p>
          <a:p>
            <a:r>
              <a:rPr lang="en-US" b="1" dirty="0" smtClean="0"/>
              <a:t>Profit vs. Preservation:</a:t>
            </a:r>
            <a:r>
              <a:rPr lang="en-US" dirty="0" smtClean="0"/>
              <a:t> If a company dumps toxic waste into a river to save on disposal costs, its profit increases, but the local community’s </a:t>
            </a:r>
            <a:r>
              <a:rPr lang="en-US" b="1" dirty="0" smtClean="0"/>
              <a:t>Right to Health</a:t>
            </a:r>
            <a:r>
              <a:rPr lang="en-US" dirty="0" smtClean="0"/>
              <a:t> and </a:t>
            </a:r>
            <a:r>
              <a:rPr lang="en-US" b="1" dirty="0" smtClean="0"/>
              <a:t>Right to Clean Water</a:t>
            </a:r>
            <a:r>
              <a:rPr lang="en-US" dirty="0" smtClean="0"/>
              <a:t> are violated.</a:t>
            </a:r>
          </a:p>
          <a:p>
            <a:r>
              <a:rPr lang="en-US" b="1" dirty="0" smtClean="0"/>
              <a:t>Market Failure:</a:t>
            </a:r>
            <a:r>
              <a:rPr lang="en-US" dirty="0" smtClean="0"/>
              <a:t> Because the market often fails to put a "price" on clean air or biodiversity, these resources are over-exploited until they collapse.</a:t>
            </a:r>
          </a:p>
          <a:p>
            <a:endParaRPr lang="en-US" dirty="0"/>
          </a:p>
        </p:txBody>
      </p:sp>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en-US" b="1" dirty="0" smtClean="0"/>
              <a:t>2. Climate Justice and Human Rights</a:t>
            </a:r>
          </a:p>
          <a:p>
            <a:r>
              <a:rPr lang="en-US" dirty="0" smtClean="0"/>
              <a:t>The market-driven consumption of fossil fuels has led to climate change, which acts as a "threat multiplier" for human rights abuses.</a:t>
            </a:r>
          </a:p>
          <a:p>
            <a:r>
              <a:rPr lang="en-US" b="1" dirty="0" smtClean="0"/>
              <a:t>Displacement and Migration:</a:t>
            </a:r>
            <a:r>
              <a:rPr lang="en-US" dirty="0" smtClean="0"/>
              <a:t> Rising sea levels and extreme weather (driven by global industrial markets) create "climate refugees," challenging the </a:t>
            </a:r>
            <a:r>
              <a:rPr lang="en-US" b="1" dirty="0" smtClean="0"/>
              <a:t>Right to Nationality</a:t>
            </a:r>
            <a:r>
              <a:rPr lang="en-US" dirty="0" smtClean="0"/>
              <a:t> and </a:t>
            </a:r>
            <a:r>
              <a:rPr lang="en-US" b="1" dirty="0" smtClean="0"/>
              <a:t>Right to Housing</a:t>
            </a:r>
            <a:r>
              <a:rPr lang="en-US" dirty="0" smtClean="0"/>
              <a:t>.</a:t>
            </a:r>
          </a:p>
          <a:p>
            <a:r>
              <a:rPr lang="en-US" b="1" dirty="0" smtClean="0"/>
              <a:t>Impact on the Vulnerable:</a:t>
            </a:r>
            <a:r>
              <a:rPr lang="en-US" dirty="0" smtClean="0"/>
              <a:t> While wealthy nations and individuals have benefited most from market-driven industrialization, the poorest communities—who contributed the least to carbon emissions—suffer the most severe rights violations.</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lnSpcReduction="10000"/>
          </a:bodyPr>
          <a:lstStyle/>
          <a:p>
            <a:r>
              <a:rPr lang="en-US" b="1" dirty="0" smtClean="0"/>
              <a:t>3. Resource Extraction and Indigenous Rights</a:t>
            </a:r>
          </a:p>
          <a:p>
            <a:r>
              <a:rPr lang="en-US" dirty="0" smtClean="0"/>
              <a:t>The global market’s demand for minerals (like lithium for green tech or gold for finance) often leads to "</a:t>
            </a:r>
            <a:r>
              <a:rPr lang="en-US" dirty="0" err="1" smtClean="0"/>
              <a:t>extractivism</a:t>
            </a:r>
            <a:r>
              <a:rPr lang="en-US" dirty="0" smtClean="0"/>
              <a:t>" in indigenous territories.</a:t>
            </a:r>
          </a:p>
          <a:p>
            <a:r>
              <a:rPr lang="en-US" b="1" dirty="0" smtClean="0"/>
              <a:t>Free, Prior, and Informed Consent (FPIC):</a:t>
            </a:r>
            <a:r>
              <a:rPr lang="en-US" dirty="0" smtClean="0"/>
              <a:t> Market actors often bypass the rights of indigenous peoples to their ancestral lands in favor of mining or logging concessions.</a:t>
            </a:r>
          </a:p>
          <a:p>
            <a:r>
              <a:rPr lang="en-US" b="1" dirty="0" smtClean="0"/>
              <a:t>Environmental Defenders:</a:t>
            </a:r>
            <a:r>
              <a:rPr lang="en-US" dirty="0" smtClean="0"/>
              <a:t> A tragic intersection of markets and rights is the high rate of violence against environmental activists who oppose corporate projects.</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4. The "Green" Market Transition: A New Challenge</a:t>
            </a:r>
          </a:p>
          <a:p>
            <a:r>
              <a:rPr lang="en-US" dirty="0" smtClean="0"/>
              <a:t>Even the shift toward a "Green Economy" presents human rights risks:</a:t>
            </a:r>
          </a:p>
          <a:p>
            <a:r>
              <a:rPr lang="en-US" b="1" dirty="0" smtClean="0"/>
              <a:t>Green Grabbing:</a:t>
            </a:r>
            <a:r>
              <a:rPr lang="en-US" dirty="0" smtClean="0"/>
              <a:t> Large-scale land acquisitions for carbon offset projects or </a:t>
            </a:r>
            <a:r>
              <a:rPr lang="en-US" dirty="0" err="1" smtClean="0"/>
              <a:t>biofuel</a:t>
            </a:r>
            <a:r>
              <a:rPr lang="en-US" dirty="0" smtClean="0"/>
              <a:t> plantations can displace local farmers, violating the </a:t>
            </a:r>
            <a:r>
              <a:rPr lang="en-US" b="1" dirty="0" smtClean="0"/>
              <a:t>Right to Food</a:t>
            </a:r>
            <a:r>
              <a:rPr lang="en-US" dirty="0" smtClean="0"/>
              <a:t>.</a:t>
            </a:r>
          </a:p>
          <a:p>
            <a:r>
              <a:rPr lang="en-US" b="1" dirty="0" smtClean="0"/>
              <a:t>Supply Chain Abuses:</a:t>
            </a:r>
            <a:r>
              <a:rPr lang="en-US" dirty="0" smtClean="0"/>
              <a:t> The transition to electric vehicles relies on cobalt and copper, often mined under conditions of forced labor or child </a:t>
            </a:r>
            <a:r>
              <a:rPr lang="en-US" dirty="0" smtClean="0"/>
              <a:t>labor.</a:t>
            </a:r>
            <a:endParaRPr lang="en-US" dirty="0" smtClean="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85000" lnSpcReduction="10000"/>
          </a:bodyPr>
          <a:lstStyle/>
          <a:p>
            <a:r>
              <a:rPr lang="en-US" b="1" dirty="0" smtClean="0"/>
              <a:t>Theoretical Perspectives</a:t>
            </a:r>
          </a:p>
          <a:p>
            <a:r>
              <a:rPr lang="en-US" dirty="0" smtClean="0"/>
              <a:t>.</a:t>
            </a:r>
            <a:r>
              <a:rPr lang="en-US" b="1" dirty="0" smtClean="0"/>
              <a:t> 1. The Neoliberal Perspective (Market as an Enabler)</a:t>
            </a:r>
          </a:p>
          <a:p>
            <a:r>
              <a:rPr lang="en-US" dirty="0" smtClean="0"/>
              <a:t>This view, rooted in the works of economists like </a:t>
            </a:r>
            <a:r>
              <a:rPr lang="en-US" b="1" dirty="0" smtClean="0"/>
              <a:t>Friedrich Hayek</a:t>
            </a:r>
            <a:r>
              <a:rPr lang="en-US" dirty="0" smtClean="0"/>
              <a:t> and </a:t>
            </a:r>
            <a:r>
              <a:rPr lang="en-US" b="1" dirty="0" smtClean="0"/>
              <a:t>Milton Friedman</a:t>
            </a:r>
            <a:r>
              <a:rPr lang="en-US" dirty="0" smtClean="0"/>
              <a:t>, argues that the market is the greatest protector of human rights because it promotes individual liberty.</a:t>
            </a:r>
          </a:p>
          <a:p>
            <a:r>
              <a:rPr lang="en-US" b="1" dirty="0" smtClean="0"/>
              <a:t>Core Argument:</a:t>
            </a:r>
            <a:r>
              <a:rPr lang="en-US" dirty="0" smtClean="0"/>
              <a:t> Economic freedom is a necessary condition for political freedom. By decentralizing power from the state to the individual, the market prevents tyranny.</a:t>
            </a:r>
          </a:p>
          <a:p>
            <a:r>
              <a:rPr lang="en-US" b="1" dirty="0" smtClean="0"/>
              <a:t>Property Rights:</a:t>
            </a:r>
            <a:r>
              <a:rPr lang="en-US" dirty="0" smtClean="0"/>
              <a:t> Strong property rights are seen as the foundational human right. If an individual owns their labor and assets, they cannot be easily coerced by the government.</a:t>
            </a:r>
          </a:p>
          <a:p>
            <a:r>
              <a:rPr lang="en-US" b="1" dirty="0" smtClean="0"/>
              <a:t>Wealth Generation:</a:t>
            </a:r>
            <a:r>
              <a:rPr lang="en-US" dirty="0" smtClean="0"/>
              <a:t> Neoliberals argue that market efficiency creates the surplus wealth required to fund social rights, such as healthcare and education, through "trickle-down" effects.</a:t>
            </a:r>
          </a:p>
          <a:p>
            <a:r>
              <a:rPr lang="en-US" b="1" dirty="0" smtClean="0"/>
              <a:t>Critique:</a:t>
            </a:r>
            <a:r>
              <a:rPr lang="en-US" dirty="0" smtClean="0"/>
              <a:t> Critics argue this perspective ignores systemic inequalities and assumes a "level playing field" that rarely exists in reality.</a:t>
            </a:r>
          </a:p>
          <a:p>
            <a:endParaRPr lang="en-US" dirty="0" smtClean="0"/>
          </a:p>
          <a:p>
            <a:endParaRPr lang="en-US" dirty="0"/>
          </a:p>
        </p:txBody>
      </p:sp>
      <p:sp>
        <p:nvSpPr>
          <p:cNvPr id="2" name="Title 1"/>
          <p:cNvSpPr>
            <a:spLocks noGrp="1"/>
          </p:cNvSpPr>
          <p:nvPr>
            <p:ph type="title"/>
          </p:nvPr>
        </p:nvSpPr>
        <p:spPr>
          <a:xfrm flipV="1">
            <a:off x="457200" y="0"/>
            <a:ext cx="8229600" cy="274638"/>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smtClean="0"/>
              <a:t>5. Emerging Legal Solutions</a:t>
            </a:r>
          </a:p>
          <a:p>
            <a:r>
              <a:rPr lang="en-US" dirty="0" smtClean="0"/>
              <a:t>To bridge this gap, new legal concepts are being integrated into the market framework:</a:t>
            </a:r>
          </a:p>
          <a:p>
            <a:r>
              <a:rPr lang="en-US" b="1" dirty="0" smtClean="0"/>
              <a:t>Ecocide:</a:t>
            </a:r>
            <a:r>
              <a:rPr lang="en-US" dirty="0" smtClean="0"/>
              <a:t> Proposals to make large-scale environmental destruction an international crime.</a:t>
            </a:r>
          </a:p>
          <a:p>
            <a:r>
              <a:rPr lang="en-US" b="1" dirty="0" smtClean="0"/>
              <a:t>Rights of Nature:</a:t>
            </a:r>
            <a:r>
              <a:rPr lang="en-US" dirty="0" smtClean="0"/>
              <a:t> Some jurisdictions (like Ecuador and New Zealand) have granted legal personhood to forests or rivers, allowing them to "sue" market actors for damages.</a:t>
            </a:r>
          </a:p>
          <a:p>
            <a:r>
              <a:rPr lang="en-US" b="1" dirty="0" smtClean="0"/>
              <a:t>Carbon Pricing:</a:t>
            </a:r>
            <a:r>
              <a:rPr lang="en-US" dirty="0" smtClean="0"/>
              <a:t> Attempting to "internalize" the cost of pollution so the market reflects the true environmental price of a product.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r>
              <a:rPr lang="en-US" b="1" dirty="0" smtClean="0"/>
              <a:t>Moving Toward a </a:t>
            </a:r>
            <a:r>
              <a:rPr lang="en-US" b="1" dirty="0" smtClean="0"/>
              <a:t>Solution:</a:t>
            </a:r>
          </a:p>
          <a:p>
            <a:r>
              <a:rPr lang="en-US" dirty="0" smtClean="0"/>
              <a:t>The final section of your presentation should focus on how the global community is attempting to reconcile the efficiency of a market economy with the moral and legal imperatives of human rights. This is often described as "humanizing the economy."</a:t>
            </a:r>
          </a:p>
          <a:p>
            <a:r>
              <a:rPr lang="en-US" b="1" dirty="0" smtClean="0"/>
              <a:t>1. From Voluntary CSR to Mandatory Due Diligence</a:t>
            </a:r>
          </a:p>
          <a:p>
            <a:r>
              <a:rPr lang="en-US" dirty="0" smtClean="0"/>
              <a:t>For decades, Corporate Social Responsibility (CSR) was a "choice." The shift now is toward </a:t>
            </a:r>
            <a:r>
              <a:rPr lang="en-US" b="1" dirty="0" smtClean="0"/>
              <a:t>binding legal obligations</a:t>
            </a:r>
            <a:r>
              <a:rPr lang="en-US" dirty="0" smtClean="0"/>
              <a:t>.</a:t>
            </a:r>
          </a:p>
          <a:p>
            <a:endParaRPr lang="en-US" b="1" dirty="0"/>
          </a:p>
        </p:txBody>
      </p:sp>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Mandatory Human Rights Due Diligence (</a:t>
            </a:r>
            <a:r>
              <a:rPr lang="en-US" b="1" dirty="0" err="1" smtClean="0"/>
              <a:t>mHRDD</a:t>
            </a:r>
            <a:r>
              <a:rPr lang="en-US" b="1" dirty="0" smtClean="0"/>
              <a:t>):</a:t>
            </a:r>
            <a:r>
              <a:rPr lang="en-US" dirty="0" smtClean="0"/>
              <a:t> Laws that require companies to proactively identify, prevent, and mitigate human rights risks across their entire global operations.</a:t>
            </a:r>
          </a:p>
          <a:p>
            <a:r>
              <a:rPr lang="en-US" b="1" dirty="0" smtClean="0"/>
              <a:t>Legal Liability:</a:t>
            </a:r>
            <a:r>
              <a:rPr lang="en-US" dirty="0" smtClean="0"/>
              <a:t> Shifting the burden so that parent companies can be sued in their "home" courts for abuses committed by subsidiaries abroad.</a:t>
            </a:r>
          </a:p>
          <a:p>
            <a:r>
              <a:rPr lang="en-US" b="1" dirty="0" smtClean="0"/>
              <a:t>The "Smart Mix":</a:t>
            </a:r>
            <a:r>
              <a:rPr lang="en-US" dirty="0" smtClean="0"/>
              <a:t> Using a combination of national laws, international treaties, and industry-specific standards to create a "level playing field" where ethical companies aren't penalized by cheaper, unethical competitors.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en-US" b="1" dirty="0" smtClean="0"/>
              <a:t>2. The "Social Market Economy" Model</a:t>
            </a:r>
          </a:p>
          <a:p>
            <a:r>
              <a:rPr lang="en-US" dirty="0" smtClean="0"/>
              <a:t>This model, popular in parts of Europe, suggests that the market is a tool that must serve society, not the other way around.</a:t>
            </a:r>
          </a:p>
          <a:p>
            <a:r>
              <a:rPr lang="en-US" b="1" dirty="0" smtClean="0"/>
              <a:t>Strong Social Safety Nets:</a:t>
            </a:r>
            <a:r>
              <a:rPr lang="en-US" dirty="0" smtClean="0"/>
              <a:t> Universal healthcare, affordable housing, and robust unemployment benefits ensure that market fluctuations do not lead to a total loss of human dignity.</a:t>
            </a:r>
          </a:p>
          <a:p>
            <a:r>
              <a:rPr lang="en-US" b="1" dirty="0" smtClean="0"/>
              <a:t>Co-determination:</a:t>
            </a:r>
            <a:r>
              <a:rPr lang="en-US" dirty="0" smtClean="0"/>
              <a:t> Laws that require workers to have a seat on corporate boards (as seen in Germany), ensuring labor rights are considered in high-level business decisions.</a:t>
            </a:r>
          </a:p>
          <a:p>
            <a:r>
              <a:rPr lang="en-US" b="1" dirty="0" smtClean="0"/>
              <a:t>Public-Private Partnerships:</a:t>
            </a:r>
            <a:r>
              <a:rPr lang="en-US" dirty="0" smtClean="0"/>
              <a:t> Moving toward "Stakeholder Capitalism," where a company’s success is measured by its impact on employees, customers, and the environment, not just shareholders.</a:t>
            </a:r>
          </a:p>
          <a:p>
            <a:endParaRPr lang="en-US" dirty="0"/>
          </a:p>
        </p:txBody>
      </p:sp>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3. Strengthening International Frameworks</a:t>
            </a:r>
          </a:p>
          <a:p>
            <a:r>
              <a:rPr lang="en-US" dirty="0" smtClean="0"/>
              <a:t>Since markets are global, solutions must also be global to prevent companies from simply moving to "rights-free" zones.</a:t>
            </a:r>
          </a:p>
          <a:p>
            <a:r>
              <a:rPr lang="en-US" b="1" dirty="0" smtClean="0"/>
              <a:t>The UN Binding Treaty:</a:t>
            </a:r>
            <a:r>
              <a:rPr lang="en-US" dirty="0" smtClean="0"/>
              <a:t> Ongoing negotiations for an international legally binding instrument to regulate the activities of transnational corporations.</a:t>
            </a:r>
          </a:p>
          <a:p>
            <a:r>
              <a:rPr lang="en-US" b="1" dirty="0" smtClean="0"/>
              <a:t>Trade Agreements with "Human Rights Clauses":</a:t>
            </a:r>
            <a:r>
              <a:rPr lang="en-US" dirty="0" smtClean="0"/>
              <a:t> Including enforceable labor and environmental standards in free trade deals (e.g., EU-Vietnam FTA).</a:t>
            </a:r>
          </a:p>
          <a:p>
            <a:r>
              <a:rPr lang="en-US" b="1" dirty="0" smtClean="0"/>
              <a:t>OECD Guidelines:</a:t>
            </a:r>
            <a:r>
              <a:rPr lang="en-US" dirty="0" smtClean="0"/>
              <a:t> Strengthening the "National Contact Points" (NCPs) which act as grievance offices for victims of corporate misconduct.</a:t>
            </a:r>
          </a:p>
          <a:p>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fontScale="92500"/>
          </a:bodyPr>
          <a:lstStyle/>
          <a:p>
            <a:r>
              <a:rPr lang="en-US" b="1" dirty="0" smtClean="0"/>
              <a:t>4. Economic Democracy and Alternative Models</a:t>
            </a:r>
          </a:p>
          <a:p>
            <a:r>
              <a:rPr lang="en-US" dirty="0" smtClean="0"/>
              <a:t>Some argue the solution lies in changing who owns the market.</a:t>
            </a:r>
          </a:p>
          <a:p>
            <a:r>
              <a:rPr lang="en-US" b="1" dirty="0" smtClean="0"/>
              <a:t>Worker Cooperatives:</a:t>
            </a:r>
            <a:r>
              <a:rPr lang="en-US" dirty="0" smtClean="0"/>
              <a:t> Businesses owned and managed by employees, which naturally prioritize fair wages and safe conditions over extreme profit extraction.</a:t>
            </a:r>
          </a:p>
          <a:p>
            <a:r>
              <a:rPr lang="en-US" b="1" dirty="0" smtClean="0"/>
              <a:t>Circular Economy:</a:t>
            </a:r>
            <a:r>
              <a:rPr lang="en-US" dirty="0" smtClean="0"/>
              <a:t> Designing markets to eliminate waste and pollution, aligning economic activity with the </a:t>
            </a:r>
            <a:r>
              <a:rPr lang="en-US" b="1" dirty="0" smtClean="0"/>
              <a:t>Right to a Healthy Environment</a:t>
            </a:r>
            <a:r>
              <a:rPr lang="en-US" dirty="0" smtClean="0"/>
              <a:t>.</a:t>
            </a:r>
          </a:p>
          <a:p>
            <a:r>
              <a:rPr lang="en-US" b="1" dirty="0" smtClean="0"/>
              <a:t>Fair Trade Movement:</a:t>
            </a:r>
            <a:r>
              <a:rPr lang="en-US" dirty="0" smtClean="0"/>
              <a:t> Creating "niche" markets that guarantee a minimum price to producers, ensuring a living wage is built into the cost of the product.</a:t>
            </a:r>
          </a:p>
          <a:p>
            <a:endParaRPr lang="en-US" dirty="0"/>
          </a:p>
        </p:txBody>
      </p:sp>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5. The Role of Technology and Transparency</a:t>
            </a:r>
          </a:p>
          <a:p>
            <a:r>
              <a:rPr lang="en-US" dirty="0" smtClean="0"/>
              <a:t>Using the same tools that created "Surveillance Capitalism" to instead protect rights.</a:t>
            </a:r>
          </a:p>
          <a:p>
            <a:r>
              <a:rPr lang="en-US" b="1" dirty="0" err="1" smtClean="0"/>
              <a:t>Blockchain</a:t>
            </a:r>
            <a:r>
              <a:rPr lang="en-US" b="1" dirty="0" smtClean="0"/>
              <a:t> for Traceability:</a:t>
            </a:r>
            <a:r>
              <a:rPr lang="en-US" dirty="0" smtClean="0"/>
              <a:t> Using decentralized ledgers to track raw materials (like "conflict-free" minerals) from the mine to the consumer, making it impossible to hide child labor in the supply chain.</a:t>
            </a:r>
          </a:p>
          <a:p>
            <a:r>
              <a:rPr lang="en-US" b="1" dirty="0" smtClean="0"/>
              <a:t>Open Data:</a:t>
            </a:r>
            <a:r>
              <a:rPr lang="en-US" dirty="0" smtClean="0"/>
              <a:t> Requiring corporations to publish "Impact Reports" that are machine-readable and verifiable by independent NGOs and journalists.</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Conclusion</a:t>
            </a:r>
          </a:p>
          <a:p>
            <a:r>
              <a:rPr lang="en-US" b="1" dirty="0" smtClean="0"/>
              <a:t>Summary:</a:t>
            </a:r>
            <a:r>
              <a:rPr lang="en-US" dirty="0" smtClean="0"/>
              <a:t> The market is a powerful tool for development, but it is not a self-regulating guarantor of human dignity.</a:t>
            </a:r>
          </a:p>
          <a:p>
            <a:r>
              <a:rPr lang="en-US" b="1" dirty="0" smtClean="0"/>
              <a:t>Final Thought:</a:t>
            </a:r>
            <a:r>
              <a:rPr lang="en-US" dirty="0" smtClean="0"/>
              <a:t> Human rights must serve as the "guardrails" for the global economy, ensuring that progress does not come at the cost of the individual.</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8800" dirty="0" smtClean="0"/>
              <a:t>The End</a:t>
            </a:r>
            <a:endParaRPr lang="en-US" sz="8800"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77500" lnSpcReduction="20000"/>
          </a:bodyPr>
          <a:lstStyle/>
          <a:p>
            <a:r>
              <a:rPr lang="en-US" b="1" dirty="0" smtClean="0"/>
              <a:t>2. The Critical &amp; Marxist Perspective (Market as a Constraint)</a:t>
            </a:r>
          </a:p>
          <a:p>
            <a:r>
              <a:rPr lang="en-US" dirty="0" smtClean="0"/>
              <a:t>Drawing from </a:t>
            </a:r>
            <a:r>
              <a:rPr lang="en-US" b="1" dirty="0" smtClean="0"/>
              <a:t>Karl Marx</a:t>
            </a:r>
            <a:r>
              <a:rPr lang="en-US" dirty="0" smtClean="0"/>
              <a:t> and modern critical theorists, this perspective views the capitalist market as inherently antagonistic to human rights, particularly social and economic rights.</a:t>
            </a:r>
          </a:p>
          <a:p>
            <a:r>
              <a:rPr lang="en-US" b="1" dirty="0" err="1" smtClean="0"/>
              <a:t>Commodification</a:t>
            </a:r>
            <a:r>
              <a:rPr lang="en-US" b="1" dirty="0" smtClean="0"/>
              <a:t>:</a:t>
            </a:r>
            <a:r>
              <a:rPr lang="en-US" dirty="0" smtClean="0"/>
              <a:t> This theory posits that markets turn everything—including labor, water, and healthcare—into commodities. When basic needs are sold for profit, the "Right to Life" or "Right to Health" becomes accessible only to those who can pay.</a:t>
            </a:r>
          </a:p>
          <a:p>
            <a:r>
              <a:rPr lang="en-US" b="1" dirty="0" smtClean="0"/>
              <a:t>Power Imbalance:</a:t>
            </a:r>
            <a:r>
              <a:rPr lang="en-US" dirty="0" smtClean="0"/>
              <a:t> It emphasizes the disparity between the "owner of capital" (the corporation) and the "provider of labor" (the worker). This imbalance leads to exploitation and the violation of labor rights.</a:t>
            </a:r>
          </a:p>
          <a:p>
            <a:r>
              <a:rPr lang="en-US" b="1" dirty="0" smtClean="0"/>
              <a:t>Structural Violence:</a:t>
            </a:r>
            <a:r>
              <a:rPr lang="en-US" dirty="0" smtClean="0"/>
              <a:t> Critical theorists argue that the global market structure commits "structural violence" by prioritizing debt repayment to international banks over a nation’s ability to provide food or medicine to its citizens.</a:t>
            </a:r>
          </a:p>
          <a:p>
            <a:r>
              <a:rPr lang="en-US" b="1" dirty="0" smtClean="0"/>
              <a:t>Critique:</a:t>
            </a:r>
            <a:r>
              <a:rPr lang="en-US" dirty="0" smtClean="0"/>
              <a:t> Critics of this view argue that it often fails to provide a viable, large-scale alternative that doesn't result in state authoritarianism.</a:t>
            </a:r>
          </a:p>
          <a:p>
            <a:endParaRPr lang="en-US" dirty="0"/>
          </a:p>
        </p:txBody>
      </p:sp>
      <p:sp>
        <p:nvSpPr>
          <p:cNvPr id="2" name="Title 1"/>
          <p:cNvSpPr>
            <a:spLocks noGrp="1"/>
          </p:cNvSpPr>
          <p:nvPr>
            <p:ph type="title"/>
          </p:nvPr>
        </p:nvSpPr>
        <p:spPr>
          <a:xfrm flipV="1">
            <a:off x="457200" y="152400"/>
            <a:ext cx="8229600" cy="122238"/>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r>
              <a:rPr lang="en-US" b="1" dirty="0" smtClean="0"/>
              <a:t>3. The </a:t>
            </a:r>
            <a:r>
              <a:rPr lang="en-US" b="1" dirty="0" err="1" smtClean="0"/>
              <a:t>Institutionalist</a:t>
            </a:r>
            <a:r>
              <a:rPr lang="en-US" b="1" dirty="0" smtClean="0"/>
              <a:t> &amp; "Embedded Liberalism" Perspective (The Middle Path)</a:t>
            </a:r>
          </a:p>
          <a:p>
            <a:r>
              <a:rPr lang="en-US" dirty="0" smtClean="0"/>
              <a:t>Proposed by thinkers like </a:t>
            </a:r>
            <a:r>
              <a:rPr lang="en-US" b="1" dirty="0" smtClean="0"/>
              <a:t>Karl Polanyi</a:t>
            </a:r>
            <a:r>
              <a:rPr lang="en-US" dirty="0" smtClean="0"/>
              <a:t> and later refined in the </a:t>
            </a:r>
            <a:r>
              <a:rPr lang="en-US" b="1" dirty="0" smtClean="0"/>
              <a:t>UN Guiding Principles on Business and Human Rights</a:t>
            </a:r>
            <a:r>
              <a:rPr lang="en-US" dirty="0" smtClean="0"/>
              <a:t>, this view suggests that markets are social constructs that must be "embedded" within a framework of rights.</a:t>
            </a:r>
          </a:p>
          <a:p>
            <a:r>
              <a:rPr lang="en-US" b="1" dirty="0" smtClean="0"/>
              <a:t>The "Double Movement":</a:t>
            </a:r>
            <a:r>
              <a:rPr lang="en-US" dirty="0" smtClean="0"/>
              <a:t> Polanyi argued that while markets push for deregulation, society inevitably pushes back to protect itself (through labor laws, environmental protections, etc.).</a:t>
            </a:r>
          </a:p>
          <a:p>
            <a:endParaRPr lang="en-US" dirty="0"/>
          </a:p>
        </p:txBody>
      </p:sp>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State Responsibility:</a:t>
            </a:r>
            <a:r>
              <a:rPr lang="en-US" dirty="0" smtClean="0"/>
              <a:t> Unlike pure </a:t>
            </a:r>
            <a:r>
              <a:rPr lang="en-US" dirty="0" err="1" smtClean="0"/>
              <a:t>Neoliberalism</a:t>
            </a:r>
            <a:r>
              <a:rPr lang="en-US" dirty="0" smtClean="0"/>
              <a:t>, this theory asserts that the state must intervene to correct "market failures" that lead to rights violations.</a:t>
            </a:r>
          </a:p>
          <a:p>
            <a:r>
              <a:rPr lang="en-US" b="1" dirty="0" err="1" smtClean="0"/>
              <a:t>Ruggie</a:t>
            </a:r>
            <a:r>
              <a:rPr lang="en-US" b="1" dirty="0" smtClean="0"/>
              <a:t> Framework:</a:t>
            </a:r>
            <a:r>
              <a:rPr lang="en-US" dirty="0" smtClean="0"/>
              <a:t> Developed by John </a:t>
            </a:r>
            <a:r>
              <a:rPr lang="en-US" dirty="0" err="1" smtClean="0"/>
              <a:t>Ruggie</a:t>
            </a:r>
            <a:r>
              <a:rPr lang="en-US" dirty="0" smtClean="0"/>
              <a:t>, this modern perspective focuses on the </a:t>
            </a:r>
            <a:r>
              <a:rPr lang="en-US" b="1" dirty="0" smtClean="0"/>
              <a:t>"Protect, Respect, and Remedy"</a:t>
            </a:r>
            <a:r>
              <a:rPr lang="en-US" dirty="0" smtClean="0"/>
              <a:t> model:</a:t>
            </a:r>
          </a:p>
          <a:p>
            <a:pPr lvl="1"/>
            <a:r>
              <a:rPr lang="en-US" b="1" dirty="0" smtClean="0"/>
              <a:t>States</a:t>
            </a:r>
            <a:r>
              <a:rPr lang="en-US" dirty="0" smtClean="0"/>
              <a:t> have the duty to </a:t>
            </a:r>
            <a:r>
              <a:rPr lang="en-US" i="1" dirty="0" smtClean="0"/>
              <a:t>protect</a:t>
            </a:r>
            <a:r>
              <a:rPr lang="en-US" dirty="0" smtClean="0"/>
              <a:t> rights.</a:t>
            </a:r>
          </a:p>
          <a:p>
            <a:pPr lvl="1"/>
            <a:r>
              <a:rPr lang="en-US" b="1" dirty="0" smtClean="0"/>
              <a:t>Corporations</a:t>
            </a:r>
            <a:r>
              <a:rPr lang="en-US" dirty="0" smtClean="0"/>
              <a:t> have the responsibility to </a:t>
            </a:r>
            <a:r>
              <a:rPr lang="en-US" i="1" dirty="0" smtClean="0"/>
              <a:t>respect</a:t>
            </a:r>
            <a:r>
              <a:rPr lang="en-US" dirty="0" smtClean="0"/>
              <a:t> rights.</a:t>
            </a:r>
          </a:p>
          <a:p>
            <a:pPr lvl="1"/>
            <a:r>
              <a:rPr lang="en-US" b="1" dirty="0" smtClean="0"/>
              <a:t>Victims</a:t>
            </a:r>
            <a:r>
              <a:rPr lang="en-US" dirty="0" smtClean="0"/>
              <a:t> must have access to effective </a:t>
            </a:r>
            <a:r>
              <a:rPr lang="en-US" i="1" dirty="0" smtClean="0"/>
              <a:t>remedy</a:t>
            </a:r>
            <a:r>
              <a:rPr lang="en-US" dirty="0" smtClean="0"/>
              <a:t>.</a:t>
            </a:r>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en-US" b="1" dirty="0" smtClean="0"/>
              <a:t>Key Challenge 1 – Labor Rights &amp; Global Supply </a:t>
            </a:r>
            <a:r>
              <a:rPr lang="en-US" b="1" dirty="0" smtClean="0"/>
              <a:t>Chains</a:t>
            </a:r>
            <a:r>
              <a:rPr lang="en-US" dirty="0" smtClean="0"/>
              <a:t>:</a:t>
            </a:r>
          </a:p>
          <a:p>
            <a:r>
              <a:rPr lang="en-US" dirty="0" smtClean="0"/>
              <a:t>In the context of a globalized market economy, </a:t>
            </a:r>
            <a:r>
              <a:rPr lang="en-US" b="1" dirty="0" smtClean="0"/>
              <a:t>Labor Rights within Global Supply Chains (GSCs)</a:t>
            </a:r>
            <a:r>
              <a:rPr lang="en-US" dirty="0" smtClean="0"/>
              <a:t> represents one of the most significant points of friction between corporate profitability and human dignity.</a:t>
            </a:r>
          </a:p>
          <a:p>
            <a:r>
              <a:rPr lang="en-US" dirty="0" smtClean="0"/>
              <a:t>As production is fragmented across different countries to minimize costs, the traditional relationship between employer and employee becomes obscured, leading to several critical challenges.</a:t>
            </a:r>
          </a:p>
          <a:p>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en-US" b="1" dirty="0" smtClean="0"/>
              <a:t>1. The "Race to the Bottom" Dynamics</a:t>
            </a:r>
          </a:p>
          <a:p>
            <a:r>
              <a:rPr lang="en-US" dirty="0" smtClean="0"/>
              <a:t>To remain competitive in a global market, multinational corporations (MNCs) often seek production sites with the lowest labor costs and the least stringent regulations.</a:t>
            </a:r>
          </a:p>
          <a:p>
            <a:r>
              <a:rPr lang="en-US" b="1" dirty="0" smtClean="0"/>
              <a:t>Regulatory Arbitrage:</a:t>
            </a:r>
            <a:r>
              <a:rPr lang="en-US" dirty="0" smtClean="0"/>
              <a:t> Companies move operations to "Special Economic Zones" (SEZs) where national labor laws are often suspended or weakened to attract foreign investment.</a:t>
            </a:r>
          </a:p>
          <a:p>
            <a:r>
              <a:rPr lang="en-US" b="1" dirty="0" smtClean="0"/>
              <a:t>Wage Suppression:</a:t>
            </a:r>
            <a:r>
              <a:rPr lang="en-US" dirty="0" smtClean="0"/>
              <a:t> Competition between developing nations to attract MNCs leads to a "race to the bottom" where wages are kept at poverty levels, violating the </a:t>
            </a:r>
            <a:r>
              <a:rPr lang="en-US" b="1" dirty="0" smtClean="0"/>
              <a:t>Right to a Living Wage</a:t>
            </a:r>
            <a:r>
              <a:rPr lang="en-US" dirty="0" smtClean="0"/>
              <a:t>.</a:t>
            </a:r>
          </a:p>
          <a:p>
            <a:endParaRPr lang="en-US" dirty="0"/>
          </a:p>
        </p:txBody>
      </p:sp>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a:bodyPr>
          <a:lstStyle/>
          <a:p>
            <a:r>
              <a:rPr lang="en-US" b="1" dirty="0" smtClean="0"/>
              <a:t>2. Fragmentation and Legal "Plausible Deniability"</a:t>
            </a:r>
          </a:p>
          <a:p>
            <a:r>
              <a:rPr lang="en-US" dirty="0" smtClean="0"/>
              <a:t>Modern supply chains are often tiered, involving thousands of sub-contractors and home-based workers.</a:t>
            </a:r>
          </a:p>
          <a:p>
            <a:r>
              <a:rPr lang="en-US" b="1" dirty="0" smtClean="0"/>
              <a:t>Lack of Transparency:</a:t>
            </a:r>
            <a:r>
              <a:rPr lang="en-US" dirty="0" smtClean="0"/>
              <a:t> An MNC may have a strict code of conduct for its direct suppliers, but the actual work is often outsourced to "Tier 2" or "Tier 3" factories that operate in the shadows.</a:t>
            </a:r>
          </a:p>
          <a:p>
            <a:r>
              <a:rPr lang="en-US" b="1" dirty="0" smtClean="0"/>
              <a:t>The Responsibility Gap:</a:t>
            </a:r>
            <a:r>
              <a:rPr lang="en-US" dirty="0" smtClean="0"/>
              <a:t> When a tragedy occurs (e.g., the </a:t>
            </a:r>
            <a:r>
              <a:rPr lang="en-US" b="1" dirty="0" err="1" smtClean="0"/>
              <a:t>Rana</a:t>
            </a:r>
            <a:r>
              <a:rPr lang="en-US" b="1" dirty="0" smtClean="0"/>
              <a:t> Plaza collapse</a:t>
            </a:r>
            <a:r>
              <a:rPr lang="en-US" dirty="0" smtClean="0"/>
              <a:t> in Bangladesh), lead firms often claim they were unaware of the sub-contracting, making it legally difficult for victims to seek compensation from the wealthy parent company.</a:t>
            </a:r>
          </a:p>
          <a:p>
            <a:endParaRPr lang="en-US" dirty="0"/>
          </a:p>
        </p:txBody>
      </p:sp>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85</TotalTime>
  <Words>3903</Words>
  <Application>Microsoft Office PowerPoint</Application>
  <PresentationFormat>On-screen Show (4:3)</PresentationFormat>
  <Paragraphs>171</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Paper</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6</cp:revision>
  <dcterms:created xsi:type="dcterms:W3CDTF">2006-08-16T00:00:00Z</dcterms:created>
  <dcterms:modified xsi:type="dcterms:W3CDTF">2026-03-31T04:25:26Z</dcterms:modified>
</cp:coreProperties>
</file>