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4/1/2026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4/1/2026</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838199"/>
          </a:xfrm>
        </p:spPr>
        <p:txBody>
          <a:bodyPr/>
          <a:lstStyle/>
          <a:p>
            <a:endParaRPr lang="en-US" dirty="0"/>
          </a:p>
        </p:txBody>
      </p:sp>
      <p:sp>
        <p:nvSpPr>
          <p:cNvPr id="3" name="Subtitle 2"/>
          <p:cNvSpPr>
            <a:spLocks noGrp="1"/>
          </p:cNvSpPr>
          <p:nvPr>
            <p:ph type="subTitle" idx="1"/>
          </p:nvPr>
        </p:nvSpPr>
        <p:spPr>
          <a:xfrm>
            <a:off x="685800" y="1295400"/>
            <a:ext cx="7772400" cy="4800600"/>
          </a:xfrm>
        </p:spPr>
        <p:txBody>
          <a:bodyPr/>
          <a:lstStyle/>
          <a:p>
            <a:r>
              <a:rPr lang="en-US" dirty="0" smtClean="0">
                <a:solidFill>
                  <a:schemeClr val="tx1"/>
                </a:solidFill>
              </a:rPr>
              <a:t>Title: </a:t>
            </a:r>
            <a:r>
              <a:rPr lang="en-US" sz="4000" b="1" dirty="0" smtClean="0">
                <a:solidFill>
                  <a:schemeClr val="tx1"/>
                </a:solidFill>
              </a:rPr>
              <a:t>Mary Wollstonecraft: </a:t>
            </a:r>
            <a:r>
              <a:rPr lang="en-US" sz="4000" b="1" dirty="0" smtClean="0">
                <a:solidFill>
                  <a:schemeClr val="tx1"/>
                </a:solidFill>
              </a:rPr>
              <a:t>Women and Rights</a:t>
            </a:r>
            <a:endParaRPr lang="en-US" b="1" dirty="0" smtClean="0">
              <a:solidFill>
                <a:schemeClr val="tx1"/>
              </a:solidFill>
            </a:endParaRPr>
          </a:p>
          <a:p>
            <a:r>
              <a:rPr lang="en-US" dirty="0" smtClean="0">
                <a:solidFill>
                  <a:schemeClr val="tx1"/>
                </a:solidFill>
              </a:rPr>
              <a:t>Subtitle: Foundations of Modern Feminist Philosophy</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Presented </a:t>
            </a:r>
            <a:r>
              <a:rPr lang="en-US" dirty="0" smtClean="0">
                <a:solidFill>
                  <a:schemeClr val="tx1"/>
                </a:solidFill>
              </a:rPr>
              <a:t>by: </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en-US" b="1" dirty="0" smtClean="0"/>
              <a:t>3. Reason as the Foundation of Independence</a:t>
            </a:r>
          </a:p>
          <a:p>
            <a:r>
              <a:rPr lang="en-US" dirty="0" smtClean="0"/>
              <a:t>Wollstonecraft believed that the ultimate goal of rationality was </a:t>
            </a:r>
            <a:r>
              <a:rPr lang="en-US" b="1" dirty="0" smtClean="0"/>
              <a:t>autonomy</a:t>
            </a:r>
            <a:r>
              <a:rPr lang="en-US" dirty="0" smtClean="0"/>
              <a:t> (self-governance).</a:t>
            </a:r>
          </a:p>
          <a:p>
            <a:r>
              <a:rPr lang="en-US" b="1" dirty="0" smtClean="0"/>
              <a:t>Power Over Self:</a:t>
            </a:r>
            <a:r>
              <a:rPr lang="en-US" dirty="0" smtClean="0"/>
              <a:t> She famously stated that she did not want women to have power over men, but power over themselves. This internal power comes from a disciplined, rational mind.</a:t>
            </a:r>
          </a:p>
          <a:p>
            <a:r>
              <a:rPr lang="en-US" b="1" dirty="0" smtClean="0"/>
              <a:t>Economic Rationality:</a:t>
            </a:r>
            <a:r>
              <a:rPr lang="en-US" dirty="0" smtClean="0"/>
              <a:t> She argued that a rational woman would be better equipped to manage a household, educate her children, and, if necessary, support herself financially.</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b="1" dirty="0" smtClean="0"/>
              <a:t>4. The "Sensibility" Trap</a:t>
            </a:r>
          </a:p>
          <a:p>
            <a:r>
              <a:rPr lang="en-US" dirty="0" smtClean="0"/>
              <a:t>In the 18th century, "Sensibility" (extreme emotional sensitivity) was considered a refined female trait. Wollstonecraft saw this as a dangerous trap.</a:t>
            </a:r>
          </a:p>
          <a:p>
            <a:r>
              <a:rPr lang="en-US" b="1" dirty="0" smtClean="0"/>
              <a:t>Emotional Overload:</a:t>
            </a:r>
            <a:r>
              <a:rPr lang="en-US" dirty="0" smtClean="0"/>
              <a:t> She argued that when women are encouraged to indulge their feelings without the balance of reason, they become "the prey of their senses."</a:t>
            </a:r>
          </a:p>
          <a:p>
            <a:r>
              <a:rPr lang="en-US" b="1" dirty="0" smtClean="0"/>
              <a:t>Social Control:</a:t>
            </a:r>
            <a:r>
              <a:rPr lang="en-US" dirty="0" smtClean="0"/>
              <a:t> By celebrating female "delicacy," men were able to keep women in a subordinate position under the guise of "protecting" them.</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a:bodyPr>
          <a:lstStyle/>
          <a:p>
            <a:r>
              <a:rPr lang="en-US" b="1" dirty="0" smtClean="0"/>
              <a:t>5. The Duty to Exercise the Mind</a:t>
            </a:r>
          </a:p>
          <a:p>
            <a:r>
              <a:rPr lang="en-US" dirty="0" smtClean="0"/>
              <a:t>Wollstonecraft viewed the exercise of reason as a </a:t>
            </a:r>
            <a:r>
              <a:rPr lang="en-US" b="1" dirty="0" smtClean="0"/>
              <a:t>moral duty</a:t>
            </a:r>
            <a:r>
              <a:rPr lang="en-US" dirty="0" smtClean="0"/>
              <a:t>.</a:t>
            </a:r>
          </a:p>
          <a:p>
            <a:r>
              <a:rPr lang="en-US" dirty="0" smtClean="0"/>
              <a:t>She believed that God gave humans reason so that they could improve themselves and society.</a:t>
            </a:r>
          </a:p>
          <a:p>
            <a:r>
              <a:rPr lang="en-US" dirty="0" smtClean="0"/>
              <a:t>Neglecting a woman's intellectual development was not just a social mistake; it was a "sin" against her human potential.</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70000" lnSpcReduction="20000"/>
          </a:bodyPr>
          <a:lstStyle/>
          <a:p>
            <a:r>
              <a:rPr lang="en-US" b="1" dirty="0" smtClean="0"/>
              <a:t>Education as the Great </a:t>
            </a:r>
            <a:r>
              <a:rPr lang="en-US" b="1" dirty="0" smtClean="0"/>
              <a:t>Liberator:</a:t>
            </a:r>
          </a:p>
          <a:p>
            <a:r>
              <a:rPr lang="en-US" dirty="0" smtClean="0"/>
              <a:t>For Mary Wollstonecraft, education was not merely about acquiring facts; it was the </a:t>
            </a:r>
            <a:r>
              <a:rPr lang="en-US" b="1" dirty="0" smtClean="0"/>
              <a:t>fundamental mechanism of social revolution</a:t>
            </a:r>
            <a:r>
              <a:rPr lang="en-US" dirty="0" smtClean="0"/>
              <a:t>. She argued that the "degraded" state of women was not a biological destiny but a direct result of a neglected or warped education.</a:t>
            </a:r>
          </a:p>
          <a:p>
            <a:r>
              <a:rPr lang="en-US" b="1" dirty="0" smtClean="0"/>
              <a:t>1. The Critique of "Accomplishments"</a:t>
            </a:r>
          </a:p>
          <a:p>
            <a:r>
              <a:rPr lang="en-US" dirty="0" smtClean="0"/>
              <a:t>In the 18th century, a "good" education for a woman was focused on </a:t>
            </a:r>
            <a:r>
              <a:rPr lang="en-US" b="1" dirty="0" smtClean="0"/>
              <a:t>ornamental accomplishments</a:t>
            </a:r>
            <a:r>
              <a:rPr lang="en-US" dirty="0" smtClean="0"/>
              <a:t>: playing the piano, needlework, singing, and basic drawing.</a:t>
            </a:r>
          </a:p>
          <a:p>
            <a:r>
              <a:rPr lang="en-US" b="1" dirty="0" smtClean="0"/>
              <a:t>The Purpose:</a:t>
            </a:r>
            <a:r>
              <a:rPr lang="en-US" dirty="0" smtClean="0"/>
              <a:t> To make the woman a more attractive "commodity" on the marriage market.</a:t>
            </a:r>
          </a:p>
          <a:p>
            <a:r>
              <a:rPr lang="en-US" b="1" dirty="0" smtClean="0"/>
              <a:t>Wollstonecraft’s View:</a:t>
            </a:r>
            <a:r>
              <a:rPr lang="en-US" dirty="0" smtClean="0"/>
              <a:t> She called this a "false system of education" that made women "pleasing at the expense of every solid virtue." It trained them to be "alluring mistresses" rather than rational wives and mothers.</a:t>
            </a:r>
          </a:p>
          <a:p>
            <a:endParaRPr lang="en-U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2. Education for Independence</a:t>
            </a:r>
          </a:p>
          <a:p>
            <a:r>
              <a:rPr lang="en-US" dirty="0" smtClean="0"/>
              <a:t>Wollstonecraft believed that education was the only way to achieve </a:t>
            </a:r>
            <a:r>
              <a:rPr lang="en-US" b="1" dirty="0" smtClean="0"/>
              <a:t>civil and economic independence</a:t>
            </a:r>
            <a:r>
              <a:rPr lang="en-US" dirty="0" smtClean="0"/>
              <a:t>.</a:t>
            </a:r>
          </a:p>
          <a:p>
            <a:r>
              <a:rPr lang="en-US" b="1" dirty="0" smtClean="0"/>
              <a:t>Self-Governance:</a:t>
            </a:r>
            <a:r>
              <a:rPr lang="en-US" dirty="0" smtClean="0"/>
              <a:t> A mind trained to think logically can govern itself. Without education, a woman is always dependent on the judgment of her father or husband.</a:t>
            </a:r>
          </a:p>
          <a:p>
            <a:r>
              <a:rPr lang="en-US" b="1" dirty="0" smtClean="0"/>
              <a:t>Professional Potential:</a:t>
            </a:r>
            <a:r>
              <a:rPr lang="en-US" dirty="0" smtClean="0"/>
              <a:t> She was one of the first to argue that women, if properly educated, could practice medicine, manage businesses, and study politics.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77500" lnSpcReduction="20000"/>
          </a:bodyPr>
          <a:lstStyle/>
          <a:p>
            <a:r>
              <a:rPr lang="en-US" b="1" dirty="0" smtClean="0"/>
              <a:t>3. The Radical Proposal: National Co-education</a:t>
            </a:r>
          </a:p>
          <a:p>
            <a:r>
              <a:rPr lang="en-US" dirty="0" smtClean="0"/>
              <a:t>Wollstonecraft’s most revolutionary idea in </a:t>
            </a:r>
            <a:r>
              <a:rPr lang="en-US" i="1" dirty="0" smtClean="0"/>
              <a:t>A Vindication</a:t>
            </a:r>
            <a:r>
              <a:rPr lang="en-US" dirty="0" smtClean="0"/>
              <a:t> was her blueprint for a </a:t>
            </a:r>
            <a:r>
              <a:rPr lang="en-US" b="1" dirty="0" smtClean="0"/>
              <a:t>national system of education</a:t>
            </a:r>
            <a:r>
              <a:rPr lang="en-US" dirty="0" smtClean="0"/>
              <a:t>.</a:t>
            </a:r>
          </a:p>
          <a:p>
            <a:r>
              <a:rPr lang="en-US" b="1" dirty="0" smtClean="0"/>
              <a:t>Co-educational Schools:</a:t>
            </a:r>
            <a:r>
              <a:rPr lang="en-US" dirty="0" smtClean="0"/>
              <a:t> She proposed that boys and girls should be educated together. She believed this would foster mutual respect and destroy the "mystique" of gender superiority.</a:t>
            </a:r>
          </a:p>
          <a:p>
            <a:r>
              <a:rPr lang="en-US" b="1" dirty="0" smtClean="0"/>
              <a:t>Public and Free:</a:t>
            </a:r>
            <a:r>
              <a:rPr lang="en-US" dirty="0" smtClean="0"/>
              <a:t> She advocated for a system of day schools supported by the government, ensuring that education was not just a privilege for the wealthy.</a:t>
            </a:r>
          </a:p>
          <a:p>
            <a:r>
              <a:rPr lang="en-US" b="1" dirty="0" smtClean="0"/>
              <a:t>Physical Education:</a:t>
            </a:r>
            <a:r>
              <a:rPr lang="en-US" dirty="0" smtClean="0"/>
              <a:t> Unlike her peers, she insisted that girls should have "strong bodies" and be allowed to play outdoors, arguing that a weak body leads to a weak mind.</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r>
              <a:rPr lang="en-US" b="1" dirty="0" smtClean="0"/>
              <a:t>4. Better Mothers and Citizens</a:t>
            </a:r>
          </a:p>
          <a:p>
            <a:r>
              <a:rPr lang="en-US" dirty="0" smtClean="0"/>
              <a:t>Wollstonecraft used a "utilitarian" argument to appeal to the men of her time:</a:t>
            </a:r>
          </a:p>
          <a:p>
            <a:r>
              <a:rPr lang="en-US" b="1" dirty="0" smtClean="0"/>
              <a:t>Enlightened Motherhood:</a:t>
            </a:r>
            <a:r>
              <a:rPr lang="en-US" dirty="0" smtClean="0"/>
              <a:t> A mother who is "ignorant" and "frivolous" cannot raise virtuous, patriotic citizens. An educated woman, however, can teach her children the principles of reason and liberty.</a:t>
            </a:r>
          </a:p>
          <a:p>
            <a:r>
              <a:rPr lang="en-US" b="1" dirty="0" smtClean="0"/>
              <a:t>Companionate Marriage:</a:t>
            </a:r>
            <a:r>
              <a:rPr lang="en-US" dirty="0" smtClean="0"/>
              <a:t> She argued that marriages based on physical attraction fade, but a marriage based on "friendship" and intellectual </a:t>
            </a:r>
            <a:r>
              <a:rPr lang="en-US" dirty="0" smtClean="0"/>
              <a:t>equality endures.</a:t>
            </a:r>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smtClean="0"/>
              <a:t>5. The "Revolution in Female Manners"</a:t>
            </a:r>
          </a:p>
          <a:p>
            <a:r>
              <a:rPr lang="en-US" dirty="0" smtClean="0"/>
              <a:t>Wollstonecraft called for a "revolution" in how women perceived themselves.</a:t>
            </a:r>
          </a:p>
          <a:p>
            <a:r>
              <a:rPr lang="en-US" dirty="0" smtClean="0"/>
              <a:t>She believed that once women were educated, they would stop using "cunning" and "beauty" as their only sources of power.</a:t>
            </a:r>
          </a:p>
          <a:p>
            <a:r>
              <a:rPr lang="en-US" dirty="0" smtClean="0"/>
              <a:t>By strengthening the mind, women would become "citizens"—individuals with a stake in the moral and political progress of the nation.</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fontScale="70000" lnSpcReduction="20000"/>
          </a:bodyPr>
          <a:lstStyle/>
          <a:p>
            <a:r>
              <a:rPr lang="en-US" b="1" dirty="0" smtClean="0"/>
              <a:t>Critique of Jean-Jacques </a:t>
            </a:r>
            <a:r>
              <a:rPr lang="en-US" b="1" dirty="0" smtClean="0"/>
              <a:t>Rousseau:</a:t>
            </a:r>
          </a:p>
          <a:p>
            <a:r>
              <a:rPr lang="en-US" dirty="0" smtClean="0"/>
              <a:t>To Mary Wollstonecraft, Jean-Jacques Rousseau was both a brilliant philosopher of liberty and a profound hypocrite regarding women. While Rousseau argued in </a:t>
            </a:r>
            <a:r>
              <a:rPr lang="en-US" i="1" dirty="0" smtClean="0"/>
              <a:t>The Social Contract</a:t>
            </a:r>
            <a:r>
              <a:rPr lang="en-US" dirty="0" smtClean="0"/>
              <a:t> that "man is born free," he argued in his educational treatise, </a:t>
            </a:r>
            <a:r>
              <a:rPr lang="en-US" i="1" dirty="0" smtClean="0"/>
              <a:t>Emile</a:t>
            </a:r>
            <a:r>
              <a:rPr lang="en-US" dirty="0" smtClean="0"/>
              <a:t>, that women were born to be subservient.</a:t>
            </a:r>
          </a:p>
          <a:p>
            <a:r>
              <a:rPr lang="en-US" dirty="0" smtClean="0"/>
              <a:t>Wollstonecraft’s critique is one of the most famous "takedowns" in political philosophy.</a:t>
            </a:r>
          </a:p>
          <a:p>
            <a:r>
              <a:rPr lang="en-US" b="1" dirty="0" smtClean="0"/>
              <a:t>1. The "Sophie" Problem</a:t>
            </a:r>
          </a:p>
          <a:p>
            <a:r>
              <a:rPr lang="en-US" dirty="0" smtClean="0"/>
              <a:t>In Rousseau’s </a:t>
            </a:r>
            <a:r>
              <a:rPr lang="en-US" i="1" dirty="0" smtClean="0"/>
              <a:t>Emile</a:t>
            </a:r>
            <a:r>
              <a:rPr lang="en-US" dirty="0" smtClean="0"/>
              <a:t>, he creates an ideal woman named </a:t>
            </a:r>
            <a:r>
              <a:rPr lang="en-US" b="1" dirty="0" smtClean="0"/>
              <a:t>Sophie</a:t>
            </a:r>
            <a:r>
              <a:rPr lang="en-US" dirty="0" smtClean="0"/>
              <a:t> to be the wife of his ideal man, Emile.</a:t>
            </a:r>
          </a:p>
          <a:p>
            <a:r>
              <a:rPr lang="en-US" b="1" dirty="0" smtClean="0"/>
              <a:t>Rousseau’s View:</a:t>
            </a:r>
            <a:r>
              <a:rPr lang="en-US" dirty="0" smtClean="0"/>
              <a:t> He claimed Sophie’s education should be entirely different from Emile’s. Her purpose was to be "pleasing to man" and to endure his injustices without complaint.</a:t>
            </a:r>
          </a:p>
          <a:p>
            <a:r>
              <a:rPr lang="en-US" b="1" dirty="0" smtClean="0"/>
              <a:t>Wollstonecraft’s Rebuttal:</a:t>
            </a:r>
            <a:r>
              <a:rPr lang="en-US" dirty="0" smtClean="0"/>
              <a:t> She argued that if women are taught only to please, they will eventually lose their "charms" as they age, and having no intellect to fall back on, they will become bitter, useless, or unfaithful.</a:t>
            </a:r>
          </a:p>
          <a:p>
            <a:endParaRPr lang="en-US"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smtClean="0"/>
              <a:t>2. The Contradiction of Liberty</a:t>
            </a:r>
          </a:p>
          <a:p>
            <a:r>
              <a:rPr lang="en-US" dirty="0" smtClean="0"/>
              <a:t>Wollstonecraft exposed the logical flaw in Rousseau’s revolutionary thinking:</a:t>
            </a:r>
          </a:p>
          <a:p>
            <a:r>
              <a:rPr lang="en-US" b="1" dirty="0" smtClean="0"/>
              <a:t>The Irony:</a:t>
            </a:r>
            <a:r>
              <a:rPr lang="en-US" dirty="0" smtClean="0"/>
              <a:t> Rousseau hated tyranny in the government but defended it in the home.</a:t>
            </a:r>
          </a:p>
          <a:p>
            <a:r>
              <a:rPr lang="en-US" b="1" dirty="0" smtClean="0"/>
              <a:t>The Critique:</a:t>
            </a:r>
            <a:r>
              <a:rPr lang="en-US" dirty="0" smtClean="0"/>
              <a:t> She pointed out that Rousseau demanded "equal rights" for men based on their capacity for reason, yet he claimed women were "naturally" incapable of that same reason. She famously argued that if Rousseau’s logic for male liberty was sound, it must apply to women too, or it wasn't logic at all.</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Introduction &amp; Context</a:t>
            </a:r>
          </a:p>
          <a:p>
            <a:r>
              <a:rPr lang="en-US" b="1" dirty="0" smtClean="0"/>
              <a:t>Who was she?</a:t>
            </a:r>
            <a:r>
              <a:rPr lang="en-US" dirty="0" smtClean="0"/>
              <a:t> An 18th-century English writer, philosopher, and advocate for women's rights.</a:t>
            </a:r>
          </a:p>
          <a:p>
            <a:r>
              <a:rPr lang="en-US" b="1" dirty="0" smtClean="0"/>
              <a:t>Historical Setting:</a:t>
            </a:r>
            <a:r>
              <a:rPr lang="en-US" dirty="0" smtClean="0"/>
              <a:t> Writing during the </a:t>
            </a:r>
            <a:r>
              <a:rPr lang="en-US" b="1" dirty="0" smtClean="0"/>
              <a:t>Enlightenment</a:t>
            </a:r>
            <a:r>
              <a:rPr lang="en-US" dirty="0" smtClean="0"/>
              <a:t> and the </a:t>
            </a:r>
            <a:r>
              <a:rPr lang="en-US" b="1" dirty="0" smtClean="0"/>
              <a:t>French Revolution</a:t>
            </a:r>
            <a:r>
              <a:rPr lang="en-US" dirty="0" smtClean="0"/>
              <a:t>—periods focused on "The Rights of Man."</a:t>
            </a:r>
          </a:p>
          <a:p>
            <a:r>
              <a:rPr lang="en-US" b="1" dirty="0" smtClean="0"/>
              <a:t>The Core Question:</a:t>
            </a:r>
            <a:r>
              <a:rPr lang="en-US" dirty="0" smtClean="0"/>
              <a:t> If reason is the basis of human rights, why are women excluded from exercising it?</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r>
              <a:rPr lang="en-US" b="1" dirty="0" smtClean="0"/>
              <a:t>3. Nature vs. Nurture</a:t>
            </a:r>
          </a:p>
          <a:p>
            <a:r>
              <a:rPr lang="en-US" dirty="0" smtClean="0"/>
              <a:t>Rousseau argued that women were "naturally" more emotional and less rational.</a:t>
            </a:r>
          </a:p>
          <a:p>
            <a:r>
              <a:rPr lang="en-US" b="1" dirty="0" smtClean="0"/>
              <a:t>Wollstonecraft’s Counter-argument:</a:t>
            </a:r>
            <a:r>
              <a:rPr lang="en-US" dirty="0" smtClean="0"/>
              <a:t> She argued that what Rousseau called "nature" was actually "nurture."</a:t>
            </a:r>
          </a:p>
          <a:p>
            <a:r>
              <a:rPr lang="en-US" b="1" dirty="0" smtClean="0"/>
              <a:t>The "Cage" Analogy:</a:t>
            </a:r>
            <a:r>
              <a:rPr lang="en-US" dirty="0" smtClean="0"/>
              <a:t> She compared women to birds in a cage: people see the bird fluttering its wings and conclude it is "natural" for it to be flighty and anxious, forgetting that it is the cage itself that prevents the bird from flying with strength.</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smtClean="0"/>
              <a:t>4. The Danger of "Fragility"</a:t>
            </a:r>
          </a:p>
          <a:p>
            <a:r>
              <a:rPr lang="en-US" dirty="0" smtClean="0"/>
              <a:t>Rousseau praised female "fragility" and "cunning" as a woman's natural weapons to influence men.</a:t>
            </a:r>
          </a:p>
          <a:p>
            <a:r>
              <a:rPr lang="en-US" b="1" dirty="0" smtClean="0"/>
              <a:t>The Rebuttal:</a:t>
            </a:r>
            <a:r>
              <a:rPr lang="en-US" dirty="0" smtClean="0"/>
              <a:t> Wollstonecraft saw this as a recipe for disaster. She argued that "cunning" is the weapon of a slave, not a virtuous person.</a:t>
            </a:r>
          </a:p>
          <a:p>
            <a:r>
              <a:rPr lang="en-US" b="1" dirty="0" smtClean="0"/>
              <a:t>The Goal:</a:t>
            </a:r>
            <a:r>
              <a:rPr lang="en-US" dirty="0" smtClean="0"/>
              <a:t> She believed that making women intentionally weak made them bad mothers and untrustworthy citizens. A woman cannot be a "true companion" to a man if she is treated like a sub-human "toy."</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715000"/>
          </a:xfrm>
        </p:spPr>
        <p:txBody>
          <a:bodyPr>
            <a:normAutofit fontScale="70000" lnSpcReduction="20000"/>
          </a:bodyPr>
          <a:lstStyle/>
          <a:p>
            <a:r>
              <a:rPr lang="en-US" b="1" dirty="0" smtClean="0"/>
              <a:t>Major Work – A Vindication of the Rights of </a:t>
            </a:r>
            <a:r>
              <a:rPr lang="en-US" b="1" dirty="0" smtClean="0"/>
              <a:t>Woman:</a:t>
            </a:r>
          </a:p>
          <a:p>
            <a:r>
              <a:rPr lang="en-US" dirty="0" smtClean="0"/>
              <a:t>Published in </a:t>
            </a:r>
            <a:r>
              <a:rPr lang="en-US" b="1" dirty="0" smtClean="0"/>
              <a:t>1792</a:t>
            </a:r>
            <a:r>
              <a:rPr lang="en-US" dirty="0" smtClean="0"/>
              <a:t>, </a:t>
            </a:r>
            <a:r>
              <a:rPr lang="en-US" i="1" dirty="0" smtClean="0"/>
              <a:t>A Vindication </a:t>
            </a:r>
            <a:r>
              <a:rPr lang="en-US" i="1" dirty="0" smtClean="0"/>
              <a:t>(Justification) of </a:t>
            </a:r>
            <a:r>
              <a:rPr lang="en-US" i="1" dirty="0" smtClean="0"/>
              <a:t>the Rights of Woman</a:t>
            </a:r>
            <a:r>
              <a:rPr lang="en-US" dirty="0" smtClean="0"/>
              <a:t> is one of the earliest and most influential works of feminist philosophy. It was written in a white-hot heat—reportedly in just six weeks—as a response to a report by Charles-Maurice de </a:t>
            </a:r>
            <a:r>
              <a:rPr lang="en-US" dirty="0" smtClean="0"/>
              <a:t>Talleyrand-speech </a:t>
            </a:r>
            <a:r>
              <a:rPr lang="en-US" dirty="0" smtClean="0"/>
              <a:t>to the French National Assembly, which argued that girls should only receive a domestic education.</a:t>
            </a:r>
          </a:p>
          <a:p>
            <a:r>
              <a:rPr lang="en-US" b="1" dirty="0" smtClean="0"/>
              <a:t>1. The Central Argument</a:t>
            </a:r>
          </a:p>
          <a:p>
            <a:r>
              <a:rPr lang="en-US" dirty="0" smtClean="0"/>
              <a:t>Wollstonecraft’s thesis is straightforward but revolutionary: </a:t>
            </a:r>
            <a:r>
              <a:rPr lang="en-US" b="1" dirty="0" smtClean="0"/>
              <a:t>Women are not naturally inferior to men, but appear to be only because they lack education.</a:t>
            </a:r>
            <a:endParaRPr lang="en-US" dirty="0" smtClean="0"/>
          </a:p>
          <a:p>
            <a:r>
              <a:rPr lang="en-US" dirty="0" smtClean="0"/>
              <a:t>She argues that if women are excluded from the "natural rights" of mankind, it must be proven that they lack reason.</a:t>
            </a:r>
          </a:p>
          <a:p>
            <a:r>
              <a:rPr lang="en-US" dirty="0" smtClean="0"/>
              <a:t>Since women clearly possess the capacity for reason, denying them rights is a violation of the laws of nature and God.</a:t>
            </a:r>
          </a:p>
          <a:p>
            <a:endParaRPr lang="en-US"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smtClean="0"/>
              <a:t>2. The Critique of the "Feudal" Household</a:t>
            </a:r>
          </a:p>
          <a:p>
            <a:r>
              <a:rPr lang="en-US" dirty="0" smtClean="0"/>
              <a:t>She compared the position of women in the family to that of subjects under a </a:t>
            </a:r>
            <a:r>
              <a:rPr lang="en-US" b="1" dirty="0" smtClean="0"/>
              <a:t>tyrannical king</a:t>
            </a:r>
            <a:r>
              <a:rPr lang="en-US" dirty="0" smtClean="0"/>
              <a:t>.</a:t>
            </a:r>
          </a:p>
          <a:p>
            <a:r>
              <a:rPr lang="en-US" b="1" dirty="0" smtClean="0"/>
              <a:t>Arbitrary Power:</a:t>
            </a:r>
            <a:r>
              <a:rPr lang="en-US" dirty="0" smtClean="0"/>
              <a:t> Just as the Enlightenment thinkers attacked the "divine right of kings," Wollstonecraft attacked the "divine right of husbands."</a:t>
            </a:r>
          </a:p>
          <a:p>
            <a:r>
              <a:rPr lang="en-US" b="1" dirty="0" smtClean="0"/>
              <a:t>The Social Contract:</a:t>
            </a:r>
            <a:r>
              <a:rPr lang="en-US" dirty="0" smtClean="0"/>
              <a:t> She argued that a marriage cannot be a valid "social contract" if one party is kept in forced ignorance and legal subordination.</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85000" lnSpcReduction="20000"/>
          </a:bodyPr>
          <a:lstStyle/>
          <a:p>
            <a:r>
              <a:rPr lang="en-US" b="1" dirty="0" smtClean="0"/>
              <a:t>3. Key Themes within the Text</a:t>
            </a:r>
          </a:p>
          <a:p>
            <a:r>
              <a:rPr lang="en-US" b="1" dirty="0" smtClean="0"/>
              <a:t>A. Virtue is Human, Not Gendered</a:t>
            </a:r>
          </a:p>
          <a:p>
            <a:r>
              <a:rPr lang="en-US" dirty="0" smtClean="0"/>
              <a:t>She challenged the idea that there are "masculine" virtues (courage, intelligence) and "feminine" virtues (patience, docility). She insisted that there is only </a:t>
            </a:r>
            <a:r>
              <a:rPr lang="en-US" b="1" dirty="0" smtClean="0"/>
              <a:t>one standard of human virtue</a:t>
            </a:r>
            <a:r>
              <a:rPr lang="en-US" dirty="0" smtClean="0"/>
              <a:t>, which is based on reason and self-control.</a:t>
            </a:r>
          </a:p>
          <a:p>
            <a:r>
              <a:rPr lang="en-US" b="1" dirty="0" smtClean="0"/>
              <a:t>B. The "Gilded Cage"</a:t>
            </a:r>
          </a:p>
          <a:p>
            <a:r>
              <a:rPr lang="en-US" dirty="0" smtClean="0"/>
              <a:t>Wollstonecraft used </a:t>
            </a:r>
            <a:r>
              <a:rPr lang="en-US" dirty="0" smtClean="0"/>
              <a:t>bright images </a:t>
            </a:r>
            <a:r>
              <a:rPr lang="en-US" dirty="0" smtClean="0"/>
              <a:t>to describe the lives of middle-class women. She argued they were treated like "fashionable dolls" or "sentimental" pets—well-fed and dressed, but denied the freedom to move or think. This "gilded cage" prevented them from becoming useful members of society.</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C. Political and Civil Representation</a:t>
            </a:r>
          </a:p>
          <a:p>
            <a:r>
              <a:rPr lang="en-US" dirty="0" smtClean="0"/>
              <a:t>While the book focuses heavily on education and morality, it contains radical seeds of political reform:</a:t>
            </a:r>
          </a:p>
          <a:p>
            <a:r>
              <a:rPr lang="en-US" dirty="0" smtClean="0"/>
              <a:t>She suggested that women should have their own </a:t>
            </a:r>
            <a:r>
              <a:rPr lang="en-US" b="1" dirty="0" smtClean="0"/>
              <a:t>representatives</a:t>
            </a:r>
            <a:r>
              <a:rPr lang="en-US" dirty="0" smtClean="0"/>
              <a:t> in government.</a:t>
            </a:r>
          </a:p>
          <a:p>
            <a:r>
              <a:rPr lang="en-US" dirty="0" smtClean="0"/>
              <a:t>She argued for the right of women to enter the professions (medicine, business, politics) to ensure they were not forced into marriage for survival.</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smtClean="0"/>
              <a:t>4. The Style and </a:t>
            </a:r>
            <a:r>
              <a:rPr lang="en-US" b="1" dirty="0" smtClean="0"/>
              <a:t>quality</a:t>
            </a:r>
            <a:endParaRPr lang="en-US" b="1" dirty="0" smtClean="0"/>
          </a:p>
          <a:p>
            <a:r>
              <a:rPr lang="en-US" dirty="0" smtClean="0"/>
              <a:t>The book is famous for its </a:t>
            </a:r>
            <a:r>
              <a:rPr lang="en-US" b="1" dirty="0" smtClean="0"/>
              <a:t>uncompromising and passionate tone</a:t>
            </a:r>
            <a:r>
              <a:rPr lang="en-US" dirty="0" smtClean="0"/>
              <a:t>.</a:t>
            </a:r>
          </a:p>
          <a:p>
            <a:r>
              <a:rPr lang="en-US" dirty="0" smtClean="0"/>
              <a:t>Unlike many female writers of her time who wrote under pseudonyms or used "polite" language, Wollstonecraft was direct.</a:t>
            </a:r>
          </a:p>
          <a:p>
            <a:r>
              <a:rPr lang="en-US" dirty="0" smtClean="0"/>
              <a:t>She addressed "men of the Enlightenment" as peers, using their own language of liberty and logic against them.</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en-US" b="1" dirty="0" smtClean="0"/>
              <a:t>5. Immediate Reception and Controversy</a:t>
            </a:r>
          </a:p>
          <a:p>
            <a:r>
              <a:rPr lang="en-US" b="1" dirty="0" smtClean="0"/>
              <a:t>Initial Success:</a:t>
            </a:r>
            <a:r>
              <a:rPr lang="en-US" dirty="0" smtClean="0"/>
              <a:t> The book was initially well-received in radical intellectual circles and was quickly translated into French and German.</a:t>
            </a:r>
          </a:p>
          <a:p>
            <a:r>
              <a:rPr lang="en-US" b="1" dirty="0" smtClean="0"/>
              <a:t>The </a:t>
            </a:r>
            <a:r>
              <a:rPr lang="en-US" b="1" dirty="0" smtClean="0"/>
              <a:t>reaction:</a:t>
            </a:r>
            <a:r>
              <a:rPr lang="en-US" dirty="0" smtClean="0"/>
              <a:t> </a:t>
            </a:r>
            <a:r>
              <a:rPr lang="en-US" dirty="0" smtClean="0"/>
              <a:t>After her death, when her husband William Godwin published a candid memoir of her life (revealing her unconventional personal relationships), the public turned against her work. It was labeled "dangerous" and "immoral" for nearly a century.</a:t>
            </a:r>
          </a:p>
          <a:p>
            <a:r>
              <a:rPr lang="en-US" b="1" dirty="0" smtClean="0"/>
              <a:t>Rediscovery:</a:t>
            </a:r>
            <a:r>
              <a:rPr lang="en-US" dirty="0" smtClean="0"/>
              <a:t> It wasn't until the late 19th-century suffrage movement that the book was reclaimed as the "Bible" of the women’s rights movement.</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fontScale="70000" lnSpcReduction="20000"/>
          </a:bodyPr>
          <a:lstStyle/>
          <a:p>
            <a:r>
              <a:rPr lang="en-US" b="1" dirty="0" smtClean="0"/>
              <a:t>Legacy and </a:t>
            </a:r>
            <a:r>
              <a:rPr lang="en-US" b="1" dirty="0" smtClean="0"/>
              <a:t>Impact:</a:t>
            </a:r>
          </a:p>
          <a:p>
            <a:r>
              <a:rPr lang="en-US" dirty="0" smtClean="0"/>
              <a:t>Mary Wollstonecraft’s legacy is a story of initial brilliance, a century of scandal and suppression, and a triumphant rediscovery that cemented her as the </a:t>
            </a:r>
            <a:r>
              <a:rPr lang="en-US" b="1" dirty="0" smtClean="0"/>
              <a:t>"Mother of Modern Feminism."</a:t>
            </a:r>
            <a:r>
              <a:rPr lang="en-US" dirty="0" smtClean="0"/>
              <a:t> Her impact stretches from the salons of the Enlightenment to the halls of modern international law.</a:t>
            </a:r>
          </a:p>
          <a:p>
            <a:r>
              <a:rPr lang="en-US" b="1" dirty="0" smtClean="0"/>
              <a:t>1. The "Godwin" Scandal and 19th-Century Suppression</a:t>
            </a:r>
          </a:p>
          <a:p>
            <a:r>
              <a:rPr lang="en-US" dirty="0" smtClean="0"/>
              <a:t>Immediately after her death in 1797, her husband, the philosopher William Godwin, published </a:t>
            </a:r>
            <a:r>
              <a:rPr lang="en-US" i="1" dirty="0" smtClean="0"/>
              <a:t>Memoirs of the Author of A Vindication of the Rights of Woman</a:t>
            </a:r>
            <a:r>
              <a:rPr lang="en-US" dirty="0" smtClean="0"/>
              <a:t>.</a:t>
            </a:r>
          </a:p>
          <a:p>
            <a:r>
              <a:rPr lang="en-US" b="1" dirty="0" smtClean="0"/>
              <a:t>The Intention:</a:t>
            </a:r>
            <a:r>
              <a:rPr lang="en-US" dirty="0" smtClean="0"/>
              <a:t> He intended to honor her by being honest about her life (including her out-of-wedlock children and suicide attempts).</a:t>
            </a:r>
          </a:p>
          <a:p>
            <a:r>
              <a:rPr lang="en-US" b="1" dirty="0" smtClean="0"/>
              <a:t>The Backlash:</a:t>
            </a:r>
            <a:r>
              <a:rPr lang="en-US" dirty="0" smtClean="0"/>
              <a:t> In the conservative climate of the Napoleonic Wars, the public was horrified. Her work was branded as "immoral," and her name became a cautionary tale.</a:t>
            </a:r>
          </a:p>
          <a:p>
            <a:r>
              <a:rPr lang="en-US" b="1" dirty="0" smtClean="0"/>
              <a:t>The Result:</a:t>
            </a:r>
            <a:r>
              <a:rPr lang="en-US" dirty="0" smtClean="0"/>
              <a:t> For nearly 70 years, mainstream women's rights advocates distanced themselves from her to avoid being associated with "social deviance."</a:t>
            </a:r>
          </a:p>
          <a:p>
            <a:endParaRPr lang="en-US"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77500" lnSpcReduction="20000"/>
          </a:bodyPr>
          <a:lstStyle/>
          <a:p>
            <a:r>
              <a:rPr lang="en-US" b="1" dirty="0" smtClean="0"/>
              <a:t>2. The "Grandmother" of the Suffrage Movement</a:t>
            </a:r>
          </a:p>
          <a:p>
            <a:r>
              <a:rPr lang="en-US" dirty="0" smtClean="0"/>
              <a:t>In the late 19th century, leaders of the women’s suffrage movement "reclaimed" Wollstonecraft.</a:t>
            </a:r>
          </a:p>
          <a:p>
            <a:r>
              <a:rPr lang="en-US" b="1" dirty="0" smtClean="0"/>
              <a:t>Millicent Fawcett (UK):</a:t>
            </a:r>
            <a:r>
              <a:rPr lang="en-US" dirty="0" smtClean="0"/>
              <a:t> The leader of the National Union of Women's Suffrage Societies wrote the introduction to a centenary edition of </a:t>
            </a:r>
            <a:r>
              <a:rPr lang="en-US" i="1" dirty="0" smtClean="0"/>
              <a:t>A Vindication</a:t>
            </a:r>
            <a:r>
              <a:rPr lang="en-US" dirty="0" smtClean="0"/>
              <a:t>, calling it the first great statement of the movement.</a:t>
            </a:r>
          </a:p>
          <a:p>
            <a:r>
              <a:rPr lang="en-US" b="1" dirty="0" smtClean="0"/>
              <a:t>Susan B. Anthony &amp; Elizabeth Cady Stanton (US):</a:t>
            </a:r>
            <a:r>
              <a:rPr lang="en-US" dirty="0" smtClean="0"/>
              <a:t> In their </a:t>
            </a:r>
            <a:r>
              <a:rPr lang="en-US" i="1" dirty="0" smtClean="0"/>
              <a:t>History of Woman Suffrage</a:t>
            </a:r>
            <a:r>
              <a:rPr lang="en-US" dirty="0" smtClean="0"/>
              <a:t>, they placed Wollstonecraft at the very top of their list of intellectual ancestors.</a:t>
            </a:r>
          </a:p>
          <a:p>
            <a:r>
              <a:rPr lang="en-US" b="1" dirty="0" smtClean="0"/>
              <a:t>Emma Goldman:</a:t>
            </a:r>
            <a:r>
              <a:rPr lang="en-US" dirty="0" smtClean="0"/>
              <a:t> The famous anarchist and feminist praised Wollstonecraft for realizing that the "liberation of the soul" was just as important as the right to vote.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0"/>
            <a:ext cx="8229600" cy="274638"/>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77500" lnSpcReduction="20000"/>
          </a:bodyPr>
          <a:lstStyle/>
          <a:p>
            <a:r>
              <a:rPr lang="en-US" b="1" dirty="0" smtClean="0"/>
              <a:t>The State of Women in the 18th </a:t>
            </a:r>
            <a:r>
              <a:rPr lang="en-US" b="1" dirty="0" smtClean="0"/>
              <a:t>Century:</a:t>
            </a:r>
          </a:p>
          <a:p>
            <a:r>
              <a:rPr lang="en-US" dirty="0" smtClean="0"/>
              <a:t>To understand Mary Wollstonecraft's urgency, it is essential to look at the legal and social framework of the 18th century, particularly in England and Western Europe. During this time, women were largely defined by their relationship to men—first as daughters, then as wives.</a:t>
            </a:r>
          </a:p>
          <a:p>
            <a:r>
              <a:rPr lang="en-US" b="1" dirty="0" smtClean="0"/>
              <a:t>1. Legal Status: The Doctrine of </a:t>
            </a:r>
            <a:r>
              <a:rPr lang="en-US" b="1" dirty="0" err="1" smtClean="0"/>
              <a:t>Coverture</a:t>
            </a:r>
            <a:endParaRPr lang="en-US" b="1" dirty="0" smtClean="0"/>
          </a:p>
          <a:p>
            <a:r>
              <a:rPr lang="en-US" dirty="0" smtClean="0"/>
              <a:t>The most significant hurdle for women was the legal principle of </a:t>
            </a:r>
            <a:r>
              <a:rPr lang="en-US" b="1" dirty="0" err="1" smtClean="0"/>
              <a:t>Coverture</a:t>
            </a:r>
            <a:r>
              <a:rPr lang="en-US" dirty="0" smtClean="0"/>
              <a:t>. Under English Common Law:</a:t>
            </a:r>
          </a:p>
          <a:p>
            <a:r>
              <a:rPr lang="en-US" b="1" dirty="0" smtClean="0"/>
              <a:t>Legal Non-Existence:</a:t>
            </a:r>
            <a:r>
              <a:rPr lang="en-US" dirty="0" smtClean="0"/>
              <a:t> Upon marriage, a woman’s legal identity was "covered" by her husband. She was no longer a person in the eyes of the law.</a:t>
            </a:r>
          </a:p>
          <a:p>
            <a:r>
              <a:rPr lang="en-US" b="1" dirty="0" smtClean="0"/>
              <a:t>Property Rights:</a:t>
            </a:r>
            <a:r>
              <a:rPr lang="en-US" dirty="0" smtClean="0"/>
              <a:t> Any property or wages a woman brought into a marriage or earned during it became the sole property of her husband.</a:t>
            </a:r>
          </a:p>
          <a:p>
            <a:r>
              <a:rPr lang="en-US" b="1" dirty="0" smtClean="0"/>
              <a:t>Contracts and Wills:</a:t>
            </a:r>
            <a:r>
              <a:rPr lang="en-US" dirty="0" smtClean="0"/>
              <a:t> A married woman could not sign contracts, sue or be sued, or write a will without her husband's explicit consent.</a:t>
            </a:r>
          </a:p>
          <a:p>
            <a:endParaRPr lang="en-US"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smtClean="0"/>
              <a:t>3. Intellectual Impact on Political Science</a:t>
            </a:r>
          </a:p>
          <a:p>
            <a:r>
              <a:rPr lang="en-US" dirty="0" smtClean="0"/>
              <a:t>Wollstonecraft didn't just impact feminism; she expanded the definition of </a:t>
            </a:r>
            <a:r>
              <a:rPr lang="en-US" b="1" dirty="0" smtClean="0"/>
              <a:t>Liberalism</a:t>
            </a:r>
            <a:r>
              <a:rPr lang="en-US" dirty="0" smtClean="0"/>
              <a:t>.</a:t>
            </a:r>
          </a:p>
          <a:p>
            <a:r>
              <a:rPr lang="en-US" b="1" dirty="0" smtClean="0"/>
              <a:t>The Private is Political:</a:t>
            </a:r>
            <a:r>
              <a:rPr lang="en-US" dirty="0" smtClean="0"/>
              <a:t> Long before the 1960s slogan, she argued that tyranny in the home (domestic life) was as much a political issue as tyranny in the state.</a:t>
            </a:r>
          </a:p>
          <a:p>
            <a:r>
              <a:rPr lang="en-US" b="1" dirty="0" smtClean="0"/>
              <a:t>Human Rights vs. Men's Rights:</a:t>
            </a:r>
            <a:r>
              <a:rPr lang="en-US" dirty="0" smtClean="0"/>
              <a:t> She forced a rethink of the "Universal Declaration of the Rights of Man," pointing out that "Universal" was a lie if it excluded half the population.</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4. Connection to Mary Shelley and Romanticism</a:t>
            </a:r>
          </a:p>
          <a:p>
            <a:r>
              <a:rPr lang="en-US" dirty="0" smtClean="0"/>
              <a:t>Her legacy lived on through her daughter, </a:t>
            </a:r>
            <a:r>
              <a:rPr lang="en-US" b="1" dirty="0" smtClean="0"/>
              <a:t>Mary Shelley</a:t>
            </a:r>
            <a:r>
              <a:rPr lang="en-US" dirty="0" smtClean="0"/>
              <a:t> (author of </a:t>
            </a:r>
            <a:r>
              <a:rPr lang="en-US" i="1" dirty="0" smtClean="0"/>
              <a:t>Frankenstein</a:t>
            </a:r>
            <a:r>
              <a:rPr lang="en-US" dirty="0" smtClean="0"/>
              <a:t>).</a:t>
            </a:r>
          </a:p>
          <a:p>
            <a:r>
              <a:rPr lang="en-US" dirty="0" smtClean="0"/>
              <a:t>While Wollstonecraft died days after giving birth to her, Shelley grew up reading her mother’s works daily at her graveside.</a:t>
            </a:r>
          </a:p>
          <a:p>
            <a:r>
              <a:rPr lang="en-US" dirty="0" smtClean="0"/>
              <a:t>Themes of "responsibility of the creator" and the "danger of isolated male ambition" in </a:t>
            </a:r>
            <a:r>
              <a:rPr lang="en-US" i="1" dirty="0" smtClean="0"/>
              <a:t>Frankenstein</a:t>
            </a:r>
            <a:r>
              <a:rPr lang="en-US" dirty="0" smtClean="0"/>
              <a:t> are often seen as a reflection of Wollstonecraft’s warnings about a society run solely by men.</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85000" lnSpcReduction="20000"/>
          </a:bodyPr>
          <a:lstStyle/>
          <a:p>
            <a:r>
              <a:rPr lang="en-US" b="1" dirty="0" smtClean="0"/>
              <a:t>5. Modern Relevance: The Capabilities Approach</a:t>
            </a:r>
          </a:p>
          <a:p>
            <a:r>
              <a:rPr lang="en-US" dirty="0" smtClean="0"/>
              <a:t>In modern political philosophy and economics, Wollstonecraft’s ideas are seen as precursors to the </a:t>
            </a:r>
            <a:r>
              <a:rPr lang="en-US" b="1" dirty="0" smtClean="0"/>
              <a:t>Capabilities Approach</a:t>
            </a:r>
            <a:r>
              <a:rPr lang="en-US" dirty="0" smtClean="0"/>
              <a:t> (developed by Martha Nussbaum and </a:t>
            </a:r>
            <a:r>
              <a:rPr lang="en-US" dirty="0" err="1" smtClean="0"/>
              <a:t>Amartya</a:t>
            </a:r>
            <a:r>
              <a:rPr lang="en-US" dirty="0" smtClean="0"/>
              <a:t> </a:t>
            </a:r>
            <a:r>
              <a:rPr lang="en-US" dirty="0" err="1" smtClean="0"/>
              <a:t>Sen</a:t>
            </a:r>
            <a:r>
              <a:rPr lang="en-US" dirty="0" smtClean="0"/>
              <a:t>).</a:t>
            </a:r>
          </a:p>
          <a:p>
            <a:r>
              <a:rPr lang="en-US" b="1" dirty="0" smtClean="0"/>
              <a:t>Development as Freedom:</a:t>
            </a:r>
            <a:r>
              <a:rPr lang="en-US" dirty="0" smtClean="0"/>
              <a:t> Her argument that education is necessary for a person to function as a full human being is now a cornerstone of international development and human rights policy.</a:t>
            </a:r>
          </a:p>
          <a:p>
            <a:r>
              <a:rPr lang="en-US" b="1" dirty="0" smtClean="0"/>
              <a:t>Global Education:</a:t>
            </a:r>
            <a:r>
              <a:rPr lang="en-US" dirty="0" smtClean="0"/>
              <a:t> The modern fight for girls' education (led by figures like </a:t>
            </a:r>
            <a:r>
              <a:rPr lang="en-US" dirty="0" err="1" smtClean="0"/>
              <a:t>Malala</a:t>
            </a:r>
            <a:r>
              <a:rPr lang="en-US" dirty="0" smtClean="0"/>
              <a:t> </a:t>
            </a:r>
            <a:r>
              <a:rPr lang="en-US" dirty="0" err="1" smtClean="0"/>
              <a:t>Yousafzai</a:t>
            </a:r>
            <a:r>
              <a:rPr lang="en-US" dirty="0" smtClean="0"/>
              <a:t>) is a direct continuation of Wollstonecraft’s 1792 demand for national co-education.</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Conclusion</a:t>
            </a:r>
          </a:p>
          <a:p>
            <a:r>
              <a:rPr lang="en-US" b="1" dirty="0" smtClean="0"/>
              <a:t>Summary:</a:t>
            </a:r>
            <a:r>
              <a:rPr lang="en-US" dirty="0" smtClean="0"/>
              <a:t> Wollstonecraft’s struggle was for women to be seen as fully human, defined by their intellect rather than their utility to men.</a:t>
            </a:r>
          </a:p>
          <a:p>
            <a:r>
              <a:rPr lang="en-US" b="1" dirty="0" smtClean="0"/>
              <a:t>Closing Quote:</a:t>
            </a:r>
            <a:r>
              <a:rPr lang="en-US" dirty="0" smtClean="0"/>
              <a:t> </a:t>
            </a:r>
            <a:r>
              <a:rPr lang="en-US" i="1" dirty="0" smtClean="0"/>
              <a:t>"I do not wish them [women] to have power over men; but over themselves."</a:t>
            </a:r>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sz="13800" dirty="0" smtClean="0"/>
              <a:t>The End</a:t>
            </a:r>
            <a:endParaRPr lang="en-US" sz="13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85000" lnSpcReduction="20000"/>
          </a:bodyPr>
          <a:lstStyle/>
          <a:p>
            <a:r>
              <a:rPr lang="en-US" b="1" dirty="0" smtClean="0"/>
              <a:t>2. Social and Intellectual Expectations</a:t>
            </a:r>
          </a:p>
          <a:p>
            <a:r>
              <a:rPr lang="en-US" dirty="0" smtClean="0"/>
              <a:t>The 18th-century "ideal" woman was expected to embody </a:t>
            </a:r>
            <a:r>
              <a:rPr lang="en-US" b="1" dirty="0" smtClean="0"/>
              <a:t>Sensibility</a:t>
            </a:r>
            <a:r>
              <a:rPr lang="en-US" dirty="0" smtClean="0"/>
              <a:t>—an emphasis on emotion, delicacy, and modesty rather than logic or strength.</a:t>
            </a:r>
          </a:p>
          <a:p>
            <a:r>
              <a:rPr lang="en-US" b="1" dirty="0" smtClean="0"/>
              <a:t>The "Domestic Sphere":</a:t>
            </a:r>
            <a:r>
              <a:rPr lang="en-US" dirty="0" smtClean="0"/>
              <a:t> Society was strictly divided into the public sphere (politics, commerce, and war—for men) and the private sphere (home, family, and morality—for women).</a:t>
            </a:r>
          </a:p>
          <a:p>
            <a:r>
              <a:rPr lang="en-US" b="1" dirty="0" smtClean="0"/>
              <a:t>Intellectual Stagnation:</a:t>
            </a:r>
            <a:r>
              <a:rPr lang="en-US" dirty="0" smtClean="0"/>
              <a:t> Education for women was limited to "accomplishments" designed to attract a husband, such as needlework, drawing, singing, and basic French. Deep study in philosophy, science, or politics was often viewed as "unfeminine" or even physically harmful to a woman's health.</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en-US" b="1" dirty="0" smtClean="0"/>
              <a:t>3. Economic Dependency</a:t>
            </a:r>
          </a:p>
          <a:p>
            <a:r>
              <a:rPr lang="en-US" dirty="0" smtClean="0"/>
              <a:t>For women of the middle and upper classes, there were almost no respectable ways to earn a living outside of marriage.</a:t>
            </a:r>
          </a:p>
          <a:p>
            <a:r>
              <a:rPr lang="en-US" b="1" dirty="0" smtClean="0"/>
              <a:t>Limited Professions:</a:t>
            </a:r>
            <a:r>
              <a:rPr lang="en-US" dirty="0" smtClean="0"/>
              <a:t> If a woman did not marry, her options were usually limited to being a governess, a lady’s companion, or a seamstress. These roles were often low-paying and offered zero job security.</a:t>
            </a:r>
          </a:p>
          <a:p>
            <a:r>
              <a:rPr lang="en-US" b="1" dirty="0" smtClean="0"/>
              <a:t>The Marriage Market:</a:t>
            </a:r>
            <a:r>
              <a:rPr lang="en-US" dirty="0" smtClean="0"/>
              <a:t> Because economic survival depended on marriage, the "marriage market" was a cold reality where a woman's value was based on her dowry and her physical appearance.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en-US" b="1" dirty="0" smtClean="0"/>
              <a:t>4. Political Marginalization</a:t>
            </a:r>
          </a:p>
          <a:p>
            <a:r>
              <a:rPr lang="en-US" dirty="0" smtClean="0"/>
              <a:t>Despite the Enlightenment's focus on "Liberty" and "The Rights of Man," these concepts were almost exclusively applied to males.</a:t>
            </a:r>
          </a:p>
          <a:p>
            <a:r>
              <a:rPr lang="en-US" b="1" dirty="0" smtClean="0"/>
              <a:t>No Suffrage:</a:t>
            </a:r>
            <a:r>
              <a:rPr lang="en-US" dirty="0" smtClean="0"/>
              <a:t> Women had no right to vote or participate in the legislative process.</a:t>
            </a:r>
          </a:p>
          <a:p>
            <a:r>
              <a:rPr lang="en-US" b="1" dirty="0" smtClean="0"/>
              <a:t>The Rousseau Influence:</a:t>
            </a:r>
            <a:r>
              <a:rPr lang="en-US" dirty="0" smtClean="0"/>
              <a:t> Influential philosophers like Jean-Jacques Rousseau argued that women’s primary purpose was to serve men and raise children, reinforcing the idea that they were naturally unfit for political life.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5. Health and Motherhood</a:t>
            </a:r>
          </a:p>
          <a:p>
            <a:r>
              <a:rPr lang="en-US" dirty="0" smtClean="0"/>
              <a:t>Life for 18th-century women was also dictated by the high risks of biology:</a:t>
            </a:r>
          </a:p>
          <a:p>
            <a:r>
              <a:rPr lang="en-US" b="1" dirty="0" smtClean="0"/>
              <a:t>Maternal Mortality:</a:t>
            </a:r>
            <a:r>
              <a:rPr lang="en-US" dirty="0" smtClean="0"/>
              <a:t> Childbirth was extremely dangerous, and a significant percentage of women died in their childbearing years.</a:t>
            </a:r>
          </a:p>
          <a:p>
            <a:r>
              <a:rPr lang="en-US" b="1" dirty="0" smtClean="0"/>
              <a:t>No Reproductive Rights:</a:t>
            </a:r>
            <a:r>
              <a:rPr lang="en-US" dirty="0" smtClean="0"/>
              <a:t> Women had no control over the number of children they bore, and legally, children belonged to the father. In cases of separation, fathers almost always retained custody.</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70000" lnSpcReduction="20000"/>
          </a:bodyPr>
          <a:lstStyle/>
          <a:p>
            <a:r>
              <a:rPr lang="en-US" b="1" dirty="0" smtClean="0"/>
              <a:t>Key Concept – </a:t>
            </a:r>
            <a:r>
              <a:rPr lang="en-US" b="1" dirty="0" smtClean="0"/>
              <a:t>Rationality:</a:t>
            </a:r>
          </a:p>
          <a:p>
            <a:r>
              <a:rPr lang="en-US" dirty="0" smtClean="0"/>
              <a:t>For Mary Wollstonecraft, </a:t>
            </a:r>
            <a:r>
              <a:rPr lang="en-US" b="1" dirty="0" smtClean="0"/>
              <a:t>Rationality</a:t>
            </a:r>
            <a:r>
              <a:rPr lang="en-US" dirty="0" smtClean="0"/>
              <a:t> was the "God-like" spark within all human beings. She argued that the ability to reason was the fundamental characteristic that separated humans from animals, and therefore, it was the only legitimate basis for claiming rights.</a:t>
            </a:r>
          </a:p>
          <a:p>
            <a:r>
              <a:rPr lang="en-US" dirty="0" smtClean="0"/>
              <a:t>Here are the specific details of her philosophy on rationality:</a:t>
            </a:r>
          </a:p>
          <a:p>
            <a:r>
              <a:rPr lang="en-US" b="1" dirty="0" smtClean="0"/>
              <a:t>1. The Universality of Reason</a:t>
            </a:r>
          </a:p>
          <a:p>
            <a:r>
              <a:rPr lang="en-US" dirty="0" smtClean="0"/>
              <a:t>Wollstonecraft rejected the Enlightenment era's common assumption that men were "rational" and women were "emotional."</a:t>
            </a:r>
          </a:p>
          <a:p>
            <a:r>
              <a:rPr lang="en-US" b="1" dirty="0" smtClean="0"/>
              <a:t>One Standard of Virtue:</a:t>
            </a:r>
            <a:r>
              <a:rPr lang="en-US" dirty="0" smtClean="0"/>
              <a:t> She argued that if virtue is an attribute of the soul, and if souls have no gender, then virtue must be the same for both men and women.</a:t>
            </a:r>
          </a:p>
          <a:p>
            <a:r>
              <a:rPr lang="en-US" b="1" dirty="0" smtClean="0"/>
              <a:t>The Tool of Reason:</a:t>
            </a:r>
            <a:r>
              <a:rPr lang="en-US" dirty="0" smtClean="0"/>
              <a:t> To be virtuous, one must be able to understand the difference between right and wrong through logic. By denying women the right to develop their reason, society was essentially denying them the ability to be truly moral.</a:t>
            </a:r>
          </a:p>
          <a:p>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92500"/>
          </a:bodyPr>
          <a:lstStyle/>
          <a:p>
            <a:r>
              <a:rPr lang="en-US" b="1" dirty="0" smtClean="0"/>
              <a:t>2. Rationality vs. "Blind Obedience"</a:t>
            </a:r>
          </a:p>
          <a:p>
            <a:r>
              <a:rPr lang="en-US" dirty="0" smtClean="0"/>
              <a:t>She fiercely critiqued the way women were taught to behave in the 18th century, which she called "the state of childhood."</a:t>
            </a:r>
          </a:p>
          <a:p>
            <a:r>
              <a:rPr lang="en-US" b="1" dirty="0" smtClean="0"/>
              <a:t>Artificial Weakness:</a:t>
            </a:r>
            <a:r>
              <a:rPr lang="en-US" dirty="0" smtClean="0"/>
              <a:t> She noted that women were encouraged to be "gentle," "docile," and "cunning" to get what they wanted from men.</a:t>
            </a:r>
          </a:p>
          <a:p>
            <a:r>
              <a:rPr lang="en-US" b="1" dirty="0" smtClean="0"/>
              <a:t>The Slave Mentality:</a:t>
            </a:r>
            <a:r>
              <a:rPr lang="en-US" dirty="0" smtClean="0"/>
              <a:t> Wollstonecraft argued that a person who acts only out of obedience or a desire to please—without understanding the </a:t>
            </a:r>
            <a:r>
              <a:rPr lang="en-US" i="1" dirty="0" smtClean="0"/>
              <a:t>why</a:t>
            </a:r>
            <a:r>
              <a:rPr lang="en-US" dirty="0" smtClean="0"/>
              <a:t>—is no better than a slave. Only a rational mind can be truly free.</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62</TotalTime>
  <Words>3302</Words>
  <Application>Microsoft Office PowerPoint</Application>
  <PresentationFormat>On-screen Show (4:3)</PresentationFormat>
  <Paragraphs>155</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Aspect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13</cp:revision>
  <dcterms:created xsi:type="dcterms:W3CDTF">2006-08-16T00:00:00Z</dcterms:created>
  <dcterms:modified xsi:type="dcterms:W3CDTF">2026-04-01T04:54:42Z</dcterms:modified>
</cp:coreProperties>
</file>