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70" r:id="rId3"/>
    <p:sldId id="262" r:id="rId4"/>
    <p:sldId id="263" r:id="rId5"/>
    <p:sldId id="264" r:id="rId6"/>
    <p:sldId id="257" r:id="rId7"/>
    <p:sldId id="258" r:id="rId8"/>
    <p:sldId id="259" r:id="rId9"/>
    <p:sldId id="260" r:id="rId10"/>
    <p:sldId id="265" r:id="rId11"/>
    <p:sldId id="266" r:id="rId12"/>
    <p:sldId id="267" r:id="rId13"/>
    <p:sldId id="268" r:id="rId14"/>
    <p:sldId id="269" r:id="rId1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3" d="100"/>
          <a:sy n="83" d="100"/>
        </p:scale>
        <p:origin x="-1426" y="-77"/>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1"/>
      </p:bgRef>
    </p:bg>
    <p:spTree>
      <p:nvGrpSpPr>
        <p:cNvPr id="1" name=""/>
        <p:cNvGrpSpPr/>
        <p:nvPr/>
      </p:nvGrpSpPr>
      <p:grpSpPr>
        <a:xfrm>
          <a:off x="0" y="0"/>
          <a:ext cx="0" cy="0"/>
          <a:chOff x="0" y="0"/>
          <a:chExt cx="0" cy="0"/>
        </a:xfrm>
      </p:grpSpPr>
      <p:sp>
        <p:nvSpPr>
          <p:cNvPr id="8" name="Title 7"/>
          <p:cNvSpPr>
            <a:spLocks noGrp="1"/>
          </p:cNvSpPr>
          <p:nvPr>
            <p:ph type="ctrTitle"/>
          </p:nvPr>
        </p:nvSpPr>
        <p:spPr>
          <a:xfrm>
            <a:off x="2286000" y="3124200"/>
            <a:ext cx="6172200" cy="1894362"/>
          </a:xfrm>
        </p:spPr>
        <p:txBody>
          <a:bodyPr/>
          <a:lstStyle>
            <a:lvl1pPr>
              <a:defRPr b="1"/>
            </a:lvl1pPr>
          </a:lstStyle>
          <a:p>
            <a:r>
              <a:rPr kumimoji="0" lang="en-US" smtClean="0"/>
              <a:t>Click to edit Master title style</a:t>
            </a:r>
            <a:endParaRPr kumimoji="0" lang="en-US"/>
          </a:p>
        </p:txBody>
      </p:sp>
      <p:sp>
        <p:nvSpPr>
          <p:cNvPr id="9" name="Subtitle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bwMode="auto">
          <a:xfrm rot="5400000">
            <a:off x="7764621" y="1174097"/>
            <a:ext cx="2286000" cy="381000"/>
          </a:xfrm>
        </p:spPr>
        <p:txBody>
          <a:bodyPr/>
          <a:lstStyle/>
          <a:p>
            <a:fld id="{1D8BD707-D9CF-40AE-B4C6-C98DA3205C09}" type="datetimeFigureOut">
              <a:rPr lang="en-US" smtClean="0"/>
              <a:pPr/>
              <a:t>3/31/2026</a:t>
            </a:fld>
            <a:endParaRPr lang="en-US"/>
          </a:p>
        </p:txBody>
      </p:sp>
      <p:sp>
        <p:nvSpPr>
          <p:cNvPr id="17" name="Footer Placeholder 16"/>
          <p:cNvSpPr>
            <a:spLocks noGrp="1"/>
          </p:cNvSpPr>
          <p:nvPr>
            <p:ph type="ftr" sz="quarter" idx="11"/>
          </p:nvPr>
        </p:nvSpPr>
        <p:spPr bwMode="auto">
          <a:xfrm rot="5400000">
            <a:off x="7077269" y="4181669"/>
            <a:ext cx="3657600" cy="384048"/>
          </a:xfrm>
        </p:spPr>
        <p:txBody>
          <a:bodyPr/>
          <a:lstStyle/>
          <a:p>
            <a:endParaRPr lang="en-US"/>
          </a:p>
        </p:txBody>
      </p:sp>
      <p:sp>
        <p:nvSpPr>
          <p:cNvPr id="10" name="Rectangle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Rectangle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Straight Connector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Straight Connector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Straight Connector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Rectangle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Oval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Oval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Oval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Slide Number Placeholder 28"/>
          <p:cNvSpPr>
            <a:spLocks noGrp="1"/>
          </p:cNvSpPr>
          <p:nvPr>
            <p:ph type="sldNum" sz="quarter" idx="12"/>
          </p:nvPr>
        </p:nvSpPr>
        <p:spPr bwMode="auto">
          <a:xfrm>
            <a:off x="1325544" y="4928702"/>
            <a:ext cx="609600" cy="517524"/>
          </a:xfrm>
        </p:spPr>
        <p:txBody>
          <a:bodyPr/>
          <a:lstStyle/>
          <a:p>
            <a:fld id="{B6F15528-21DE-4FAA-801E-634DDDAF4B2B}"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3/31/2026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1676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3/31/2026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8" name="Content Placeholder 7"/>
          <p:cNvSpPr>
            <a:spLocks noGrp="1"/>
          </p:cNvSpPr>
          <p:nvPr>
            <p:ph sz="quarter" idx="1"/>
          </p:nvPr>
        </p:nvSpPr>
        <p:spPr>
          <a:xfrm>
            <a:off x="457200" y="1600200"/>
            <a:ext cx="7467600" cy="487375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4"/>
          </p:nvPr>
        </p:nvSpPr>
        <p:spPr/>
        <p:txBody>
          <a:bodyPr rtlCol="0"/>
          <a:lstStyle/>
          <a:p>
            <a:fld id="{1D8BD707-D9CF-40AE-B4C6-C98DA3205C09}" type="datetimeFigureOut">
              <a:rPr lang="en-US" smtClean="0"/>
              <a:pPr/>
              <a:t>3/31/2026</a:t>
            </a:fld>
            <a:endParaRPr lang="en-US"/>
          </a:p>
        </p:txBody>
      </p:sp>
      <p:sp>
        <p:nvSpPr>
          <p:cNvPr id="9" name="Slide Number Placeholder 8"/>
          <p:cNvSpPr>
            <a:spLocks noGrp="1"/>
          </p:cNvSpPr>
          <p:nvPr>
            <p:ph type="sldNum" sz="quarter" idx="15"/>
          </p:nvPr>
        </p:nvSpPr>
        <p:spPr/>
        <p:txBody>
          <a:bodyPr rtlCol="0"/>
          <a:lstStyle/>
          <a:p>
            <a:fld id="{B6F15528-21DE-4FAA-801E-634DDDAF4B2B}" type="slidenum">
              <a:rPr lang="en-US" smtClean="0"/>
              <a:pPr/>
              <a:t>‹#›</a:t>
            </a:fld>
            <a:endParaRPr lang="en-US"/>
          </a:p>
        </p:txBody>
      </p:sp>
      <p:sp>
        <p:nvSpPr>
          <p:cNvPr id="10" name="Footer Placeholder 9"/>
          <p:cNvSpPr>
            <a:spLocks noGrp="1"/>
          </p:cNvSpPr>
          <p:nvPr>
            <p:ph type="ftr" sz="quarter" idx="16"/>
          </p:nvPr>
        </p:nvSpPr>
        <p:spPr/>
        <p:txBody>
          <a:bodyPr rtlCol="0"/>
          <a:lstStyle/>
          <a:p>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286000" y="2895600"/>
            <a:ext cx="6172200" cy="2053590"/>
          </a:xfrm>
        </p:spPr>
        <p:txBody>
          <a:bodyPr/>
          <a:lstStyle>
            <a:lvl1pPr algn="l">
              <a:buNone/>
              <a:defRPr sz="3000" b="1" cap="small"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bwMode="auto">
          <a:xfrm rot="5400000">
            <a:off x="7763256" y="1170432"/>
            <a:ext cx="2286000" cy="381000"/>
          </a:xfrm>
        </p:spPr>
        <p:txBody>
          <a:bodyPr/>
          <a:lstStyle/>
          <a:p>
            <a:fld id="{1D8BD707-D9CF-40AE-B4C6-C98DA3205C09}" type="datetimeFigureOut">
              <a:rPr lang="en-US" smtClean="0"/>
              <a:pPr/>
              <a:t>3/31/2026</a:t>
            </a:fld>
            <a:endParaRPr lang="en-US"/>
          </a:p>
        </p:txBody>
      </p:sp>
      <p:sp>
        <p:nvSpPr>
          <p:cNvPr id="5" name="Footer Placeholder 4"/>
          <p:cNvSpPr>
            <a:spLocks noGrp="1"/>
          </p:cNvSpPr>
          <p:nvPr>
            <p:ph type="ftr" sz="quarter" idx="11"/>
          </p:nvPr>
        </p:nvSpPr>
        <p:spPr bwMode="auto">
          <a:xfrm rot="5400000">
            <a:off x="7077456" y="4178808"/>
            <a:ext cx="3657600" cy="384048"/>
          </a:xfrm>
        </p:spPr>
        <p:txBody>
          <a:bodyPr/>
          <a:lstStyle/>
          <a:p>
            <a:endParaRPr lang="en-US"/>
          </a:p>
        </p:txBody>
      </p:sp>
      <p:sp>
        <p:nvSpPr>
          <p:cNvPr id="9" name="Rectangle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Straight Connector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Straight Connector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Rectangle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Oval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Oval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Oval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Straight Connector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Slide Number Placeholder 5"/>
          <p:cNvSpPr>
            <a:spLocks noGrp="1"/>
          </p:cNvSpPr>
          <p:nvPr>
            <p:ph type="sldNum" sz="quarter" idx="12"/>
          </p:nvPr>
        </p:nvSpPr>
        <p:spPr bwMode="auto">
          <a:xfrm>
            <a:off x="1340616" y="4928702"/>
            <a:ext cx="609600" cy="517524"/>
          </a:xfrm>
        </p:spPr>
        <p:txBody>
          <a:bodyPr/>
          <a:lstStyle/>
          <a:p>
            <a:fld id="{B6F15528-21DE-4FAA-801E-634DDDAF4B2B}"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3/31/2026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9" name="Content Placeholder 8"/>
          <p:cNvSpPr>
            <a:spLocks noGrp="1"/>
          </p:cNvSpPr>
          <p:nvPr>
            <p:ph sz="quarter" idx="1"/>
          </p:nvPr>
        </p:nvSpPr>
        <p:spPr>
          <a:xfrm>
            <a:off x="457200" y="1600200"/>
            <a:ext cx="3657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270248" y="1600200"/>
            <a:ext cx="3657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7543800" cy="1143000"/>
          </a:xfrm>
        </p:spPr>
        <p:txBody>
          <a:bodyPr anchor="b"/>
          <a:lstStyle>
            <a:lvl1pPr>
              <a:defRPr/>
            </a:lvl1pPr>
          </a:lstStyle>
          <a:p>
            <a:r>
              <a:rPr kumimoji="0" lang="en-US" smtClean="0"/>
              <a:t>Click to edit Master title style</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3/31/2026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
        <p:nvSpPr>
          <p:cNvPr id="11" name="Content Placeholder 10"/>
          <p:cNvSpPr>
            <a:spLocks noGrp="1"/>
          </p:cNvSpPr>
          <p:nvPr>
            <p:ph sz="quarter" idx="2"/>
          </p:nvPr>
        </p:nvSpPr>
        <p:spPr>
          <a:xfrm>
            <a:off x="457200" y="2362200"/>
            <a:ext cx="3657600" cy="3886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371975" y="2362200"/>
            <a:ext cx="3657600" cy="3886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2" name="Text Placeholder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
        <p:nvSpPr>
          <p:cNvPr id="14" name="Text Placeholder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6" name="Date Placeholder 5"/>
          <p:cNvSpPr>
            <a:spLocks noGrp="1"/>
          </p:cNvSpPr>
          <p:nvPr>
            <p:ph type="dt" sz="half" idx="10"/>
          </p:nvPr>
        </p:nvSpPr>
        <p:spPr/>
        <p:txBody>
          <a:bodyPr rtlCol="0"/>
          <a:lstStyle/>
          <a:p>
            <a:fld id="{1D8BD707-D9CF-40AE-B4C6-C98DA3205C09}" type="datetimeFigureOut">
              <a:rPr lang="en-US" smtClean="0"/>
              <a:pPr/>
              <a:t>3/31/2026</a:t>
            </a:fld>
            <a:endParaRPr lang="en-US"/>
          </a:p>
        </p:txBody>
      </p:sp>
      <p:sp>
        <p:nvSpPr>
          <p:cNvPr id="7" name="Slide Number Placeholder 6"/>
          <p:cNvSpPr>
            <a:spLocks noGrp="1"/>
          </p:cNvSpPr>
          <p:nvPr>
            <p:ph type="sldNum" sz="quarter" idx="11"/>
          </p:nvPr>
        </p:nvSpPr>
        <p:spPr/>
        <p:txBody>
          <a:bodyPr rtlCol="0"/>
          <a:lstStyle/>
          <a:p>
            <a:fld id="{B6F15528-21DE-4FAA-801E-634DDDAF4B2B}" type="slidenum">
              <a:rPr lang="en-US" smtClean="0"/>
              <a:pPr/>
              <a:t>‹#›</a:t>
            </a:fld>
            <a:endParaRPr lang="en-US"/>
          </a:p>
        </p:txBody>
      </p:sp>
      <p:sp>
        <p:nvSpPr>
          <p:cNvPr id="8" name="Footer Placeholder 7"/>
          <p:cNvSpPr>
            <a:spLocks noGrp="1"/>
          </p:cNvSpPr>
          <p:nvPr>
            <p:ph type="ftr" sz="quarter" idx="12"/>
          </p:nvPr>
        </p:nvSpPr>
        <p:spPr/>
        <p:txBody>
          <a:bodyPr rtlCol="0"/>
          <a:lstStyle/>
          <a:p>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3/31/2026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Title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8" name="Straight Connector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Straight Connector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Straight Connector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Rectangle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Oval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Content Placeholder 17"/>
          <p:cNvSpPr>
            <a:spLocks noGrp="1"/>
          </p:cNvSpPr>
          <p:nvPr>
            <p:ph sz="quarter" idx="1"/>
          </p:nvPr>
        </p:nvSpPr>
        <p:spPr>
          <a:xfrm>
            <a:off x="304800" y="274320"/>
            <a:ext cx="5638800" cy="6327648"/>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1" name="Date Placeholder 20"/>
          <p:cNvSpPr>
            <a:spLocks noGrp="1"/>
          </p:cNvSpPr>
          <p:nvPr>
            <p:ph type="dt" sz="half" idx="14"/>
          </p:nvPr>
        </p:nvSpPr>
        <p:spPr/>
        <p:txBody>
          <a:bodyPr rtlCol="0"/>
          <a:lstStyle/>
          <a:p>
            <a:fld id="{1D8BD707-D9CF-40AE-B4C6-C98DA3205C09}" type="datetimeFigureOut">
              <a:rPr lang="en-US" smtClean="0"/>
              <a:pPr/>
              <a:t>3/31/2026</a:t>
            </a:fld>
            <a:endParaRPr lang="en-US"/>
          </a:p>
        </p:txBody>
      </p:sp>
      <p:sp>
        <p:nvSpPr>
          <p:cNvPr id="22" name="Slide Number Placeholder 21"/>
          <p:cNvSpPr>
            <a:spLocks noGrp="1"/>
          </p:cNvSpPr>
          <p:nvPr>
            <p:ph type="sldNum" sz="quarter" idx="15"/>
          </p:nvPr>
        </p:nvSpPr>
        <p:spPr/>
        <p:txBody>
          <a:bodyPr rtlCol="0"/>
          <a:lstStyle/>
          <a:p>
            <a:fld id="{B6F15528-21DE-4FAA-801E-634DDDAF4B2B}" type="slidenum">
              <a:rPr lang="en-US" smtClean="0"/>
              <a:pPr/>
              <a:t>‹#›</a:t>
            </a:fld>
            <a:endParaRPr lang="en-US"/>
          </a:p>
        </p:txBody>
      </p:sp>
      <p:sp>
        <p:nvSpPr>
          <p:cNvPr id="23" name="Footer Placeholder 22"/>
          <p:cNvSpPr>
            <a:spLocks noGrp="1"/>
          </p:cNvSpPr>
          <p:nvPr>
            <p:ph type="ftr" sz="quarter" idx="16"/>
          </p:nvPr>
        </p:nvSpPr>
        <p:spPr/>
        <p:txBody>
          <a:bodyPr rtlCol="0"/>
          <a:lstStyle/>
          <a:p>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traight Connector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Oval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le 1"/>
          <p:cNvSpPr>
            <a:spLocks noGrp="1"/>
          </p:cNvSpPr>
          <p:nvPr>
            <p:ph type="title"/>
          </p:nvPr>
        </p:nvSpPr>
        <p:spPr>
          <a:xfrm rot="5400000">
            <a:off x="3350133" y="3200400"/>
            <a:ext cx="6309360" cy="457200"/>
          </a:xfrm>
        </p:spPr>
        <p:txBody>
          <a:bodyPr anchor="b"/>
          <a:lstStyle>
            <a:lvl1pPr algn="l">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en-US" smtClean="0"/>
              <a:t>Click icon to add picture</a:t>
            </a:r>
            <a:endParaRPr kumimoji="0" lang="en-US" dirty="0"/>
          </a:p>
        </p:txBody>
      </p:sp>
      <p:sp>
        <p:nvSpPr>
          <p:cNvPr id="4" name="Text Placeholder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10" name="Straight Connector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Rectangle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Straight Connector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Straight Connector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Straight Connector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Date Placeholder 16"/>
          <p:cNvSpPr>
            <a:spLocks noGrp="1"/>
          </p:cNvSpPr>
          <p:nvPr>
            <p:ph type="dt" sz="half" idx="10"/>
          </p:nvPr>
        </p:nvSpPr>
        <p:spPr/>
        <p:txBody>
          <a:bodyPr rtlCol="0"/>
          <a:lstStyle/>
          <a:p>
            <a:fld id="{1D8BD707-D9CF-40AE-B4C6-C98DA3205C09}" type="datetimeFigureOut">
              <a:rPr lang="en-US" smtClean="0"/>
              <a:pPr/>
              <a:t>3/31/2026</a:t>
            </a:fld>
            <a:endParaRPr lang="en-US"/>
          </a:p>
        </p:txBody>
      </p:sp>
      <p:sp>
        <p:nvSpPr>
          <p:cNvPr id="18" name="Slide Number Placeholder 17"/>
          <p:cNvSpPr>
            <a:spLocks noGrp="1"/>
          </p:cNvSpPr>
          <p:nvPr>
            <p:ph type="sldNum" sz="quarter" idx="11"/>
          </p:nvPr>
        </p:nvSpPr>
        <p:spPr/>
        <p:txBody>
          <a:bodyPr rtlCol="0"/>
          <a:lstStyle/>
          <a:p>
            <a:fld id="{B6F15528-21DE-4FAA-801E-634DDDAF4B2B}" type="slidenum">
              <a:rPr lang="en-US" smtClean="0"/>
              <a:pPr/>
              <a:t>‹#›</a:t>
            </a:fld>
            <a:endParaRPr lang="en-US"/>
          </a:p>
        </p:txBody>
      </p:sp>
      <p:sp>
        <p:nvSpPr>
          <p:cNvPr id="21" name="Footer Placeholder 20"/>
          <p:cNvSpPr>
            <a:spLocks noGrp="1"/>
          </p:cNvSpPr>
          <p:nvPr>
            <p:ph type="ftr" sz="quarter" idx="12"/>
          </p:nvPr>
        </p:nvSpPr>
        <p:spPr/>
        <p:txBody>
          <a:bodyPr rtlCol="0"/>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Straight Connector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Title Placeholder 21"/>
          <p:cNvSpPr>
            <a:spLocks noGrp="1"/>
          </p:cNvSpPr>
          <p:nvPr>
            <p:ph type="title"/>
          </p:nvPr>
        </p:nvSpPr>
        <p:spPr>
          <a:xfrm>
            <a:off x="457200" y="274638"/>
            <a:ext cx="7467600" cy="1143000"/>
          </a:xfrm>
          <a:prstGeom prst="rect">
            <a:avLst/>
          </a:prstGeom>
        </p:spPr>
        <p:txBody>
          <a:bodyPr vert="horz" anchor="b">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1D8BD707-D9CF-40AE-B4C6-C98DA3205C09}" type="datetimeFigureOut">
              <a:rPr lang="en-US" smtClean="0"/>
              <a:pPr/>
              <a:t>3/31/2026</a:t>
            </a:fld>
            <a:endParaRPr lang="en-US"/>
          </a:p>
        </p:txBody>
      </p:sp>
      <p:sp>
        <p:nvSpPr>
          <p:cNvPr id="3" name="Footer Placeholder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en-US"/>
          </a:p>
        </p:txBody>
      </p:sp>
      <p:sp>
        <p:nvSpPr>
          <p:cNvPr id="7" name="Straight Connector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Straight Connector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ectangle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Oval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Slide Number Placeholder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685801"/>
            <a:ext cx="7772400" cy="761999"/>
          </a:xfrm>
        </p:spPr>
        <p:txBody>
          <a:bodyPr>
            <a:normAutofit/>
          </a:bodyPr>
          <a:lstStyle/>
          <a:p>
            <a:endParaRPr lang="en-US" dirty="0"/>
          </a:p>
        </p:txBody>
      </p:sp>
      <p:sp>
        <p:nvSpPr>
          <p:cNvPr id="3" name="Subtitle 2"/>
          <p:cNvSpPr>
            <a:spLocks noGrp="1"/>
          </p:cNvSpPr>
          <p:nvPr>
            <p:ph type="subTitle" idx="1"/>
          </p:nvPr>
        </p:nvSpPr>
        <p:spPr>
          <a:xfrm>
            <a:off x="685800" y="1600200"/>
            <a:ext cx="7848600" cy="4724400"/>
          </a:xfrm>
        </p:spPr>
        <p:txBody>
          <a:bodyPr>
            <a:normAutofit/>
          </a:bodyPr>
          <a:lstStyle/>
          <a:p>
            <a:r>
              <a:rPr lang="en-US" smtClean="0">
                <a:solidFill>
                  <a:schemeClr val="tx1"/>
                </a:solidFill>
              </a:rPr>
              <a:t>Topic-     </a:t>
            </a:r>
            <a:r>
              <a:rPr lang="en-US" sz="4400" b="1" smtClean="0">
                <a:solidFill>
                  <a:schemeClr val="tx1"/>
                </a:solidFill>
              </a:rPr>
              <a:t>Administrative   Corruption</a:t>
            </a:r>
            <a:endParaRPr lang="en-US" b="1" dirty="0" smtClean="0">
              <a:solidFill>
                <a:schemeClr val="tx1"/>
              </a:solidFill>
            </a:endParaRPr>
          </a:p>
          <a:p>
            <a:r>
              <a:rPr lang="en-US" dirty="0" smtClean="0">
                <a:solidFill>
                  <a:schemeClr val="tx1"/>
                </a:solidFill>
              </a:rPr>
              <a:t>Presented by- </a:t>
            </a:r>
            <a:r>
              <a:rPr lang="en-US" b="1" dirty="0" err="1" smtClean="0">
                <a:solidFill>
                  <a:schemeClr val="tx1"/>
                </a:solidFill>
              </a:rPr>
              <a:t>Pranjal</a:t>
            </a:r>
            <a:r>
              <a:rPr lang="en-US" b="1" dirty="0" smtClean="0">
                <a:solidFill>
                  <a:schemeClr val="tx1"/>
                </a:solidFill>
              </a:rPr>
              <a:t> </a:t>
            </a:r>
            <a:r>
              <a:rPr lang="en-US" b="1" dirty="0" err="1" smtClean="0">
                <a:solidFill>
                  <a:schemeClr val="tx1"/>
                </a:solidFill>
              </a:rPr>
              <a:t>Patiri</a:t>
            </a:r>
            <a:endParaRPr lang="en-US" b="1" dirty="0" smtClean="0">
              <a:solidFill>
                <a:schemeClr val="tx1"/>
              </a:solidFill>
            </a:endParaRPr>
          </a:p>
          <a:p>
            <a:r>
              <a:rPr lang="en-US" dirty="0" smtClean="0">
                <a:solidFill>
                  <a:schemeClr val="tx1"/>
                </a:solidFill>
              </a:rPr>
              <a:t>Associate Professor</a:t>
            </a:r>
          </a:p>
          <a:p>
            <a:r>
              <a:rPr lang="en-US" dirty="0" smtClean="0">
                <a:solidFill>
                  <a:schemeClr val="tx1"/>
                </a:solidFill>
              </a:rPr>
              <a:t>Department of Political Science</a:t>
            </a:r>
            <a:endParaRPr lang="en-US" dirty="0" smtClean="0">
              <a:solidFill>
                <a:schemeClr val="tx1"/>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87362"/>
          </a:xfrm>
        </p:spPr>
        <p:txBody>
          <a:bodyPr>
            <a:normAutofit fontScale="90000"/>
          </a:bodyPr>
          <a:lstStyle/>
          <a:p>
            <a:endParaRPr lang="en-US" dirty="0"/>
          </a:p>
        </p:txBody>
      </p:sp>
      <p:sp>
        <p:nvSpPr>
          <p:cNvPr id="3" name="Content Placeholder 2"/>
          <p:cNvSpPr>
            <a:spLocks noGrp="1"/>
          </p:cNvSpPr>
          <p:nvPr>
            <p:ph sz="quarter" idx="1"/>
          </p:nvPr>
        </p:nvSpPr>
        <p:spPr>
          <a:xfrm>
            <a:off x="457200" y="838200"/>
            <a:ext cx="8229600" cy="5287963"/>
          </a:xfrm>
        </p:spPr>
        <p:txBody>
          <a:bodyPr>
            <a:normAutofit fontScale="77500" lnSpcReduction="20000"/>
          </a:bodyPr>
          <a:lstStyle/>
          <a:p>
            <a:endParaRPr lang="en-US" dirty="0" smtClean="0"/>
          </a:p>
          <a:p>
            <a:r>
              <a:rPr lang="en-US" dirty="0" smtClean="0"/>
              <a:t>Future Challenges &amp; Recommendations</a:t>
            </a:r>
          </a:p>
          <a:p>
            <a:r>
              <a:rPr lang="en-US" b="1" dirty="0" smtClean="0"/>
              <a:t>Future Challenges in Combating Corruption</a:t>
            </a:r>
          </a:p>
          <a:p>
            <a:r>
              <a:rPr lang="en-US" b="1" dirty="0" smtClean="0"/>
              <a:t>Technological Advancements and Cyber Corruption</a:t>
            </a:r>
            <a:endParaRPr lang="en-US" dirty="0" smtClean="0"/>
          </a:p>
          <a:p>
            <a:pPr lvl="1"/>
            <a:r>
              <a:rPr lang="en-US" dirty="0" smtClean="0"/>
              <a:t>As digital systems evolve, cyber-related corruption, such as online fraud, money laundering through </a:t>
            </a:r>
            <a:r>
              <a:rPr lang="en-US" dirty="0" err="1" smtClean="0"/>
              <a:t>cryptocurrencies</a:t>
            </a:r>
            <a:r>
              <a:rPr lang="en-US" dirty="0" smtClean="0"/>
              <a:t>, and manipulation of digital records, is becoming more prevalent.</a:t>
            </a:r>
          </a:p>
          <a:p>
            <a:r>
              <a:rPr lang="en-US" b="1" dirty="0" smtClean="0"/>
              <a:t>Weak Institutional Frameworks</a:t>
            </a:r>
            <a:endParaRPr lang="en-US" dirty="0" smtClean="0"/>
          </a:p>
          <a:p>
            <a:pPr lvl="1"/>
            <a:r>
              <a:rPr lang="en-US" dirty="0" smtClean="0"/>
              <a:t>Many countries still lack strong institutions to enforce anti-corruption measures, leading to loopholes in governance and enforcement.</a:t>
            </a:r>
          </a:p>
          <a:p>
            <a:r>
              <a:rPr lang="en-US" b="1" dirty="0" smtClean="0"/>
              <a:t>Political Interference</a:t>
            </a:r>
            <a:endParaRPr lang="en-US" dirty="0" smtClean="0"/>
          </a:p>
          <a:p>
            <a:pPr lvl="1"/>
            <a:r>
              <a:rPr lang="en-US" dirty="0" smtClean="0"/>
              <a:t>Corruption often thrives in political environments where leaders manipulate institutions for personal or party gains, making anti-corruption efforts difficult.</a:t>
            </a:r>
          </a:p>
          <a:p>
            <a:endParaRPr lang="en-US" dirty="0" smtClean="0"/>
          </a:p>
          <a:p>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11162"/>
          </a:xfrm>
        </p:spPr>
        <p:txBody>
          <a:bodyPr>
            <a:normAutofit fontScale="90000"/>
          </a:bodyPr>
          <a:lstStyle/>
          <a:p>
            <a:endParaRPr lang="en-US" dirty="0"/>
          </a:p>
        </p:txBody>
      </p:sp>
      <p:sp>
        <p:nvSpPr>
          <p:cNvPr id="3" name="Content Placeholder 2"/>
          <p:cNvSpPr>
            <a:spLocks noGrp="1"/>
          </p:cNvSpPr>
          <p:nvPr>
            <p:ph sz="quarter" idx="1"/>
          </p:nvPr>
        </p:nvSpPr>
        <p:spPr>
          <a:xfrm>
            <a:off x="381000" y="990600"/>
            <a:ext cx="8229600" cy="5257800"/>
          </a:xfrm>
        </p:spPr>
        <p:txBody>
          <a:bodyPr>
            <a:normAutofit fontScale="77500" lnSpcReduction="20000"/>
          </a:bodyPr>
          <a:lstStyle/>
          <a:p>
            <a:r>
              <a:rPr lang="en-US" b="1" dirty="0" smtClean="0"/>
              <a:t>Lack of Public Awareness and Engagement</a:t>
            </a:r>
            <a:endParaRPr lang="en-US" dirty="0" smtClean="0"/>
          </a:p>
          <a:p>
            <a:pPr lvl="1"/>
            <a:r>
              <a:rPr lang="en-US" dirty="0" smtClean="0"/>
              <a:t>Many individuals do not recognize the role they play in fighting corruption. Without civic engagement, corruption persists unchallenged.</a:t>
            </a:r>
          </a:p>
          <a:p>
            <a:r>
              <a:rPr lang="en-US" b="1" dirty="0" smtClean="0"/>
              <a:t>Cross-Border Corruption</a:t>
            </a:r>
            <a:endParaRPr lang="en-US" dirty="0" smtClean="0"/>
          </a:p>
          <a:p>
            <a:pPr lvl="1"/>
            <a:r>
              <a:rPr lang="en-US" dirty="0" smtClean="0"/>
              <a:t>Globalization has made it easier for corrupt individuals to transfer illicit funds across borders, making prosecution and asset recovery challenging.</a:t>
            </a:r>
          </a:p>
          <a:p>
            <a:r>
              <a:rPr lang="en-US" b="1" dirty="0" smtClean="0"/>
              <a:t>Inadequate Legal Enforcement</a:t>
            </a:r>
            <a:endParaRPr lang="en-US" dirty="0" smtClean="0"/>
          </a:p>
          <a:p>
            <a:pPr lvl="1"/>
            <a:r>
              <a:rPr lang="en-US" dirty="0" smtClean="0"/>
              <a:t>Laws exist, but enforcement remains weak due to lack of political will, judicial inefficiencies, and corruption within law enforcement agencies.</a:t>
            </a:r>
          </a:p>
          <a:p>
            <a:r>
              <a:rPr lang="en-US" b="1" dirty="0" smtClean="0"/>
              <a:t>Private Sector Complicity</a:t>
            </a:r>
            <a:endParaRPr lang="en-US" dirty="0" smtClean="0"/>
          </a:p>
          <a:p>
            <a:pPr lvl="1"/>
            <a:r>
              <a:rPr lang="en-US" dirty="0" smtClean="0"/>
              <a:t>Corruption is not limited to governments; private companies also engage in bribery and fraudulent practices to gain an unfair advantage.</a:t>
            </a:r>
          </a:p>
          <a:p>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63562"/>
          </a:xfrm>
        </p:spPr>
        <p:txBody>
          <a:bodyPr>
            <a:normAutofit fontScale="90000"/>
          </a:bodyPr>
          <a:lstStyle/>
          <a:p>
            <a:endParaRPr lang="en-US" dirty="0"/>
          </a:p>
        </p:txBody>
      </p:sp>
      <p:sp>
        <p:nvSpPr>
          <p:cNvPr id="3" name="Content Placeholder 2"/>
          <p:cNvSpPr>
            <a:spLocks noGrp="1"/>
          </p:cNvSpPr>
          <p:nvPr>
            <p:ph sz="quarter" idx="1"/>
          </p:nvPr>
        </p:nvSpPr>
        <p:spPr>
          <a:xfrm>
            <a:off x="457200" y="1066800"/>
            <a:ext cx="8229600" cy="5059363"/>
          </a:xfrm>
        </p:spPr>
        <p:txBody>
          <a:bodyPr>
            <a:normAutofit fontScale="85000" lnSpcReduction="10000"/>
          </a:bodyPr>
          <a:lstStyle/>
          <a:p>
            <a:r>
              <a:rPr lang="en-US" b="1" dirty="0" smtClean="0"/>
              <a:t>Recommendations for Combating Corruption</a:t>
            </a:r>
          </a:p>
          <a:p>
            <a:r>
              <a:rPr lang="en-US" b="1" dirty="0" smtClean="0"/>
              <a:t>Strengthening Institutional Integrity</a:t>
            </a:r>
            <a:endParaRPr lang="en-US" dirty="0" smtClean="0"/>
          </a:p>
          <a:p>
            <a:pPr lvl="1"/>
            <a:r>
              <a:rPr lang="en-US" dirty="0" smtClean="0"/>
              <a:t>Establish and empower independent anti-corruption bodies with strong legal backing and operational autonomy.</a:t>
            </a:r>
          </a:p>
          <a:p>
            <a:r>
              <a:rPr lang="en-US" b="1" dirty="0" smtClean="0"/>
              <a:t>Leveraging Technology for Transparency</a:t>
            </a:r>
            <a:endParaRPr lang="en-US" dirty="0" smtClean="0"/>
          </a:p>
          <a:p>
            <a:pPr lvl="1"/>
            <a:r>
              <a:rPr lang="en-US" dirty="0" smtClean="0"/>
              <a:t>Implement e-governance systems, </a:t>
            </a:r>
            <a:r>
              <a:rPr lang="en-US" dirty="0" err="1" smtClean="0"/>
              <a:t>blockchain</a:t>
            </a:r>
            <a:r>
              <a:rPr lang="en-US" dirty="0" smtClean="0"/>
              <a:t> for public transactions, and AI-based monitoring tools to reduce human discretion in decision-making processes.</a:t>
            </a:r>
          </a:p>
          <a:p>
            <a:r>
              <a:rPr lang="en-US" b="1" dirty="0" smtClean="0"/>
              <a:t>Promoting Whistleblower Protection Laws</a:t>
            </a:r>
            <a:endParaRPr lang="en-US" dirty="0" smtClean="0"/>
          </a:p>
          <a:p>
            <a:pPr lvl="1"/>
            <a:r>
              <a:rPr lang="en-US" dirty="0" smtClean="0"/>
              <a:t>Encourage individuals to report corrupt practices by ensuring their protection against retaliation and providing incentives for reporting corruption.</a:t>
            </a:r>
          </a:p>
          <a:p>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334962"/>
          </a:xfrm>
        </p:spPr>
        <p:txBody>
          <a:bodyPr>
            <a:normAutofit fontScale="90000"/>
          </a:bodyPr>
          <a:lstStyle/>
          <a:p>
            <a:endParaRPr lang="en-US" dirty="0"/>
          </a:p>
        </p:txBody>
      </p:sp>
      <p:sp>
        <p:nvSpPr>
          <p:cNvPr id="3" name="Content Placeholder 2"/>
          <p:cNvSpPr>
            <a:spLocks noGrp="1"/>
          </p:cNvSpPr>
          <p:nvPr>
            <p:ph sz="quarter" idx="1"/>
          </p:nvPr>
        </p:nvSpPr>
        <p:spPr>
          <a:xfrm>
            <a:off x="457200" y="762000"/>
            <a:ext cx="8229600" cy="5364163"/>
          </a:xfrm>
        </p:spPr>
        <p:txBody>
          <a:bodyPr>
            <a:normAutofit fontScale="85000" lnSpcReduction="20000"/>
          </a:bodyPr>
          <a:lstStyle/>
          <a:p>
            <a:r>
              <a:rPr lang="en-US" b="1" dirty="0" smtClean="0"/>
              <a:t>Enhancing Legal Frameworks and Enforcement</a:t>
            </a:r>
            <a:endParaRPr lang="en-US" dirty="0" smtClean="0"/>
          </a:p>
          <a:p>
            <a:pPr lvl="1"/>
            <a:r>
              <a:rPr lang="en-US" dirty="0" smtClean="0"/>
              <a:t>Strengthen anti-corruption laws, ensure swift and fair legal processes, and impose stricter penalties on offenders.</a:t>
            </a:r>
          </a:p>
          <a:p>
            <a:r>
              <a:rPr lang="en-US" b="1" dirty="0" smtClean="0"/>
              <a:t>Encouraging Public Participation and Awareness</a:t>
            </a:r>
            <a:endParaRPr lang="en-US" dirty="0" smtClean="0"/>
          </a:p>
          <a:p>
            <a:pPr lvl="1"/>
            <a:r>
              <a:rPr lang="en-US" dirty="0" smtClean="0"/>
              <a:t>Conduct awareness campaigns, integrate anti-corruption education in schools, and engage civil society organizations in watchdog roles.</a:t>
            </a:r>
          </a:p>
          <a:p>
            <a:r>
              <a:rPr lang="en-US" b="1" dirty="0" smtClean="0"/>
              <a:t>International Cooperation and Asset Recovery</a:t>
            </a:r>
            <a:endParaRPr lang="en-US" dirty="0" smtClean="0"/>
          </a:p>
          <a:p>
            <a:pPr lvl="1"/>
            <a:r>
              <a:rPr lang="en-US" dirty="0" smtClean="0"/>
              <a:t>Strengthen collaboration between nations to track and repatriate stolen assets, and harmonize anti-corruption laws across borders.</a:t>
            </a:r>
          </a:p>
          <a:p>
            <a:r>
              <a:rPr lang="en-US" b="1" dirty="0" smtClean="0"/>
              <a:t>Encouraging Ethical Corporate Governance</a:t>
            </a:r>
            <a:endParaRPr lang="en-US" dirty="0" smtClean="0"/>
          </a:p>
          <a:p>
            <a:pPr lvl="1"/>
            <a:r>
              <a:rPr lang="en-US" dirty="0" smtClean="0"/>
              <a:t>Promote corporate ethics programs, transparency in financial dealings, and stronger regulations to prevent private sector corruption.</a:t>
            </a:r>
          </a:p>
          <a:p>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152400"/>
          </a:xfrm>
        </p:spPr>
        <p:txBody>
          <a:bodyPr>
            <a:normAutofit fontScale="90000"/>
          </a:bodyPr>
          <a:lstStyle/>
          <a:p>
            <a:endParaRPr lang="en-US" dirty="0"/>
          </a:p>
        </p:txBody>
      </p:sp>
      <p:sp>
        <p:nvSpPr>
          <p:cNvPr id="3" name="Content Placeholder 2"/>
          <p:cNvSpPr>
            <a:spLocks noGrp="1"/>
          </p:cNvSpPr>
          <p:nvPr>
            <p:ph sz="quarter" idx="1"/>
          </p:nvPr>
        </p:nvSpPr>
        <p:spPr>
          <a:xfrm>
            <a:off x="457200" y="228600"/>
            <a:ext cx="8229600" cy="6172200"/>
          </a:xfrm>
        </p:spPr>
        <p:txBody>
          <a:bodyPr>
            <a:normAutofit fontScale="70000" lnSpcReduction="20000"/>
          </a:bodyPr>
          <a:lstStyle/>
          <a:p>
            <a:r>
              <a:rPr lang="en-US" b="1" dirty="0" smtClean="0"/>
              <a:t>Conclusion</a:t>
            </a:r>
            <a:endParaRPr lang="en-US" dirty="0" smtClean="0"/>
          </a:p>
          <a:p>
            <a:r>
              <a:rPr lang="en-US" b="1" dirty="0" smtClean="0"/>
              <a:t>Key Takeaways</a:t>
            </a:r>
          </a:p>
          <a:p>
            <a:r>
              <a:rPr lang="en-US" dirty="0" smtClean="0"/>
              <a:t>Here are some key takeaways on corruption:</a:t>
            </a:r>
          </a:p>
          <a:p>
            <a:r>
              <a:rPr lang="en-US" b="1" dirty="0" smtClean="0"/>
              <a:t>Definition</a:t>
            </a:r>
            <a:r>
              <a:rPr lang="en-US" dirty="0" smtClean="0"/>
              <a:t> – Corruption is the abuse of power for personal gain, often involving bribery, fraud, or embezzlement.</a:t>
            </a:r>
          </a:p>
          <a:p>
            <a:r>
              <a:rPr lang="en-US" b="1" dirty="0" smtClean="0"/>
              <a:t>Forms of Corruption</a:t>
            </a:r>
            <a:r>
              <a:rPr lang="en-US" dirty="0" smtClean="0"/>
              <a:t> – Includes bribery, nepotism, extortion, favoritism, and money laundering.</a:t>
            </a:r>
          </a:p>
          <a:p>
            <a:r>
              <a:rPr lang="en-US" b="1" dirty="0" smtClean="0"/>
              <a:t>Causes</a:t>
            </a:r>
            <a:r>
              <a:rPr lang="en-US" dirty="0" smtClean="0"/>
              <a:t> – Weak governance, lack of transparency, poor law enforcement, poverty, and greed contribute to corruption.</a:t>
            </a:r>
          </a:p>
          <a:p>
            <a:r>
              <a:rPr lang="en-US" b="1" dirty="0" smtClean="0"/>
              <a:t>Effects</a:t>
            </a:r>
            <a:r>
              <a:rPr lang="en-US" dirty="0" smtClean="0"/>
              <a:t> – Corruption undermines economic growth, erodes trust in institutions, deepens inequality, and weakens democracy.</a:t>
            </a:r>
          </a:p>
          <a:p>
            <a:r>
              <a:rPr lang="en-US" b="1" dirty="0" smtClean="0"/>
              <a:t>Sectors Affected</a:t>
            </a:r>
            <a:r>
              <a:rPr lang="en-US" dirty="0" smtClean="0"/>
              <a:t> – Common in politics, law enforcement, business, and public services like healthcare and education.</a:t>
            </a:r>
          </a:p>
          <a:p>
            <a:r>
              <a:rPr lang="en-US" b="1" dirty="0" smtClean="0"/>
              <a:t>Global Issue</a:t>
            </a:r>
            <a:r>
              <a:rPr lang="en-US" dirty="0" smtClean="0"/>
              <a:t> – Corruption exists worldwide, but its impact varies based on governance, legal frameworks, and societal norms.</a:t>
            </a:r>
          </a:p>
          <a:p>
            <a:r>
              <a:rPr lang="en-US" b="1" dirty="0" smtClean="0"/>
              <a:t>Prevention Measures</a:t>
            </a:r>
            <a:r>
              <a:rPr lang="en-US" dirty="0" smtClean="0"/>
              <a:t> – Strengthening laws, increasing transparency, whistleblower protection, and promoting ethical leadership can help reduce corruption.</a:t>
            </a:r>
          </a:p>
          <a:p>
            <a:r>
              <a:rPr lang="en-US" b="1" dirty="0" smtClean="0"/>
              <a:t>Role of Society</a:t>
            </a:r>
            <a:r>
              <a:rPr lang="en-US" dirty="0" smtClean="0"/>
              <a:t> – Citizens, media, and civil organizations play a crucial role in exposing and combating corruption.</a:t>
            </a:r>
          </a:p>
          <a:p>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p:txBody>
          <a:bodyPr>
            <a:normAutofit/>
          </a:bodyPr>
          <a:lstStyle/>
          <a:p>
            <a:r>
              <a:rPr lang="en-US" b="1" dirty="0" smtClean="0"/>
              <a:t>Introduction</a:t>
            </a:r>
            <a:endParaRPr lang="en-US" dirty="0" smtClean="0"/>
          </a:p>
          <a:p>
            <a:r>
              <a:rPr lang="en-US" dirty="0" smtClean="0"/>
              <a:t>Definition of Administrative Corruption</a:t>
            </a:r>
          </a:p>
          <a:p>
            <a:r>
              <a:rPr lang="en-US" b="1" dirty="0" smtClean="0"/>
              <a:t>Administrative corruption</a:t>
            </a:r>
            <a:r>
              <a:rPr lang="en-US" dirty="0" smtClean="0"/>
              <a:t> refers to the misuse of public office, authority, or resources by government officials for personal gain, violating ethical and legal standards. It includes bribery, nepotism, favoritism, embezzlement, and fraud in the administration of public services. This type of corruption weakens governance, reduces public trust, and hinders economic and social development.</a:t>
            </a:r>
          </a:p>
          <a:p>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304800"/>
          </a:xfrm>
        </p:spPr>
        <p:txBody>
          <a:bodyPr>
            <a:normAutofit fontScale="90000"/>
          </a:bodyPr>
          <a:lstStyle/>
          <a:p>
            <a:endParaRPr lang="en-US" dirty="0"/>
          </a:p>
        </p:txBody>
      </p:sp>
      <p:sp>
        <p:nvSpPr>
          <p:cNvPr id="3" name="Content Placeholder 2"/>
          <p:cNvSpPr>
            <a:spLocks noGrp="1"/>
          </p:cNvSpPr>
          <p:nvPr>
            <p:ph sz="quarter" idx="1"/>
          </p:nvPr>
        </p:nvSpPr>
        <p:spPr>
          <a:xfrm>
            <a:off x="457200" y="609600"/>
            <a:ext cx="8229600" cy="5516563"/>
          </a:xfrm>
        </p:spPr>
        <p:txBody>
          <a:bodyPr>
            <a:normAutofit fontScale="92500" lnSpcReduction="10000"/>
          </a:bodyPr>
          <a:lstStyle/>
          <a:p>
            <a:r>
              <a:rPr lang="en-US" b="1" dirty="0" smtClean="0"/>
              <a:t>Importance of Addressing Corruption</a:t>
            </a:r>
          </a:p>
          <a:p>
            <a:r>
              <a:rPr lang="en-US" dirty="0" smtClean="0"/>
              <a:t>Addressing corruption is crucial for the stability, development, and fairness of a society. Corruption undermines trust in institutions, weakens economic growth, and deepens social inequalities. Here are some key reasons why tackling corruption is essential:</a:t>
            </a:r>
          </a:p>
          <a:p>
            <a:r>
              <a:rPr lang="en-US" b="1" dirty="0" smtClean="0"/>
              <a:t>1. Strengthening Democracy and Governance</a:t>
            </a:r>
          </a:p>
          <a:p>
            <a:r>
              <a:rPr lang="en-US" dirty="0" smtClean="0"/>
              <a:t>Corruption erodes public trust in government and institutions.</a:t>
            </a:r>
          </a:p>
          <a:p>
            <a:r>
              <a:rPr lang="en-US" dirty="0" smtClean="0"/>
              <a:t>Transparent governance ensures accountability and prevents abuse of power.</a:t>
            </a:r>
          </a:p>
          <a:p>
            <a:r>
              <a:rPr lang="en-US" b="1" dirty="0" smtClean="0"/>
              <a:t>2. Boosting Economic Growth</a:t>
            </a:r>
          </a:p>
          <a:p>
            <a:r>
              <a:rPr lang="en-US" dirty="0" smtClean="0"/>
              <a:t>Corruption discourages investments and increases the cost of doing business.</a:t>
            </a:r>
          </a:p>
          <a:p>
            <a:r>
              <a:rPr lang="en-US" dirty="0" smtClean="0"/>
              <a:t>It diverts resources from essential services, slowing down economic progress.</a:t>
            </a:r>
          </a:p>
          <a:p>
            <a:endParaRPr lang="en-US" dirty="0" smtClean="0"/>
          </a:p>
          <a:p>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334962"/>
          </a:xfrm>
        </p:spPr>
        <p:txBody>
          <a:bodyPr>
            <a:normAutofit fontScale="90000"/>
          </a:bodyPr>
          <a:lstStyle/>
          <a:p>
            <a:endParaRPr lang="en-US" dirty="0"/>
          </a:p>
        </p:txBody>
      </p:sp>
      <p:sp>
        <p:nvSpPr>
          <p:cNvPr id="3" name="Content Placeholder 2"/>
          <p:cNvSpPr>
            <a:spLocks noGrp="1"/>
          </p:cNvSpPr>
          <p:nvPr>
            <p:ph sz="quarter" idx="1"/>
          </p:nvPr>
        </p:nvSpPr>
        <p:spPr>
          <a:xfrm>
            <a:off x="457200" y="762000"/>
            <a:ext cx="8229600" cy="5364163"/>
          </a:xfrm>
        </p:spPr>
        <p:txBody>
          <a:bodyPr>
            <a:normAutofit fontScale="92500" lnSpcReduction="10000"/>
          </a:bodyPr>
          <a:lstStyle/>
          <a:p>
            <a:r>
              <a:rPr lang="en-US" b="1" dirty="0" smtClean="0"/>
              <a:t>3. Reducing Poverty and Inequality</a:t>
            </a:r>
          </a:p>
          <a:p>
            <a:r>
              <a:rPr lang="en-US" dirty="0" smtClean="0"/>
              <a:t>Public funds meant for social programs, healthcare, and education are often misused.</a:t>
            </a:r>
          </a:p>
          <a:p>
            <a:r>
              <a:rPr lang="en-US" dirty="0" smtClean="0"/>
              <a:t>Corruption disproportionately affects the poor, worsening inequality.</a:t>
            </a:r>
          </a:p>
          <a:p>
            <a:r>
              <a:rPr lang="en-US" b="1" dirty="0" smtClean="0"/>
              <a:t>4. Enhancing Public Services</a:t>
            </a:r>
          </a:p>
          <a:p>
            <a:r>
              <a:rPr lang="en-US" dirty="0" smtClean="0"/>
              <a:t>Eliminating corruption ensures better healthcare, education, and infrastructure.</a:t>
            </a:r>
          </a:p>
          <a:p>
            <a:r>
              <a:rPr lang="en-US" dirty="0" smtClean="0"/>
              <a:t>It promotes fair distribution of resources and improved service delivery.</a:t>
            </a:r>
          </a:p>
          <a:p>
            <a:r>
              <a:rPr lang="en-US" b="1" dirty="0" smtClean="0"/>
              <a:t>5. Improving Law and Order</a:t>
            </a:r>
          </a:p>
          <a:p>
            <a:r>
              <a:rPr lang="en-US" dirty="0" smtClean="0"/>
              <a:t>Corruption weakens the justice system, allowing criminals to evade punishment.</a:t>
            </a:r>
          </a:p>
          <a:p>
            <a:r>
              <a:rPr lang="en-US" dirty="0" smtClean="0"/>
              <a:t>A transparent system ensures fairness and strengthens the rule of law.</a:t>
            </a:r>
          </a:p>
          <a:p>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381000"/>
          </a:xfrm>
        </p:spPr>
        <p:txBody>
          <a:bodyPr>
            <a:normAutofit fontScale="90000"/>
          </a:bodyPr>
          <a:lstStyle/>
          <a:p>
            <a:endParaRPr lang="en-US" dirty="0"/>
          </a:p>
        </p:txBody>
      </p:sp>
      <p:sp>
        <p:nvSpPr>
          <p:cNvPr id="3" name="Content Placeholder 2"/>
          <p:cNvSpPr>
            <a:spLocks noGrp="1"/>
          </p:cNvSpPr>
          <p:nvPr>
            <p:ph sz="quarter" idx="1"/>
          </p:nvPr>
        </p:nvSpPr>
        <p:spPr>
          <a:xfrm>
            <a:off x="457200" y="685800"/>
            <a:ext cx="8229600" cy="5440363"/>
          </a:xfrm>
        </p:spPr>
        <p:txBody>
          <a:bodyPr>
            <a:normAutofit/>
          </a:bodyPr>
          <a:lstStyle/>
          <a:p>
            <a:r>
              <a:rPr lang="en-US" b="1" dirty="0" smtClean="0"/>
              <a:t>6. Encouraging Foreign Investment</a:t>
            </a:r>
          </a:p>
          <a:p>
            <a:r>
              <a:rPr lang="en-US" dirty="0" smtClean="0"/>
              <a:t>Investors prefer stable, corruption-free environments for business growth.</a:t>
            </a:r>
          </a:p>
          <a:p>
            <a:r>
              <a:rPr lang="en-US" dirty="0" smtClean="0"/>
              <a:t>A clean system attracts international partnerships and economic opportunities.</a:t>
            </a:r>
          </a:p>
          <a:p>
            <a:r>
              <a:rPr lang="en-US" b="1" dirty="0" smtClean="0"/>
              <a:t>7. Fostering a Culture of Integrity</a:t>
            </a:r>
          </a:p>
          <a:p>
            <a:r>
              <a:rPr lang="en-US" dirty="0" smtClean="0"/>
              <a:t>Addressing corruption promotes ethical behavior and accountability at all levels.</a:t>
            </a:r>
          </a:p>
          <a:p>
            <a:r>
              <a:rPr lang="en-US" dirty="0" smtClean="0"/>
              <a:t>It strengthens institutions and creates a fairer society.</a:t>
            </a:r>
          </a:p>
          <a:p>
            <a:r>
              <a:rPr lang="en-US" dirty="0" smtClean="0"/>
              <a:t>Fighting corruption requires strict laws, independent oversight, and active civic participation. A corruption-free society leads to sustainable development, prosperity, and justice for all.</a:t>
            </a:r>
          </a:p>
          <a:p>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63562"/>
          </a:xfrm>
        </p:spPr>
        <p:txBody>
          <a:bodyPr>
            <a:normAutofit/>
          </a:bodyPr>
          <a:lstStyle/>
          <a:p>
            <a:endParaRPr lang="en-US" dirty="0"/>
          </a:p>
        </p:txBody>
      </p:sp>
      <p:sp>
        <p:nvSpPr>
          <p:cNvPr id="3" name="Content Placeholder 2"/>
          <p:cNvSpPr>
            <a:spLocks noGrp="1"/>
          </p:cNvSpPr>
          <p:nvPr>
            <p:ph sz="quarter" idx="1"/>
          </p:nvPr>
        </p:nvSpPr>
        <p:spPr>
          <a:xfrm>
            <a:off x="457200" y="838200"/>
            <a:ext cx="8229600" cy="5638800"/>
          </a:xfrm>
        </p:spPr>
        <p:txBody>
          <a:bodyPr>
            <a:normAutofit fontScale="92500" lnSpcReduction="20000"/>
          </a:bodyPr>
          <a:lstStyle/>
          <a:p>
            <a:r>
              <a:rPr lang="en-US" b="1" dirty="0" smtClean="0"/>
              <a:t>Types of Administrative Corruption</a:t>
            </a:r>
            <a:endParaRPr lang="en-US" dirty="0" smtClean="0"/>
          </a:p>
          <a:p>
            <a:r>
              <a:rPr lang="en-US" dirty="0" smtClean="0"/>
              <a:t>Bribery</a:t>
            </a:r>
          </a:p>
          <a:p>
            <a:r>
              <a:rPr lang="en-US" dirty="0" smtClean="0"/>
              <a:t>Embezzlement</a:t>
            </a:r>
          </a:p>
          <a:p>
            <a:r>
              <a:rPr lang="en-US" dirty="0" smtClean="0"/>
              <a:t>Nepotism &amp; Cronyism</a:t>
            </a:r>
          </a:p>
          <a:p>
            <a:pPr>
              <a:buNone/>
            </a:pPr>
            <a:r>
              <a:rPr lang="en-US" dirty="0" smtClean="0"/>
              <a:t>	Cronyism is the practice of favoring friends, family, or close associates when making appointments to positions of authority, often regardless of their qualifications. It usually happens in politics, business, or organizations, where people in power give jobs, contracts, or special privileges to those they have personal relationships with rather than selecting the most qualified candidates.</a:t>
            </a:r>
          </a:p>
          <a:p>
            <a:r>
              <a:rPr lang="en-US" dirty="0" smtClean="0"/>
              <a:t>It is closely related to </a:t>
            </a:r>
            <a:r>
              <a:rPr lang="en-US" b="1" dirty="0" smtClean="0"/>
              <a:t>nepotism</a:t>
            </a:r>
            <a:r>
              <a:rPr lang="en-US" dirty="0" smtClean="0"/>
              <a:t>, which specifically refers to favoritism toward family members. Cronyism can lead to inefficiency, corruption, and unfair advantages, harming merit-based systems.</a:t>
            </a:r>
          </a:p>
          <a:p>
            <a:pPr>
              <a:buNone/>
            </a:pPr>
            <a:endParaRPr lang="en-US" dirty="0" smtClean="0"/>
          </a:p>
          <a:p>
            <a:r>
              <a:rPr lang="en-US" dirty="0" smtClean="0"/>
              <a:t>Fraud</a:t>
            </a:r>
          </a:p>
          <a:p>
            <a:r>
              <a:rPr lang="en-US" dirty="0" smtClean="0"/>
              <a:t>Misuse of Public Funds</a:t>
            </a:r>
          </a:p>
          <a:p>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11162"/>
          </a:xfrm>
        </p:spPr>
        <p:txBody>
          <a:bodyPr>
            <a:normAutofit fontScale="90000"/>
          </a:bodyPr>
          <a:lstStyle/>
          <a:p>
            <a:endParaRPr lang="en-US" dirty="0"/>
          </a:p>
        </p:txBody>
      </p:sp>
      <p:sp>
        <p:nvSpPr>
          <p:cNvPr id="3" name="Content Placeholder 2"/>
          <p:cNvSpPr>
            <a:spLocks noGrp="1"/>
          </p:cNvSpPr>
          <p:nvPr>
            <p:ph sz="quarter" idx="1"/>
          </p:nvPr>
        </p:nvSpPr>
        <p:spPr>
          <a:xfrm>
            <a:off x="457200" y="762000"/>
            <a:ext cx="8229600" cy="5791200"/>
          </a:xfrm>
        </p:spPr>
        <p:txBody>
          <a:bodyPr>
            <a:normAutofit fontScale="92500" lnSpcReduction="10000"/>
          </a:bodyPr>
          <a:lstStyle/>
          <a:p>
            <a:r>
              <a:rPr lang="en-US" b="1" dirty="0" smtClean="0"/>
              <a:t>Causes of Administrative Corruption</a:t>
            </a:r>
            <a:endParaRPr lang="en-US" dirty="0" smtClean="0"/>
          </a:p>
          <a:p>
            <a:r>
              <a:rPr lang="en-US" b="1" dirty="0" smtClean="0"/>
              <a:t>Weak Governance &amp; Institutions</a:t>
            </a:r>
          </a:p>
          <a:p>
            <a:r>
              <a:rPr lang="en-US" b="1" dirty="0" smtClean="0"/>
              <a:t>Lack of Transparency &amp; Accountability</a:t>
            </a:r>
          </a:p>
          <a:p>
            <a:r>
              <a:rPr lang="en-US" b="1" dirty="0" smtClean="0"/>
              <a:t>Low Wages &amp; Economic Pressures</a:t>
            </a:r>
          </a:p>
          <a:p>
            <a:r>
              <a:rPr lang="en-US" b="1" dirty="0" smtClean="0"/>
              <a:t>Cultural &amp; Social Norms</a:t>
            </a:r>
          </a:p>
          <a:p>
            <a:r>
              <a:rPr lang="en-US" dirty="0" smtClean="0"/>
              <a:t>Cultural and social norms play a significant role in shaping attitudes toward corruption. </a:t>
            </a:r>
          </a:p>
          <a:p>
            <a:pPr lvl="1"/>
            <a:r>
              <a:rPr lang="en-US" b="1" dirty="0" smtClean="0"/>
              <a:t>1. Acceptance of Patronage and Nepotism</a:t>
            </a:r>
          </a:p>
          <a:p>
            <a:pPr lvl="1"/>
            <a:r>
              <a:rPr lang="en-US" b="1" dirty="0" smtClean="0"/>
              <a:t>2. Gift-Giving and Bribery as Social Practices</a:t>
            </a:r>
          </a:p>
          <a:p>
            <a:pPr lvl="1"/>
            <a:r>
              <a:rPr lang="en-US" b="1" dirty="0" smtClean="0"/>
              <a:t>3. Weak Accountability Due to Collective Silence</a:t>
            </a:r>
          </a:p>
          <a:p>
            <a:pPr lvl="1"/>
            <a:r>
              <a:rPr lang="en-US" b="1" dirty="0" smtClean="0"/>
              <a:t>4. Tolerance for “Survival” Corruption</a:t>
            </a:r>
          </a:p>
          <a:p>
            <a:pPr lvl="1"/>
            <a:r>
              <a:rPr lang="en-US" b="1" dirty="0" smtClean="0"/>
              <a:t>5. Low Trust in Institutions</a:t>
            </a:r>
          </a:p>
          <a:p>
            <a:pPr lvl="1"/>
            <a:r>
              <a:rPr lang="en-US" b="1" dirty="0" smtClean="0"/>
              <a:t>6. Social Hierarchies and Power Distance</a:t>
            </a:r>
          </a:p>
          <a:p>
            <a:pPr lvl="1"/>
            <a:r>
              <a:rPr lang="en-US" b="1" dirty="0" smtClean="0"/>
              <a:t>7. Religious Influence</a:t>
            </a:r>
          </a:p>
          <a:p>
            <a:pPr>
              <a:buNone/>
            </a:pPr>
            <a:endParaRPr lang="en-US" dirty="0" smtClean="0"/>
          </a:p>
          <a:p>
            <a:r>
              <a:rPr lang="en-US" dirty="0" smtClean="0"/>
              <a:t>Political Influence</a:t>
            </a:r>
          </a:p>
          <a:p>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p:txBody>
          <a:bodyPr/>
          <a:lstStyle/>
          <a:p>
            <a:r>
              <a:rPr lang="en-US" b="1" dirty="0" smtClean="0"/>
              <a:t>Impacts of Administrative Corruption</a:t>
            </a:r>
            <a:endParaRPr lang="en-US" dirty="0" smtClean="0"/>
          </a:p>
          <a:p>
            <a:r>
              <a:rPr lang="en-US" dirty="0" smtClean="0"/>
              <a:t>Economic Consequences</a:t>
            </a:r>
          </a:p>
          <a:p>
            <a:r>
              <a:rPr lang="en-US" dirty="0" smtClean="0"/>
              <a:t>Erosion of Public Trust</a:t>
            </a:r>
          </a:p>
          <a:p>
            <a:r>
              <a:rPr lang="en-US" dirty="0" smtClean="0"/>
              <a:t>Social Inequality</a:t>
            </a:r>
          </a:p>
          <a:p>
            <a:r>
              <a:rPr lang="en-US" dirty="0" smtClean="0"/>
              <a:t>Weakening of Legal and Political Systems</a:t>
            </a:r>
          </a:p>
          <a:p>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p:txBody>
          <a:bodyPr/>
          <a:lstStyle/>
          <a:p>
            <a:r>
              <a:rPr lang="en-US" b="1" dirty="0" smtClean="0"/>
              <a:t>Mechanisms to Control Corruption</a:t>
            </a:r>
            <a:endParaRPr lang="en-US" dirty="0" smtClean="0"/>
          </a:p>
          <a:p>
            <a:r>
              <a:rPr lang="en-US" dirty="0" smtClean="0"/>
              <a:t>Strengthening Institutions &amp; Legal Frameworks</a:t>
            </a:r>
          </a:p>
          <a:p>
            <a:r>
              <a:rPr lang="en-US" dirty="0" smtClean="0"/>
              <a:t>Role of Anti-Corruption Agencies</a:t>
            </a:r>
          </a:p>
          <a:p>
            <a:r>
              <a:rPr lang="en-US" dirty="0" smtClean="0"/>
              <a:t>Transparency &amp; Digital Governance</a:t>
            </a:r>
          </a:p>
          <a:p>
            <a:r>
              <a:rPr lang="en-US" dirty="0" smtClean="0"/>
              <a:t>Whistleblower Protection</a:t>
            </a:r>
          </a:p>
          <a:p>
            <a:endParaRPr lang="en-US"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el">
  <a:themeElements>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Oriel">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riel">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26</TotalTime>
  <Words>1007</Words>
  <Application>Microsoft Office PowerPoint</Application>
  <PresentationFormat>On-screen Show (4:3)</PresentationFormat>
  <Paragraphs>108</Paragraphs>
  <Slides>14</Slides>
  <Notes>0</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Oriel</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Administrative Corruption</dc:title>
  <dc:creator>Admin</dc:creator>
  <cp:lastModifiedBy>Admin</cp:lastModifiedBy>
  <cp:revision>9</cp:revision>
  <dcterms:created xsi:type="dcterms:W3CDTF">2006-08-16T00:00:00Z</dcterms:created>
  <dcterms:modified xsi:type="dcterms:W3CDTF">2026-03-31T08:51:26Z</dcterms:modified>
</cp:coreProperties>
</file>