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9" r:id="rId3"/>
    <p:sldId id="257" r:id="rId4"/>
    <p:sldId id="258" r:id="rId5"/>
    <p:sldId id="259" r:id="rId6"/>
    <p:sldId id="260" r:id="rId7"/>
    <p:sldId id="261" r:id="rId8"/>
    <p:sldId id="262" r:id="rId9"/>
    <p:sldId id="263" r:id="rId10"/>
    <p:sldId id="265" r:id="rId11"/>
    <p:sldId id="266" r:id="rId12"/>
    <p:sldId id="267" r:id="rId13"/>
    <p:sldId id="268" r:id="rId14"/>
    <p:sldId id="264"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1D8BD707-D9CF-40AE-B4C6-C98DA3205C09}" type="datetimeFigureOut">
              <a:rPr lang="en-US" smtClean="0"/>
              <a:pPr/>
              <a:t>3/31/2026</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B6F15528-21DE-4FAA-801E-634DDDAF4B2B}"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1D8BD707-D9CF-40AE-B4C6-C98DA3205C09}" type="datetimeFigureOut">
              <a:rPr lang="en-US" smtClean="0"/>
              <a:pPr/>
              <a:t>3/31/2026</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B6F15528-21DE-4FAA-801E-634DDDAF4B2B}"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3/31/2026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1D8BD707-D9CF-40AE-B4C6-C98DA3205C09}" type="datetimeFigureOut">
              <a:rPr lang="en-US" smtClean="0"/>
              <a:pPr/>
              <a:t>3/31/2026</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6F15528-21DE-4FAA-801E-634DDDAF4B2B}"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380999"/>
          </a:xfrm>
        </p:spPr>
        <p:txBody>
          <a:bodyPr>
            <a:normAutofit fontScale="90000"/>
          </a:bodyPr>
          <a:lstStyle/>
          <a:p>
            <a:endParaRPr lang="en-US" dirty="0"/>
          </a:p>
        </p:txBody>
      </p:sp>
      <p:sp>
        <p:nvSpPr>
          <p:cNvPr id="3" name="Subtitle 2"/>
          <p:cNvSpPr>
            <a:spLocks noGrp="1"/>
          </p:cNvSpPr>
          <p:nvPr>
            <p:ph type="subTitle" idx="1"/>
          </p:nvPr>
        </p:nvSpPr>
        <p:spPr>
          <a:xfrm>
            <a:off x="685800" y="914400"/>
            <a:ext cx="7772400" cy="5486400"/>
          </a:xfrm>
        </p:spPr>
        <p:txBody>
          <a:bodyPr>
            <a:normAutofit/>
          </a:bodyPr>
          <a:lstStyle/>
          <a:p>
            <a:r>
              <a:rPr lang="en-US" dirty="0" smtClean="0">
                <a:solidFill>
                  <a:schemeClr val="tx1"/>
                </a:solidFill>
              </a:rPr>
              <a:t>Topic- </a:t>
            </a:r>
            <a:r>
              <a:rPr lang="en-US" sz="4400" b="1" dirty="0" smtClean="0">
                <a:solidFill>
                  <a:schemeClr val="tx1"/>
                </a:solidFill>
              </a:rPr>
              <a:t>Impact of Globalization </a:t>
            </a:r>
            <a:endParaRPr lang="en-US" b="1" dirty="0" smtClean="0">
              <a:solidFill>
                <a:schemeClr val="tx1"/>
              </a:solidFill>
            </a:endParaRPr>
          </a:p>
          <a:p>
            <a:r>
              <a:rPr lang="en-US" dirty="0" smtClean="0">
                <a:solidFill>
                  <a:schemeClr val="tx1"/>
                </a:solidFill>
              </a:rPr>
              <a:t>Presented by- </a:t>
            </a:r>
            <a:r>
              <a:rPr lang="en-US" b="1" dirty="0" err="1" smtClean="0">
                <a:solidFill>
                  <a:schemeClr val="tx1"/>
                </a:solidFill>
              </a:rPr>
              <a:t>Pranjal</a:t>
            </a:r>
            <a:r>
              <a:rPr lang="en-US" b="1" dirty="0" smtClean="0">
                <a:solidFill>
                  <a:schemeClr val="tx1"/>
                </a:solidFill>
              </a:rPr>
              <a:t> </a:t>
            </a:r>
            <a:r>
              <a:rPr lang="en-US" b="1" dirty="0" err="1" smtClean="0">
                <a:solidFill>
                  <a:schemeClr val="tx1"/>
                </a:solidFill>
              </a:rPr>
              <a:t>Patiri</a:t>
            </a:r>
            <a:endParaRPr lang="en-US" b="1" dirty="0" smtClean="0">
              <a:solidFill>
                <a:schemeClr val="tx1"/>
              </a:solidFill>
            </a:endParaRPr>
          </a:p>
          <a:p>
            <a:r>
              <a:rPr lang="en-US" dirty="0" smtClean="0">
                <a:solidFill>
                  <a:schemeClr val="tx1"/>
                </a:solidFill>
              </a:rPr>
              <a:t>Department of Political Science</a:t>
            </a:r>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200" dirty="0" smtClean="0"/>
              <a:t>Impact of Globalization </a:t>
            </a:r>
            <a:endParaRPr lang="en-US" sz="3200" dirty="0"/>
          </a:p>
        </p:txBody>
      </p:sp>
      <p:sp>
        <p:nvSpPr>
          <p:cNvPr id="3" name="Content Placeholder 2"/>
          <p:cNvSpPr>
            <a:spLocks noGrp="1"/>
          </p:cNvSpPr>
          <p:nvPr>
            <p:ph sz="quarter" idx="1"/>
          </p:nvPr>
        </p:nvSpPr>
        <p:spPr/>
        <p:txBody>
          <a:bodyPr>
            <a:normAutofit fontScale="85000" lnSpcReduction="10000"/>
          </a:bodyPr>
          <a:lstStyle/>
          <a:p>
            <a:r>
              <a:rPr lang="en-US" dirty="0" smtClean="0"/>
              <a:t>Globalization has significantly influenced public administration, shaping governance structures, policy implementation, and administrative processes. Its impact can be seen in various ways:</a:t>
            </a:r>
          </a:p>
          <a:p>
            <a:r>
              <a:rPr lang="en-US" b="1" dirty="0" smtClean="0"/>
              <a:t>1. Policy and Governance Reforms</a:t>
            </a:r>
          </a:p>
          <a:p>
            <a:r>
              <a:rPr lang="en-US" dirty="0" smtClean="0"/>
              <a:t>Governments have adopted international best practices in public administration, emphasizing transparency, efficiency, and accountability.</a:t>
            </a:r>
          </a:p>
          <a:p>
            <a:r>
              <a:rPr lang="en-US" dirty="0" smtClean="0"/>
              <a:t>Public administration has shifted towards a more participatory and inclusive governance model, influenced by global democratic trends.</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8229600" cy="5287963"/>
          </a:xfrm>
        </p:spPr>
        <p:txBody>
          <a:bodyPr>
            <a:normAutofit fontScale="77500" lnSpcReduction="20000"/>
          </a:bodyPr>
          <a:lstStyle/>
          <a:p>
            <a:r>
              <a:rPr lang="en-US" b="1" dirty="0" smtClean="0"/>
              <a:t>2. Technological Advancements and Digital Governance</a:t>
            </a:r>
          </a:p>
          <a:p>
            <a:r>
              <a:rPr lang="en-US" dirty="0" smtClean="0"/>
              <a:t>E-governance and digital administration have improved service delivery, making government services more accessible and efficient.</a:t>
            </a:r>
          </a:p>
          <a:p>
            <a:r>
              <a:rPr lang="en-US" dirty="0" smtClean="0"/>
              <a:t>Public institutions have integrated new technologies, such as artificial intelligence and big data, for policy-making and implementation.</a:t>
            </a:r>
          </a:p>
          <a:p>
            <a:r>
              <a:rPr lang="en-US" b="1" dirty="0" smtClean="0"/>
              <a:t>3. Economic and Financial Policies</a:t>
            </a:r>
          </a:p>
          <a:p>
            <a:r>
              <a:rPr lang="en-US" dirty="0" smtClean="0"/>
              <a:t>Global economic policies, trade agreements, and financial institutions like the IMF and World Bank influence national economic strategies.</a:t>
            </a:r>
          </a:p>
          <a:p>
            <a:r>
              <a:rPr lang="en-US" dirty="0" smtClean="0"/>
              <a:t>Privatization and public-private partnerships (PPPs) have increased as governments seek to improve efficiency and reduce costs.</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71500"/>
            <a:ext cx="8229600" cy="1143000"/>
          </a:xfrm>
        </p:spPr>
        <p:txBody>
          <a:bodyPr/>
          <a:lstStyle/>
          <a:p>
            <a:endParaRPr lang="en-US" dirty="0"/>
          </a:p>
        </p:txBody>
      </p:sp>
      <p:sp>
        <p:nvSpPr>
          <p:cNvPr id="3" name="Content Placeholder 2"/>
          <p:cNvSpPr>
            <a:spLocks noGrp="1"/>
          </p:cNvSpPr>
          <p:nvPr>
            <p:ph sz="quarter" idx="1"/>
          </p:nvPr>
        </p:nvSpPr>
        <p:spPr>
          <a:xfrm>
            <a:off x="457200" y="762000"/>
            <a:ext cx="8229600" cy="5364163"/>
          </a:xfrm>
        </p:spPr>
        <p:txBody>
          <a:bodyPr>
            <a:normAutofit fontScale="77500" lnSpcReduction="20000"/>
          </a:bodyPr>
          <a:lstStyle/>
          <a:p>
            <a:r>
              <a:rPr lang="en-US" b="1" dirty="0" smtClean="0"/>
              <a:t>4. International Collaboration and Policy Diffusion</a:t>
            </a:r>
          </a:p>
          <a:p>
            <a:r>
              <a:rPr lang="en-US" dirty="0" smtClean="0"/>
              <a:t>Countries collaborate on global issues such as climate change, human rights, and </a:t>
            </a:r>
            <a:r>
              <a:rPr lang="en-US" dirty="0" err="1" smtClean="0"/>
              <a:t>cybersecurity</a:t>
            </a:r>
            <a:r>
              <a:rPr lang="en-US" dirty="0" smtClean="0"/>
              <a:t>, requiring adaptive public administration.</a:t>
            </a:r>
          </a:p>
          <a:p>
            <a:r>
              <a:rPr lang="en-US" dirty="0" smtClean="0"/>
              <a:t>International organizations, such as the UN and World Bank, play a role in shaping public policies through funding and technical assistance.</a:t>
            </a:r>
          </a:p>
          <a:p>
            <a:r>
              <a:rPr lang="en-US" b="1" dirty="0" smtClean="0"/>
              <a:t>5. Challenges to Sovereignty and Bureaucracy</a:t>
            </a:r>
          </a:p>
          <a:p>
            <a:r>
              <a:rPr lang="en-US" dirty="0" smtClean="0"/>
              <a:t>Globalization can reduce national autonomy in decision-making, as international organizations and multinational corporations influence domestic policies.</a:t>
            </a:r>
          </a:p>
          <a:p>
            <a:r>
              <a:rPr lang="en-US" dirty="0" smtClean="0"/>
              <a:t>Traditional bureaucratic structures face pressure to become more flexible and responsive due to global competitiveness.</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533400"/>
            <a:ext cx="8229600" cy="6324600"/>
          </a:xfrm>
        </p:spPr>
        <p:txBody>
          <a:bodyPr>
            <a:normAutofit fontScale="77500" lnSpcReduction="20000"/>
          </a:bodyPr>
          <a:lstStyle/>
          <a:p>
            <a:r>
              <a:rPr lang="en-US" b="1" dirty="0" smtClean="0"/>
              <a:t>6. Workforce and Human Resource Development</a:t>
            </a:r>
          </a:p>
          <a:p>
            <a:r>
              <a:rPr lang="en-US" dirty="0" smtClean="0"/>
              <a:t>The demand for skilled public administrators with global perspectives has increased.</a:t>
            </a:r>
          </a:p>
          <a:p>
            <a:r>
              <a:rPr lang="en-US" dirty="0" smtClean="0"/>
              <a:t>Public sector employees must adapt to multicultural environments and international regulations.</a:t>
            </a:r>
          </a:p>
          <a:p>
            <a:r>
              <a:rPr lang="en-US" b="1" dirty="0" smtClean="0"/>
              <a:t>7. Social and Cultural Impact</a:t>
            </a:r>
          </a:p>
          <a:p>
            <a:r>
              <a:rPr lang="en-US" dirty="0" smtClean="0"/>
              <a:t>Migration and multiculturalism challenge public administrators to create inclusive policies.</a:t>
            </a:r>
          </a:p>
          <a:p>
            <a:r>
              <a:rPr lang="en-US" dirty="0" smtClean="0"/>
              <a:t>Ethical concerns, such as corporate influence on governance, require robust regulatory frameworks.</a:t>
            </a:r>
            <a:r>
              <a:rPr lang="en-US" b="1" dirty="0" smtClean="0"/>
              <a:t> Conclusion</a:t>
            </a:r>
          </a:p>
          <a:p>
            <a:r>
              <a:rPr lang="en-US" dirty="0" smtClean="0"/>
              <a:t>Globalization has both positive and negative effects on public administration. While it fosters innovation, efficiency, and international cooperation, it also presents challenges related to sovereignty, economic dependency, and bureaucratic adaptation. Public administrators must balance global influences with national interests to ensure effective governance.</a:t>
            </a:r>
          </a:p>
          <a:p>
            <a:endParaRPr lang="en-US" dirty="0" smtClean="0"/>
          </a:p>
          <a:p>
            <a:endParaRPr lang="en-US" dirty="0" smtClean="0"/>
          </a:p>
          <a:p>
            <a:endParaRPr lang="en-US"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20000"/>
          </a:bodyPr>
          <a:lstStyle/>
          <a:p>
            <a:r>
              <a:rPr lang="en-US" b="1" dirty="0" smtClean="0"/>
              <a:t>Conclusion</a:t>
            </a:r>
            <a:endParaRPr lang="en-US" dirty="0" smtClean="0"/>
          </a:p>
          <a:p>
            <a:r>
              <a:rPr lang="en-US" b="1" dirty="0" smtClean="0"/>
              <a:t>Summary of key challenges:</a:t>
            </a:r>
            <a:r>
              <a:rPr lang="en-US" dirty="0" smtClean="0"/>
              <a:t> Discuss the major difficulties faced by public administration due to globalization.</a:t>
            </a:r>
          </a:p>
          <a:p>
            <a:r>
              <a:rPr lang="en-US" b="1" dirty="0" smtClean="0"/>
              <a:t>The need for adaptable and proactive public administration:</a:t>
            </a:r>
            <a:r>
              <a:rPr lang="en-US" dirty="0" smtClean="0"/>
              <a:t> Governments must be agile in response to global changes.</a:t>
            </a:r>
          </a:p>
          <a:p>
            <a:r>
              <a:rPr lang="en-US" b="1" dirty="0" smtClean="0"/>
              <a:t>Final thoughts on balancing globalization and national governance:</a:t>
            </a:r>
            <a:r>
              <a:rPr lang="en-US" dirty="0" smtClean="0"/>
              <a:t> Finding ways to integrate global trends while preserving national interests.</a:t>
            </a:r>
            <a:endParaRPr lang="en-US" smtClean="0"/>
          </a:p>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Introduction</a:t>
            </a:r>
            <a:endParaRPr lang="en-US" dirty="0" smtClean="0"/>
          </a:p>
          <a:p>
            <a:r>
              <a:rPr lang="en-US" b="1" dirty="0" smtClean="0"/>
              <a:t>Definition of globalization:</a:t>
            </a:r>
            <a:r>
              <a:rPr lang="en-US" dirty="0" smtClean="0"/>
              <a:t> The increasing interconnectedness of economies, cultures, and governance structures across borders.</a:t>
            </a:r>
          </a:p>
          <a:p>
            <a:r>
              <a:rPr lang="en-US" b="1" dirty="0" smtClean="0"/>
              <a:t>Role of public administration in governance:</a:t>
            </a:r>
            <a:r>
              <a:rPr lang="en-US" dirty="0" smtClean="0"/>
              <a:t> Ensuring the effective implementation of government policies and delivering public services efficiently.</a:t>
            </a:r>
          </a:p>
          <a:p>
            <a:r>
              <a:rPr lang="en-US" b="1" dirty="0" smtClean="0"/>
              <a:t>How globalization influences public administration:</a:t>
            </a:r>
            <a:r>
              <a:rPr lang="en-US" dirty="0" smtClean="0"/>
              <a:t> It necessitates adapting policies to international standards, responding to global challenges, and managing cross-border interactions.</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Policy-Making Complexities</a:t>
            </a:r>
            <a:endParaRPr lang="en-US" dirty="0" smtClean="0"/>
          </a:p>
          <a:p>
            <a:r>
              <a:rPr lang="en-US" b="1" dirty="0" smtClean="0"/>
              <a:t>Increased interdependence of economies:</a:t>
            </a:r>
            <a:r>
              <a:rPr lang="en-US" dirty="0" smtClean="0"/>
              <a:t> Governments must account for global economic trends when formulating policies.</a:t>
            </a:r>
          </a:p>
          <a:p>
            <a:r>
              <a:rPr lang="en-US" b="1" dirty="0" smtClean="0"/>
              <a:t>Need for international cooperation in policy-making:</a:t>
            </a:r>
            <a:r>
              <a:rPr lang="en-US" dirty="0" smtClean="0"/>
              <a:t> Policies on trade, security, and environmental issues require collaboration among nations.</a:t>
            </a:r>
          </a:p>
          <a:p>
            <a:r>
              <a:rPr lang="en-US" b="1" dirty="0" smtClean="0"/>
              <a:t>Difficulty in balancing national interests with global trends:</a:t>
            </a:r>
            <a:r>
              <a:rPr lang="en-US" dirty="0" smtClean="0"/>
              <a:t> Policies must address both domestic priorities and global obligations.</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Bureaucratic Inefficiencies</a:t>
            </a:r>
            <a:endParaRPr lang="en-US" dirty="0" smtClean="0"/>
          </a:p>
          <a:p>
            <a:r>
              <a:rPr lang="en-US" b="1" dirty="0" smtClean="0"/>
              <a:t>Increased administrative burden due to global interactions:</a:t>
            </a:r>
            <a:r>
              <a:rPr lang="en-US" dirty="0" smtClean="0"/>
              <a:t> Governments must manage cross-border regulations and compliance with international agreements.</a:t>
            </a:r>
          </a:p>
          <a:p>
            <a:r>
              <a:rPr lang="en-US" b="1" dirty="0" smtClean="0"/>
              <a:t>Slow adaptation to fast-changing global trends:</a:t>
            </a:r>
            <a:r>
              <a:rPr lang="en-US" dirty="0" smtClean="0"/>
              <a:t> Bureaucratic structures may struggle to keep up with rapid global developments.</a:t>
            </a:r>
          </a:p>
          <a:p>
            <a:r>
              <a:rPr lang="en-US" b="1" dirty="0" smtClean="0"/>
              <a:t>Complexity in decision-making due to multiple stakeholders:</a:t>
            </a:r>
            <a:r>
              <a:rPr lang="en-US" dirty="0" smtClean="0"/>
              <a:t> International organizations, multinational corporations, and NGOs influence policy decisions.</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Economic and Trade Pressures</a:t>
            </a:r>
            <a:endParaRPr lang="en-US" dirty="0" smtClean="0"/>
          </a:p>
          <a:p>
            <a:r>
              <a:rPr lang="en-US" b="1" dirty="0" smtClean="0"/>
              <a:t>Influence of multinational corporations on policy-making:</a:t>
            </a:r>
            <a:r>
              <a:rPr lang="en-US" dirty="0" smtClean="0"/>
              <a:t> Corporations often push for favorable policies, sometimes at the expense of public welfare.</a:t>
            </a:r>
          </a:p>
          <a:p>
            <a:r>
              <a:rPr lang="en-US" b="1" dirty="0" smtClean="0"/>
              <a:t>Need for regulatory frameworks to control global market influences:</a:t>
            </a:r>
            <a:r>
              <a:rPr lang="en-US" dirty="0" smtClean="0"/>
              <a:t> Governments must regulate businesses to ensure fair practices.</a:t>
            </a:r>
          </a:p>
          <a:p>
            <a:r>
              <a:rPr lang="en-US" b="1" dirty="0" smtClean="0"/>
              <a:t>Impact of global economic crises on national administrations:</a:t>
            </a:r>
            <a:r>
              <a:rPr lang="en-US" dirty="0" smtClean="0"/>
              <a:t> Recessions and financial instability create challenges for governance and public spending.</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Cultural and Ethical Concerns</a:t>
            </a:r>
            <a:endParaRPr lang="en-US" dirty="0" smtClean="0"/>
          </a:p>
          <a:p>
            <a:r>
              <a:rPr lang="en-US" b="1" dirty="0" smtClean="0"/>
              <a:t>Managing diverse populations with different cultural expectations:</a:t>
            </a:r>
            <a:r>
              <a:rPr lang="en-US" dirty="0" smtClean="0"/>
              <a:t> Public administration must cater to multi-ethnic and multi-cultural societies.</a:t>
            </a:r>
          </a:p>
          <a:p>
            <a:r>
              <a:rPr lang="en-US" b="1" dirty="0" smtClean="0"/>
              <a:t>Ethical dilemmas in governance due to differing global norms:</a:t>
            </a:r>
            <a:r>
              <a:rPr lang="en-US" dirty="0" smtClean="0"/>
              <a:t> Issues such as human rights, labor laws, and environmental ethics vary across countries.</a:t>
            </a:r>
          </a:p>
          <a:p>
            <a:r>
              <a:rPr lang="en-US" b="1" dirty="0" smtClean="0"/>
              <a:t>Challenges in implementing uniform policies across diverse regions:</a:t>
            </a:r>
            <a:r>
              <a:rPr lang="en-US" dirty="0" smtClean="0"/>
              <a:t> Policies must be adaptable to cultural and social variations.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Technological Advancements and Cyber security Risks</a:t>
            </a:r>
            <a:endParaRPr lang="en-US" dirty="0" smtClean="0"/>
          </a:p>
          <a:p>
            <a:r>
              <a:rPr lang="en-US" b="1" dirty="0" smtClean="0"/>
              <a:t>Increasing reliance on digital governance tools:</a:t>
            </a:r>
            <a:r>
              <a:rPr lang="en-US" dirty="0" smtClean="0"/>
              <a:t> Governments use technology for efficiency but face risks.</a:t>
            </a:r>
          </a:p>
          <a:p>
            <a:r>
              <a:rPr lang="en-US" b="1" dirty="0" smtClean="0"/>
              <a:t>Risk of cyber threats and data breaches:</a:t>
            </a:r>
            <a:r>
              <a:rPr lang="en-US" dirty="0" smtClean="0"/>
              <a:t> Sensitive government data is at risk from cyber-attacks and hacking.</a:t>
            </a:r>
          </a:p>
          <a:p>
            <a:r>
              <a:rPr lang="en-US" b="1" dirty="0" smtClean="0"/>
              <a:t>Challenges in maintaining technological infrastructure:</a:t>
            </a:r>
            <a:r>
              <a:rPr lang="en-US" dirty="0" smtClean="0"/>
              <a:t> Constant updates and investments are required for cyber security and efficiency.</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Environmental and Sustainability Issues</a:t>
            </a:r>
            <a:endParaRPr lang="en-US" dirty="0" smtClean="0"/>
          </a:p>
          <a:p>
            <a:r>
              <a:rPr lang="en-US" b="1" dirty="0" smtClean="0"/>
              <a:t>Need for global cooperation in tackling climate change:</a:t>
            </a:r>
            <a:r>
              <a:rPr lang="en-US" dirty="0" smtClean="0"/>
              <a:t> Policies require collaboration with other nations.</a:t>
            </a:r>
          </a:p>
          <a:p>
            <a:r>
              <a:rPr lang="en-US" b="1" dirty="0" smtClean="0"/>
              <a:t>Administrative challenges in enforcing environmental policies:</a:t>
            </a:r>
            <a:r>
              <a:rPr lang="en-US" dirty="0" smtClean="0"/>
              <a:t> Implementation of environmental laws may be difficult due to economic interests.</a:t>
            </a:r>
          </a:p>
          <a:p>
            <a:r>
              <a:rPr lang="en-US" b="1" dirty="0" smtClean="0"/>
              <a:t>Balancing economic growth with sustainable development:</a:t>
            </a:r>
            <a:r>
              <a:rPr lang="en-US" dirty="0" smtClean="0"/>
              <a:t> Governments must support green policies while ensuring economic progress.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10000"/>
          </a:bodyPr>
          <a:lstStyle/>
          <a:p>
            <a:r>
              <a:rPr lang="en-US" b="1" dirty="0" smtClean="0"/>
              <a:t>Possible Solutions and Future Outlook</a:t>
            </a:r>
            <a:endParaRPr lang="en-US" dirty="0" smtClean="0"/>
          </a:p>
          <a:p>
            <a:r>
              <a:rPr lang="en-US" b="1" dirty="0" smtClean="0"/>
              <a:t>Strengthening international collaborations:</a:t>
            </a:r>
            <a:r>
              <a:rPr lang="en-US" dirty="0" smtClean="0"/>
              <a:t> Governments must engage in international partnerships for shared solutions.</a:t>
            </a:r>
          </a:p>
          <a:p>
            <a:r>
              <a:rPr lang="en-US" b="1" dirty="0" smtClean="0"/>
              <a:t>Enhancing administrative efficiency through digital transformation:</a:t>
            </a:r>
            <a:r>
              <a:rPr lang="en-US" dirty="0" smtClean="0"/>
              <a:t> Use of AI, big data, and cloud computing to streamline administration.</a:t>
            </a:r>
          </a:p>
          <a:p>
            <a:r>
              <a:rPr lang="en-US" b="1" dirty="0" smtClean="0"/>
              <a:t>Policy reforms to address economic and cultural challenges:</a:t>
            </a:r>
            <a:r>
              <a:rPr lang="en-US" dirty="0" smtClean="0"/>
              <a:t> Creating more flexible policies to adapt to globalization.</a:t>
            </a:r>
          </a:p>
          <a:p>
            <a:r>
              <a:rPr lang="en-US" b="1" dirty="0" smtClean="0"/>
              <a:t>Sustainable governance models for a globalized world:</a:t>
            </a:r>
            <a:r>
              <a:rPr lang="en-US" dirty="0" smtClean="0"/>
              <a:t> Ensuring transparency, inclusivity, and environmental responsibility in governance.</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35</TotalTime>
  <Words>946</Words>
  <Application>Microsoft Office PowerPoint</Application>
  <PresentationFormat>On-screen Show (4:3)</PresentationFormat>
  <Paragraphs>66</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Origin</vt:lpstr>
      <vt:lpstr>Slide 1</vt:lpstr>
      <vt:lpstr>Slide 2</vt:lpstr>
      <vt:lpstr>Slide 3</vt:lpstr>
      <vt:lpstr>Slide 4</vt:lpstr>
      <vt:lpstr>Slide 5</vt:lpstr>
      <vt:lpstr>Slide 6</vt:lpstr>
      <vt:lpstr>Slide 7</vt:lpstr>
      <vt:lpstr>Slide 8</vt:lpstr>
      <vt:lpstr>Slide 9</vt:lpstr>
      <vt:lpstr>Impact of Globalization </vt:lpstr>
      <vt:lpstr>Slide 11</vt:lpstr>
      <vt:lpstr>Slide 12</vt:lpstr>
      <vt:lpstr>Slide 13</vt:lpstr>
      <vt:lpstr>Slide 14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8</cp:revision>
  <dcterms:created xsi:type="dcterms:W3CDTF">2006-08-16T00:00:00Z</dcterms:created>
  <dcterms:modified xsi:type="dcterms:W3CDTF">2026-03-31T08:47:28Z</dcterms:modified>
</cp:coreProperties>
</file>