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85" r:id="rId3"/>
    <p:sldId id="275" r:id="rId4"/>
    <p:sldId id="276" r:id="rId5"/>
    <p:sldId id="277" r:id="rId6"/>
    <p:sldId id="278" r:id="rId7"/>
    <p:sldId id="279" r:id="rId8"/>
    <p:sldId id="280"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81" r:id="rId22"/>
    <p:sldId id="282" r:id="rId23"/>
    <p:sldId id="283" r:id="rId24"/>
    <p:sldId id="284" r:id="rId25"/>
    <p:sldId id="273" r:id="rId26"/>
    <p:sldId id="274"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BCAD085-E8A6-8845-BD4E-CB4CCA059FC4}" type="datetimeFigureOut">
              <a:rPr lang="en-US" smtClean="0"/>
              <a:pPr/>
              <a:t>3/31/2026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1FF6DA9-008F-8B48-92A6-B652298478B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pPr/>
              <a:t>3/31/2026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1FF6DA9-008F-8B48-92A6-B652298478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BCAD085-E8A6-8845-BD4E-CB4CCA059FC4}"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BCAD085-E8A6-8845-BD4E-CB4CCA059FC4}" type="datetimeFigureOut">
              <a:rPr lang="en-US" smtClean="0"/>
              <a:pPr/>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BCAD085-E8A6-8845-BD4E-CB4CCA059FC4}" type="datetimeFigureOut">
              <a:rPr lang="en-US" smtClean="0"/>
              <a:pPr/>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pPr/>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3/31/2026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C1FF6DA9-008F-8B48-92A6-B652298478B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BCAD085-E8A6-8845-BD4E-CB4CCA059FC4}" type="datetimeFigureOut">
              <a:rPr lang="en-US" smtClean="0"/>
              <a:pPr/>
              <a:t>3/31/2026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1FF6DA9-008F-8B48-92A6-B652298478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dirty="0"/>
          </a:p>
        </p:txBody>
      </p:sp>
      <p:sp>
        <p:nvSpPr>
          <p:cNvPr id="3" name="Content Placeholder 2"/>
          <p:cNvSpPr>
            <a:spLocks noGrp="1"/>
          </p:cNvSpPr>
          <p:nvPr>
            <p:ph sz="quarter" idx="1"/>
          </p:nvPr>
        </p:nvSpPr>
        <p:spPr/>
        <p:txBody>
          <a:bodyPr/>
          <a:lstStyle/>
          <a:p>
            <a:r>
              <a:rPr lang="en-US" dirty="0" smtClean="0"/>
              <a:t>Topic- </a:t>
            </a:r>
            <a:r>
              <a:rPr lang="en-US" sz="4800" b="1" dirty="0" smtClean="0"/>
              <a:t>Good </a:t>
            </a:r>
            <a:r>
              <a:rPr lang="en-US" sz="4800" b="1" dirty="0" smtClean="0"/>
              <a:t>Governance</a:t>
            </a:r>
            <a:endParaRPr lang="en-US" b="1" dirty="0" smtClean="0"/>
          </a:p>
          <a:p>
            <a:endParaRPr lang="en-US" dirty="0" smtClean="0"/>
          </a:p>
          <a:p>
            <a:r>
              <a:rPr lang="en-US" dirty="0" smtClean="0"/>
              <a:t>Presented by- </a:t>
            </a:r>
            <a:r>
              <a:rPr lang="en-US" b="1" dirty="0" err="1" smtClean="0"/>
              <a:t>Pranjal</a:t>
            </a:r>
            <a:r>
              <a:rPr lang="en-US" b="1" dirty="0" smtClean="0"/>
              <a:t> </a:t>
            </a:r>
            <a:r>
              <a:rPr lang="en-US" b="1" dirty="0" err="1" smtClean="0"/>
              <a:t>Patiri</a:t>
            </a:r>
            <a:endParaRPr lang="en-US" b="1" dirty="0" smtClean="0"/>
          </a:p>
          <a:p>
            <a:r>
              <a:rPr lang="en-US" dirty="0" smtClean="0"/>
              <a:t>Associate professor</a:t>
            </a:r>
          </a:p>
          <a:p>
            <a:r>
              <a:rPr lang="en-US" dirty="0" smtClean="0"/>
              <a:t>Department of Political Science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Accountability</a:t>
            </a:r>
          </a:p>
        </p:txBody>
      </p:sp>
      <p:sp>
        <p:nvSpPr>
          <p:cNvPr id="3" name="Content Placeholder 2"/>
          <p:cNvSpPr>
            <a:spLocks noGrp="1"/>
          </p:cNvSpPr>
          <p:nvPr>
            <p:ph sz="quarter" idx="1"/>
          </p:nvPr>
        </p:nvSpPr>
        <p:spPr/>
        <p:txBody>
          <a:bodyPr/>
          <a:lstStyle/>
          <a:p>
            <a:r>
              <a:t>• Government officials must be answerable for their actions.</a:t>
            </a:r>
          </a:p>
          <a:p>
            <a:r>
              <a:t>• Mechanisms: Audits, oversight bodies.</a:t>
            </a:r>
          </a:p>
          <a:p>
            <a:r>
              <a:t>• Example: Anti-corruption agencies.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Rule of Law</a:t>
            </a:r>
          </a:p>
        </p:txBody>
      </p:sp>
      <p:sp>
        <p:nvSpPr>
          <p:cNvPr id="3" name="Content Placeholder 2"/>
          <p:cNvSpPr>
            <a:spLocks noGrp="1"/>
          </p:cNvSpPr>
          <p:nvPr>
            <p:ph sz="quarter" idx="1"/>
          </p:nvPr>
        </p:nvSpPr>
        <p:spPr/>
        <p:txBody>
          <a:bodyPr/>
          <a:lstStyle/>
          <a:p>
            <a:r>
              <a:t>• Laws must be clear, fair, and enforced equally.</a:t>
            </a:r>
          </a:p>
          <a:p>
            <a:r>
              <a:t>• Judiciary should be independent.</a:t>
            </a:r>
          </a:p>
          <a:p>
            <a:r>
              <a:t>• Example: Scandinavian countries’ strong legal frameworks.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Responsiveness</a:t>
            </a:r>
          </a:p>
        </p:txBody>
      </p:sp>
      <p:sp>
        <p:nvSpPr>
          <p:cNvPr id="3" name="Content Placeholder 2"/>
          <p:cNvSpPr>
            <a:spLocks noGrp="1"/>
          </p:cNvSpPr>
          <p:nvPr>
            <p:ph sz="quarter" idx="1"/>
          </p:nvPr>
        </p:nvSpPr>
        <p:spPr/>
        <p:txBody>
          <a:bodyPr/>
          <a:lstStyle/>
          <a:p>
            <a:r>
              <a:t>• Governments must respond to citizens’ needs efficiently.</a:t>
            </a:r>
          </a:p>
          <a:p>
            <a:r>
              <a:t>• Example: Digital governance initiatives like Estonia’s e-Government.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Equity &amp; Inclusiveness</a:t>
            </a:r>
          </a:p>
        </p:txBody>
      </p:sp>
      <p:sp>
        <p:nvSpPr>
          <p:cNvPr id="3" name="Content Placeholder 2"/>
          <p:cNvSpPr>
            <a:spLocks noGrp="1"/>
          </p:cNvSpPr>
          <p:nvPr>
            <p:ph sz="quarter" idx="1"/>
          </p:nvPr>
        </p:nvSpPr>
        <p:spPr/>
        <p:txBody>
          <a:bodyPr/>
          <a:lstStyle/>
          <a:p>
            <a:r>
              <a:t>• Ensuring all citizens, regardless of gender, ethnicity, or income level, have access to resources and decision-making.</a:t>
            </a:r>
          </a:p>
          <a:p>
            <a:r>
              <a:t>• Example: Women’s participation in politics.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Effectiveness &amp; Efficiency</a:t>
            </a:r>
          </a:p>
        </p:txBody>
      </p:sp>
      <p:sp>
        <p:nvSpPr>
          <p:cNvPr id="3" name="Content Placeholder 2"/>
          <p:cNvSpPr>
            <a:spLocks noGrp="1"/>
          </p:cNvSpPr>
          <p:nvPr>
            <p:ph sz="quarter" idx="1"/>
          </p:nvPr>
        </p:nvSpPr>
        <p:spPr/>
        <p:txBody>
          <a:bodyPr/>
          <a:lstStyle/>
          <a:p>
            <a:r>
              <a:t>• Using resources optimally to deliver services.</a:t>
            </a:r>
          </a:p>
          <a:p>
            <a:r>
              <a:t>• Example: Singapore’s streamlined public services.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Participation</a:t>
            </a:r>
          </a:p>
        </p:txBody>
      </p:sp>
      <p:sp>
        <p:nvSpPr>
          <p:cNvPr id="3" name="Content Placeholder 2"/>
          <p:cNvSpPr>
            <a:spLocks noGrp="1"/>
          </p:cNvSpPr>
          <p:nvPr>
            <p:ph sz="quarter" idx="1"/>
          </p:nvPr>
        </p:nvSpPr>
        <p:spPr/>
        <p:txBody>
          <a:bodyPr/>
          <a:lstStyle/>
          <a:p>
            <a:r>
              <a:t>• Citizens must have a voice in decision-making.</a:t>
            </a:r>
          </a:p>
          <a:p>
            <a:r>
              <a:t>• Methods: Elections, referendums, consultations.</a:t>
            </a:r>
          </a:p>
          <a:p>
            <a:r>
              <a:t>• Example: Participatory budgeting in Brazil.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Consensus-Oriented</a:t>
            </a:r>
          </a:p>
        </p:txBody>
      </p:sp>
      <p:sp>
        <p:nvSpPr>
          <p:cNvPr id="3" name="Content Placeholder 2"/>
          <p:cNvSpPr>
            <a:spLocks noGrp="1"/>
          </p:cNvSpPr>
          <p:nvPr>
            <p:ph sz="quarter" idx="1"/>
          </p:nvPr>
        </p:nvSpPr>
        <p:spPr/>
        <p:txBody>
          <a:bodyPr/>
          <a:lstStyle/>
          <a:p>
            <a:r>
              <a:t>• Policies should be made with broad agreement.</a:t>
            </a:r>
          </a:p>
          <a:p>
            <a:r>
              <a:t>• Example: European Union’s consensus-driven policies.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Elements of Good Governance</a:t>
            </a:r>
          </a:p>
        </p:txBody>
      </p:sp>
      <p:sp>
        <p:nvSpPr>
          <p:cNvPr id="3" name="Content Placeholder 2"/>
          <p:cNvSpPr>
            <a:spLocks noGrp="1"/>
          </p:cNvSpPr>
          <p:nvPr>
            <p:ph sz="quarter" idx="1"/>
          </p:nvPr>
        </p:nvSpPr>
        <p:spPr/>
        <p:txBody>
          <a:bodyPr/>
          <a:lstStyle/>
          <a:p>
            <a:r>
              <a:t>1. Strong institutions</a:t>
            </a:r>
          </a:p>
          <a:p>
            <a:r>
              <a:t>2. Policy framework</a:t>
            </a:r>
          </a:p>
          <a:p>
            <a:r>
              <a:t>3. Public participation</a:t>
            </a:r>
          </a:p>
          <a:p>
            <a:r>
              <a:t>4. Efficient administration</a:t>
            </a:r>
          </a:p>
          <a:p>
            <a:r>
              <a:t>5. Anti-corruption measures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Role of Government &amp; Institutions</a:t>
            </a:r>
          </a:p>
        </p:txBody>
      </p:sp>
      <p:sp>
        <p:nvSpPr>
          <p:cNvPr id="3" name="Content Placeholder 2"/>
          <p:cNvSpPr>
            <a:spLocks noGrp="1"/>
          </p:cNvSpPr>
          <p:nvPr>
            <p:ph sz="quarter" idx="1"/>
          </p:nvPr>
        </p:nvSpPr>
        <p:spPr/>
        <p:txBody>
          <a:bodyPr/>
          <a:lstStyle/>
          <a:p>
            <a:r>
              <a:t>• Formulating and implementing policies.</a:t>
            </a:r>
          </a:p>
          <a:p>
            <a:r>
              <a:t>• Ensuring law and order.</a:t>
            </a:r>
          </a:p>
          <a:p>
            <a:r>
              <a:t>• Providing public services.</a:t>
            </a:r>
          </a:p>
          <a:p>
            <a:r>
              <a:t>• Encouraging civic engagement.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Benefits of Good Governance</a:t>
            </a:r>
          </a:p>
        </p:txBody>
      </p:sp>
      <p:sp>
        <p:nvSpPr>
          <p:cNvPr id="3" name="Content Placeholder 2"/>
          <p:cNvSpPr>
            <a:spLocks noGrp="1"/>
          </p:cNvSpPr>
          <p:nvPr>
            <p:ph sz="quarter" idx="1"/>
          </p:nvPr>
        </p:nvSpPr>
        <p:spPr/>
        <p:txBody>
          <a:bodyPr/>
          <a:lstStyle/>
          <a:p>
            <a:r>
              <a:t>• Economic growth and stability.</a:t>
            </a:r>
          </a:p>
          <a:p>
            <a:r>
              <a:t>• Social justice and equity.</a:t>
            </a:r>
          </a:p>
          <a:p>
            <a:r>
              <a:t>• Reduced corruption and improved public trust.</a:t>
            </a:r>
          </a:p>
          <a:p>
            <a:r>
              <a:t>• Better service delivery and development.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t>Good governance</a:t>
            </a:r>
            <a:r>
              <a:rPr lang="en-US" dirty="0" smtClean="0"/>
              <a:t> refers to the process of making and implementing decisions in a way that is transparent, accountable, efficient, inclusive, and responsive to the needs of society. It ensures that public resources are managed effectively and that the voices of all citizens, including marginalized groups, are heard.</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0850"/>
          </a:xfrm>
        </p:spPr>
        <p:txBody>
          <a:bodyPr>
            <a:normAutofit fontScale="90000"/>
          </a:bodyPr>
          <a:lstStyle/>
          <a:p>
            <a:endParaRPr dirty="0"/>
          </a:p>
        </p:txBody>
      </p:sp>
      <p:sp>
        <p:nvSpPr>
          <p:cNvPr id="3" name="Content Placeholder 2"/>
          <p:cNvSpPr>
            <a:spLocks noGrp="1"/>
          </p:cNvSpPr>
          <p:nvPr>
            <p:ph sz="quarter" idx="1"/>
          </p:nvPr>
        </p:nvSpPr>
        <p:spPr>
          <a:xfrm>
            <a:off x="457200" y="731520"/>
            <a:ext cx="8229600" cy="5394643"/>
          </a:xfrm>
        </p:spPr>
        <p:txBody>
          <a:bodyPr>
            <a:normAutofit fontScale="85000" lnSpcReduction="10000"/>
          </a:bodyPr>
          <a:lstStyle/>
          <a:p>
            <a:pPr lvl="1">
              <a:buNone/>
            </a:pPr>
            <a:r>
              <a:rPr dirty="0" smtClean="0"/>
              <a:t> </a:t>
            </a:r>
            <a:r>
              <a:rPr lang="en-US" b="1" dirty="0" smtClean="0"/>
              <a:t>GOOD GOVERNANCE: ISSUES AND CHALLENGES</a:t>
            </a:r>
          </a:p>
          <a:p>
            <a:r>
              <a:rPr lang="en-US" sz="800" b="1" dirty="0" smtClean="0"/>
              <a:t> </a:t>
            </a:r>
            <a:endParaRPr lang="en-US" sz="5400" dirty="0" smtClean="0"/>
          </a:p>
          <a:p>
            <a:r>
              <a:rPr lang="en-US" dirty="0" smtClean="0"/>
              <a:t>Governance and Good Governance, as we have discussed, occupy an important place in the current scenario. It aims at the maximum welfare of citizens. It involves government, private sector and people's associations or civil society. The important challenge facing the governance process is to build a framework or system that can promote an appropriate balance between these three constituents. Good Governance is an ongoing process that has to be sustained. But it is a gigantic task which involves a multipronged strategy.</a:t>
            </a:r>
          </a:p>
          <a:p>
            <a:r>
              <a:rPr dirty="0" smtClean="0"/>
              <a:t>.</a:t>
            </a: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dirty="0" smtClean="0"/>
              <a:t>The important issues and challenges pertaining to Good Governance include:</a:t>
            </a:r>
          </a:p>
          <a:p>
            <a:pPr lvl="2"/>
            <a:r>
              <a:rPr lang="en-US" b="1" i="1" dirty="0" smtClean="0"/>
              <a:t>Strengthening the institutions of governance: </a:t>
            </a:r>
            <a:r>
              <a:rPr lang="en-US" dirty="0" smtClean="0"/>
              <a:t>Parliament is the supreme representative institution in India. The political representative represents the electorate. Many a time, concerns are expressed on various fronts about the falling standards in the quality of participation, conduct of proceedings and soon. Hence, there is a need to develop good practices and procedures of parliamentary functioning and make Parliament a dynamic institution in tune with the changing times</a:t>
            </a:r>
            <a:r>
              <a:rPr lang="en-US" sz="2000" dirty="0" smtClean="0"/>
              <a:t>.</a:t>
            </a:r>
          </a:p>
          <a:p>
            <a:pPr lvl="2"/>
            <a:endParaRPr lang="en-US" sz="2000"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56298"/>
          </a:xfrm>
        </p:spPr>
        <p:txBody>
          <a:bodyPr>
            <a:normAutofit fontScale="90000"/>
          </a:bodyPr>
          <a:lstStyle/>
          <a:p>
            <a:endParaRPr lang="en-US" dirty="0"/>
          </a:p>
        </p:txBody>
      </p:sp>
      <p:sp>
        <p:nvSpPr>
          <p:cNvPr id="3" name="Content Placeholder 2"/>
          <p:cNvSpPr>
            <a:spLocks noGrp="1"/>
          </p:cNvSpPr>
          <p:nvPr>
            <p:ph sz="quarter" idx="1"/>
          </p:nvPr>
        </p:nvSpPr>
        <p:spPr>
          <a:xfrm>
            <a:off x="457200" y="923544"/>
            <a:ext cx="8229600" cy="5202619"/>
          </a:xfrm>
        </p:spPr>
        <p:txBody>
          <a:bodyPr>
            <a:normAutofit fontScale="92500" lnSpcReduction="10000"/>
          </a:bodyPr>
          <a:lstStyle/>
          <a:p>
            <a:r>
              <a:rPr lang="en-US" dirty="0" smtClean="0"/>
              <a:t>		</a:t>
            </a:r>
            <a:r>
              <a:rPr lang="en-US" b="1" i="1" dirty="0" smtClean="0"/>
              <a:t>Improving the functioning of civil service and bureaucracy: </a:t>
            </a:r>
            <a:r>
              <a:rPr lang="en-US" dirty="0" smtClean="0"/>
              <a:t>Ultimately, it is the permanent executive that is responsible for policy implementation. It is necessary to develop a responsive civil service that is professional, energetic and caters to people's needs.</a:t>
            </a:r>
          </a:p>
          <a:p>
            <a:r>
              <a:rPr lang="en-US" dirty="0" smtClean="0"/>
              <a:t>		</a:t>
            </a:r>
            <a:r>
              <a:rPr lang="en-US" b="1" i="1" dirty="0" smtClean="0"/>
              <a:t>Reassurin</a:t>
            </a:r>
            <a:r>
              <a:rPr lang="en-US" i="1" dirty="0" smtClean="0"/>
              <a:t>g </a:t>
            </a:r>
            <a:r>
              <a:rPr lang="en-US" b="1" i="1" dirty="0" smtClean="0"/>
              <a:t>the citizens with establishin</a:t>
            </a:r>
            <a:r>
              <a:rPr lang="en-US" i="1" dirty="0" smtClean="0"/>
              <a:t>g </a:t>
            </a:r>
            <a:r>
              <a:rPr lang="en-US" b="1" i="1" dirty="0" smtClean="0"/>
              <a:t>an independent and accountable judiciary: </a:t>
            </a:r>
            <a:r>
              <a:rPr lang="en-US" dirty="0" smtClean="0"/>
              <a:t>The judiciary is to be seen as an effective instrument of maintenance of Rule of Law and upholding of social justice.</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813816"/>
            <a:ext cx="8229600" cy="5312347"/>
          </a:xfrm>
        </p:spPr>
        <p:txBody>
          <a:bodyPr>
            <a:normAutofit fontScale="77500" lnSpcReduction="20000"/>
          </a:bodyPr>
          <a:lstStyle/>
          <a:p>
            <a:r>
              <a:rPr lang="en-US" dirty="0" smtClean="0"/>
              <a:t>	</a:t>
            </a:r>
            <a:r>
              <a:rPr lang="en-US" b="1" i="1" dirty="0" smtClean="0"/>
              <a:t>Making the private sector acco</a:t>
            </a:r>
            <a:r>
              <a:rPr lang="en-US" b="1" dirty="0" smtClean="0"/>
              <a:t>u</a:t>
            </a:r>
            <a:r>
              <a:rPr lang="en-US" b="1" i="1" dirty="0" smtClean="0"/>
              <a:t>ntable: </a:t>
            </a:r>
            <a:r>
              <a:rPr lang="en-US" dirty="0" smtClean="0"/>
              <a:t>This can be done through adopting sound business practices, adhering to rules and regulations and protecting the interest of consumers.</a:t>
            </a:r>
          </a:p>
          <a:p>
            <a:r>
              <a:rPr lang="en-US" dirty="0" smtClean="0"/>
              <a:t>		</a:t>
            </a:r>
            <a:r>
              <a:rPr lang="en-US" b="1" i="1" dirty="0" smtClean="0"/>
              <a:t>Educating the citizens </a:t>
            </a:r>
            <a:r>
              <a:rPr lang="en-US" i="1" dirty="0" smtClean="0"/>
              <a:t>about </a:t>
            </a:r>
            <a:r>
              <a:rPr lang="en-US" b="1" i="1" dirty="0" smtClean="0"/>
              <a:t>their rights and obligations: </a:t>
            </a:r>
            <a:r>
              <a:rPr lang="en-US" dirty="0" smtClean="0"/>
              <a:t>This can be ensured by making them partners in all development activities.</a:t>
            </a:r>
          </a:p>
          <a:p>
            <a:r>
              <a:rPr lang="en-US" dirty="0" smtClean="0"/>
              <a:t>	</a:t>
            </a:r>
            <a:r>
              <a:rPr lang="en-US" b="1" i="1" dirty="0" smtClean="0"/>
              <a:t>Good Governance has to pay attention to several key issues in political, economic and civil spheres: </a:t>
            </a:r>
            <a:r>
              <a:rPr lang="en-US" dirty="0" smtClean="0"/>
              <a:t>Political governance needs to be strengthened through ensuring appropriate </a:t>
            </a:r>
            <a:r>
              <a:rPr lang="en-US" dirty="0" err="1" smtClean="0"/>
              <a:t>decentralisation</a:t>
            </a:r>
            <a:r>
              <a:rPr lang="en-US" dirty="0" smtClean="0"/>
              <a:t> measures, making elected representatives responsive and accountable to citizens, strengthening their capacities through education, awareness and training, conduct of regular, periodic and fair elections, impartial judiciary, and improving the functioning of the civil service.</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3146"/>
          </a:xfrm>
        </p:spPr>
        <p:txBody>
          <a:bodyPr>
            <a:normAutofit fontScale="90000"/>
          </a:bodyPr>
          <a:lstStyle/>
          <a:p>
            <a:endParaRPr lang="en-US" dirty="0"/>
          </a:p>
        </p:txBody>
      </p:sp>
      <p:sp>
        <p:nvSpPr>
          <p:cNvPr id="3" name="Content Placeholder 2"/>
          <p:cNvSpPr>
            <a:spLocks noGrp="1"/>
          </p:cNvSpPr>
          <p:nvPr>
            <p:ph sz="quarter" idx="1"/>
          </p:nvPr>
        </p:nvSpPr>
        <p:spPr>
          <a:xfrm>
            <a:off x="457200" y="905256"/>
            <a:ext cx="8229600" cy="5220907"/>
          </a:xfrm>
        </p:spPr>
        <p:txBody>
          <a:bodyPr>
            <a:normAutofit fontScale="85000" lnSpcReduction="20000"/>
          </a:bodyPr>
          <a:lstStyle/>
          <a:p>
            <a:r>
              <a:rPr lang="en-US" dirty="0" smtClean="0"/>
              <a:t>	</a:t>
            </a:r>
            <a:r>
              <a:rPr lang="en-US" b="1" i="1" dirty="0" smtClean="0"/>
              <a:t>Economic governance needs to be given importance: </a:t>
            </a:r>
            <a:r>
              <a:rPr lang="en-US" dirty="0" smtClean="0"/>
              <a:t>This can be ensured through sufficient budgetary allocations to social sector priority areas such as education, health, housing, appropriate taxation and subsidy systems. This also requires government to promote private sector development through sound business practices, creation of stable economic environment, appropriate regulatory framework, and protection of the interests of all concerned including employees, consumers and society at large.</a:t>
            </a:r>
          </a:p>
          <a:p>
            <a:r>
              <a:rPr lang="en-US" dirty="0" smtClean="0"/>
              <a:t>	</a:t>
            </a:r>
            <a:r>
              <a:rPr lang="en-US" b="1" i="1" dirty="0" smtClean="0"/>
              <a:t>Civic governance includes harnessing of the self-initiatives of people: </a:t>
            </a:r>
            <a:r>
              <a:rPr lang="en-US" dirty="0" smtClean="0"/>
              <a:t>Focus should be on improving their capacities to govern their lives creating awareness in them and enabling them to take up active role in democratic governance processes.</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Ways to Improve Governance</a:t>
            </a:r>
          </a:p>
        </p:txBody>
      </p:sp>
      <p:sp>
        <p:nvSpPr>
          <p:cNvPr id="3" name="Content Placeholder 2"/>
          <p:cNvSpPr>
            <a:spLocks noGrp="1"/>
          </p:cNvSpPr>
          <p:nvPr>
            <p:ph sz="quarter" idx="1"/>
          </p:nvPr>
        </p:nvSpPr>
        <p:spPr/>
        <p:txBody>
          <a:bodyPr/>
          <a:lstStyle/>
          <a:p>
            <a:r>
              <a:t>• Strengthening institutions and legal frameworks.</a:t>
            </a:r>
          </a:p>
          <a:p>
            <a:r>
              <a:t>• Enhancing transparency and accountability.</a:t>
            </a:r>
          </a:p>
          <a:p>
            <a:r>
              <a:t>• Promoting civic engagement and participation.</a:t>
            </a:r>
          </a:p>
          <a:p>
            <a:r>
              <a:t>• Leveraging technology for efficient governance.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4898"/>
          </a:xfrm>
        </p:spPr>
        <p:txBody>
          <a:bodyPr>
            <a:normAutofit fontScale="90000"/>
          </a:bodyPr>
          <a:lstStyle/>
          <a:p>
            <a:r>
              <a:rPr dirty="0"/>
              <a:t>Conclusion</a:t>
            </a:r>
          </a:p>
        </p:txBody>
      </p:sp>
      <p:sp>
        <p:nvSpPr>
          <p:cNvPr id="3" name="Content Placeholder 2"/>
          <p:cNvSpPr>
            <a:spLocks noGrp="1"/>
          </p:cNvSpPr>
          <p:nvPr>
            <p:ph sz="quarter" idx="1"/>
          </p:nvPr>
        </p:nvSpPr>
        <p:spPr>
          <a:xfrm>
            <a:off x="457200" y="1143000"/>
            <a:ext cx="8229600" cy="4983163"/>
          </a:xfrm>
        </p:spPr>
        <p:txBody>
          <a:bodyPr>
            <a:normAutofit fontScale="85000" lnSpcReduction="10000"/>
          </a:bodyPr>
          <a:lstStyle/>
          <a:p>
            <a:r>
              <a:rPr lang="en-US" dirty="0" smtClean="0"/>
              <a:t>The transition from government to governance involves a shift from the top down political set up to multiple agencies, institutions and systems with inter </a:t>
            </a:r>
            <a:r>
              <a:rPr lang="en-US" dirty="0" err="1" smtClean="0"/>
              <a:t>lirikages</a:t>
            </a:r>
            <a:r>
              <a:rPr lang="en-US" dirty="0" smtClean="0"/>
              <a:t>. It has beyond doubt widened the scope of pubic administration by recognizing the role of multiple actors in </a:t>
            </a:r>
            <a:r>
              <a:rPr lang="en-US" dirty="0" err="1" smtClean="0"/>
              <a:t>pubhc</a:t>
            </a:r>
            <a:r>
              <a:rPr lang="en-US" dirty="0" smtClean="0"/>
              <a:t> decision making. The excessive managerial orientation accorded to public administration during 1980s seemed to affect the concerns of democratic polity. Governance and Good Governance with importance given to transparency, accountability, rule of law, ethics, integrity, have gained supremacy over time, as widely discussed approaches to public administration.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r>
              <a:rPr lang="en-US" sz="3200" dirty="0" smtClean="0"/>
              <a:t>Principles of Good Governance</a:t>
            </a:r>
            <a:endParaRPr lang="en-US" sz="3200" dirty="0"/>
          </a:p>
        </p:txBody>
      </p:sp>
      <p:sp>
        <p:nvSpPr>
          <p:cNvPr id="3" name="Content Placeholder 2"/>
          <p:cNvSpPr>
            <a:spLocks noGrp="1"/>
          </p:cNvSpPr>
          <p:nvPr>
            <p:ph sz="quarter" idx="1"/>
          </p:nvPr>
        </p:nvSpPr>
        <p:spPr>
          <a:xfrm>
            <a:off x="457200" y="566928"/>
            <a:ext cx="8229600" cy="6291072"/>
          </a:xfrm>
        </p:spPr>
        <p:txBody>
          <a:bodyPr>
            <a:normAutofit/>
          </a:bodyPr>
          <a:lstStyle/>
          <a:p>
            <a:r>
              <a:rPr lang="en-US" dirty="0" smtClean="0"/>
              <a:t>A Model Code of Governance, drafted by a Committee of Chief Secretaries, lays out the principles of good governance and aims to establish standards for states to use in assessing their own performance on various topics: </a:t>
            </a:r>
          </a:p>
          <a:p>
            <a:r>
              <a:rPr lang="en-US" dirty="0" smtClean="0"/>
              <a:t>1. Improving service delivery </a:t>
            </a:r>
          </a:p>
          <a:p>
            <a:r>
              <a:rPr lang="en-US" dirty="0" smtClean="0"/>
              <a:t>2. Developing programs for weaker sections and backward areas </a:t>
            </a:r>
          </a:p>
          <a:p>
            <a:r>
              <a:rPr lang="en-US" dirty="0" smtClean="0"/>
              <a:t>3. Technology and system improvement </a:t>
            </a:r>
          </a:p>
          <a:p>
            <a:r>
              <a:rPr lang="en-US" dirty="0" smtClean="0"/>
              <a:t>4. Financial management and budget sanctity </a:t>
            </a:r>
          </a:p>
          <a:p>
            <a:r>
              <a:rPr lang="en-US" dirty="0" smtClean="0"/>
              <a:t>5. Accountability and transparency </a:t>
            </a:r>
          </a:p>
          <a:p>
            <a:r>
              <a:rPr lang="en-US" dirty="0" smtClean="0"/>
              <a:t>6. Public service morale &amp; anti‐ corruption measures and </a:t>
            </a:r>
          </a:p>
          <a:p>
            <a:r>
              <a:rPr lang="en-US" dirty="0" smtClean="0"/>
              <a:t>7. </a:t>
            </a:r>
            <a:r>
              <a:rPr lang="en-US" dirty="0" err="1" smtClean="0"/>
              <a:t>Incentivising</a:t>
            </a:r>
            <a:r>
              <a:rPr lang="en-US" dirty="0" smtClean="0"/>
              <a:t> reforms </a:t>
            </a:r>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74320"/>
          </a:xfrm>
        </p:spPr>
        <p:txBody>
          <a:bodyPr>
            <a:normAutofit fontScale="90000"/>
          </a:bodyPr>
          <a:lstStyle/>
          <a:p>
            <a:endParaRPr lang="en-US" dirty="0"/>
          </a:p>
        </p:txBody>
      </p:sp>
      <p:sp>
        <p:nvSpPr>
          <p:cNvPr id="3" name="Content Placeholder 2"/>
          <p:cNvSpPr>
            <a:spLocks noGrp="1"/>
          </p:cNvSpPr>
          <p:nvPr>
            <p:ph sz="quarter" idx="1"/>
          </p:nvPr>
        </p:nvSpPr>
        <p:spPr>
          <a:xfrm>
            <a:off x="457200" y="457200"/>
            <a:ext cx="8229600" cy="6400800"/>
          </a:xfrm>
        </p:spPr>
        <p:txBody>
          <a:bodyPr>
            <a:normAutofit lnSpcReduction="10000"/>
          </a:bodyPr>
          <a:lstStyle/>
          <a:p>
            <a:r>
              <a:rPr lang="en-US" b="1" dirty="0" smtClean="0"/>
              <a:t>Features of Good Governance</a:t>
            </a:r>
          </a:p>
          <a:p>
            <a:r>
              <a:rPr lang="en-US" dirty="0" smtClean="0"/>
              <a:t> The Features of Good Governance are: </a:t>
            </a:r>
          </a:p>
          <a:p>
            <a:r>
              <a:rPr lang="en-US" dirty="0" smtClean="0"/>
              <a:t>a. Provision of good education facilities that offer greater employability </a:t>
            </a:r>
          </a:p>
          <a:p>
            <a:r>
              <a:rPr lang="en-US" dirty="0" smtClean="0"/>
              <a:t>b. Infrastructure development like Roads, Railways and Telecommunications etc.,</a:t>
            </a:r>
          </a:p>
          <a:p>
            <a:r>
              <a:rPr lang="en-US" dirty="0" smtClean="0"/>
              <a:t> c. Ensuring the safety of public life as well as property </a:t>
            </a:r>
          </a:p>
          <a:p>
            <a:r>
              <a:rPr lang="en-US" dirty="0" smtClean="0"/>
              <a:t>d. Provision of citizen centric services </a:t>
            </a:r>
          </a:p>
          <a:p>
            <a:r>
              <a:rPr lang="en-US" dirty="0" smtClean="0"/>
              <a:t>e. Reducing inequalities in society </a:t>
            </a:r>
          </a:p>
          <a:p>
            <a:r>
              <a:rPr lang="en-US" dirty="0" smtClean="0"/>
              <a:t>f. Enlarging the sphere of freedom of speech and expression, religion and employment g. Creating a healthy business environment </a:t>
            </a:r>
          </a:p>
          <a:p>
            <a:r>
              <a:rPr lang="en-US" dirty="0" smtClean="0"/>
              <a:t>h. Maintaining law and order</a:t>
            </a:r>
          </a:p>
          <a:p>
            <a:r>
              <a:rPr lang="en-US" dirty="0" smtClean="0"/>
              <a:t> </a:t>
            </a:r>
            <a:r>
              <a:rPr lang="en-US" dirty="0" err="1" smtClean="0"/>
              <a:t>i</a:t>
            </a:r>
            <a:r>
              <a:rPr lang="en-US" dirty="0" smtClean="0"/>
              <a:t>. Providing choices to the vulnerable sections of the population to lead a dignified life </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47154"/>
          </a:xfrm>
        </p:spPr>
        <p:txBody>
          <a:bodyPr>
            <a:normAutofit fontScale="90000"/>
          </a:bodyPr>
          <a:lstStyle/>
          <a:p>
            <a:endParaRPr lang="en-US" dirty="0"/>
          </a:p>
        </p:txBody>
      </p:sp>
      <p:sp>
        <p:nvSpPr>
          <p:cNvPr id="3" name="Content Placeholder 2"/>
          <p:cNvSpPr>
            <a:spLocks noGrp="1"/>
          </p:cNvSpPr>
          <p:nvPr>
            <p:ph sz="quarter" idx="1"/>
          </p:nvPr>
        </p:nvSpPr>
        <p:spPr>
          <a:xfrm>
            <a:off x="457200" y="621792"/>
            <a:ext cx="8229600" cy="5504371"/>
          </a:xfrm>
        </p:spPr>
        <p:txBody>
          <a:bodyPr>
            <a:normAutofit/>
          </a:bodyPr>
          <a:lstStyle/>
          <a:p>
            <a:r>
              <a:rPr lang="en-US" b="1" dirty="0" smtClean="0"/>
              <a:t>Stakeholders of Good Governance :</a:t>
            </a:r>
          </a:p>
          <a:p>
            <a:r>
              <a:rPr lang="en-US" dirty="0" smtClean="0"/>
              <a:t>The stakeholders involved in ensuring good governance are: </a:t>
            </a:r>
          </a:p>
          <a:p>
            <a:r>
              <a:rPr lang="en-US" dirty="0" smtClean="0"/>
              <a:t>a. </a:t>
            </a:r>
            <a:r>
              <a:rPr lang="en-US" b="1" dirty="0" smtClean="0"/>
              <a:t>State-</a:t>
            </a:r>
            <a:r>
              <a:rPr lang="en-US" dirty="0" smtClean="0"/>
              <a:t> It comprises the different organs of the Government, such as Legislature, Judiciary as well as the Executive. It also comprises other actors like Political Executives and Bureaucracy. </a:t>
            </a:r>
          </a:p>
          <a:p>
            <a:r>
              <a:rPr lang="en-US" dirty="0" smtClean="0"/>
              <a:t>b.</a:t>
            </a:r>
            <a:r>
              <a:rPr lang="en-US" b="1" dirty="0" smtClean="0"/>
              <a:t> Market- </a:t>
            </a:r>
            <a:r>
              <a:rPr lang="en-US" dirty="0" smtClean="0"/>
              <a:t>It includes the corporate sector, the </a:t>
            </a:r>
            <a:r>
              <a:rPr lang="en-US" dirty="0" err="1" smtClean="0"/>
              <a:t>organised</a:t>
            </a:r>
            <a:r>
              <a:rPr lang="en-US" dirty="0" smtClean="0"/>
              <a:t> as well as the </a:t>
            </a:r>
            <a:r>
              <a:rPr lang="en-US" dirty="0" err="1" smtClean="0"/>
              <a:t>unorganised</a:t>
            </a:r>
            <a:r>
              <a:rPr lang="en-US" dirty="0" smtClean="0"/>
              <a:t>, ranging from large corporate houses to small scale businesses. </a:t>
            </a:r>
          </a:p>
          <a:p>
            <a:r>
              <a:rPr lang="en-US" dirty="0" smtClean="0"/>
              <a:t>c. </a:t>
            </a:r>
            <a:r>
              <a:rPr lang="en-US" b="1" dirty="0" smtClean="0"/>
              <a:t>Civil society- </a:t>
            </a:r>
            <a:r>
              <a:rPr lang="en-US" dirty="0" smtClean="0"/>
              <a:t>It includes NGOs, pressure groups, trade associations, and media associations.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1434"/>
          </a:xfrm>
        </p:spPr>
        <p:txBody>
          <a:bodyPr>
            <a:normAutofit fontScale="90000"/>
          </a:bodyPr>
          <a:lstStyle/>
          <a:p>
            <a:endParaRPr lang="en-US" dirty="0"/>
          </a:p>
        </p:txBody>
      </p:sp>
      <p:sp>
        <p:nvSpPr>
          <p:cNvPr id="3" name="Content Placeholder 2"/>
          <p:cNvSpPr>
            <a:spLocks noGrp="1"/>
          </p:cNvSpPr>
          <p:nvPr>
            <p:ph sz="quarter" idx="1"/>
          </p:nvPr>
        </p:nvSpPr>
        <p:spPr>
          <a:xfrm>
            <a:off x="457200" y="576072"/>
            <a:ext cx="8229600" cy="6135624"/>
          </a:xfrm>
        </p:spPr>
        <p:txBody>
          <a:bodyPr>
            <a:normAutofit fontScale="92500" lnSpcReduction="10000"/>
          </a:bodyPr>
          <a:lstStyle/>
          <a:p>
            <a:r>
              <a:rPr lang="en-US" b="1" dirty="0" smtClean="0"/>
              <a:t>In a UNDP Workshop on </a:t>
            </a:r>
            <a:r>
              <a:rPr lang="en-US" b="1" i="1" dirty="0" smtClean="0"/>
              <a:t>Governance for Sustainable Human Development</a:t>
            </a:r>
            <a:endParaRPr lang="en-US" b="1" dirty="0" smtClean="0"/>
          </a:p>
          <a:p>
            <a:r>
              <a:rPr lang="en-US" dirty="0" smtClean="0"/>
              <a:t>(1997), certain characteristics of Good Governance were identified. These include:</a:t>
            </a:r>
          </a:p>
          <a:p>
            <a:pPr lvl="0"/>
            <a:r>
              <a:rPr lang="en-US" dirty="0" smtClean="0"/>
              <a:t>Participatory in nature.</a:t>
            </a:r>
          </a:p>
          <a:p>
            <a:pPr lvl="0"/>
            <a:r>
              <a:rPr lang="en-US" dirty="0" smtClean="0"/>
              <a:t>Responsive to people.</a:t>
            </a:r>
          </a:p>
          <a:p>
            <a:pPr lvl="0"/>
            <a:r>
              <a:rPr lang="en-US" dirty="0" smtClean="0"/>
              <a:t>Able to develop resources and methods of governance.</a:t>
            </a:r>
          </a:p>
          <a:p>
            <a:pPr lvl="0"/>
            <a:r>
              <a:rPr lang="en-US" dirty="0" smtClean="0"/>
              <a:t>Operates by Rule of Law.</a:t>
            </a:r>
          </a:p>
          <a:p>
            <a:pPr lvl="0"/>
            <a:r>
              <a:rPr lang="en-US" dirty="0" smtClean="0"/>
              <a:t>Enabling, facilitating and regulating rather other controlling.</a:t>
            </a:r>
          </a:p>
          <a:p>
            <a:pPr lvl="0"/>
            <a:r>
              <a:rPr lang="en-US" dirty="0" smtClean="0"/>
              <a:t>Service oriented.</a:t>
            </a:r>
          </a:p>
          <a:p>
            <a:pPr lvl="0"/>
            <a:r>
              <a:rPr lang="en-US" dirty="0" smtClean="0"/>
              <a:t>Sustainable.</a:t>
            </a:r>
          </a:p>
          <a:p>
            <a:pPr lvl="0"/>
            <a:r>
              <a:rPr lang="en-US" dirty="0" smtClean="0"/>
              <a:t>Acceptable to people.</a:t>
            </a:r>
          </a:p>
          <a:p>
            <a:pPr lvl="0"/>
            <a:r>
              <a:rPr lang="en-US" dirty="0" smtClean="0"/>
              <a:t>Fostering equity and equality.</a:t>
            </a:r>
          </a:p>
          <a:p>
            <a:pPr lvl="0"/>
            <a:r>
              <a:rPr lang="en-US" dirty="0" smtClean="0"/>
              <a:t>Promoting gender balance.</a:t>
            </a:r>
          </a:p>
          <a:p>
            <a:pPr lvl="0"/>
            <a:r>
              <a:rPr lang="en-US" dirty="0" smtClean="0"/>
              <a:t>Accountable (</a:t>
            </a:r>
            <a:r>
              <a:rPr lang="en-US" dirty="0" err="1" smtClean="0"/>
              <a:t>Sobhan</a:t>
            </a:r>
            <a:r>
              <a:rPr lang="en-US" dirty="0" smtClean="0"/>
              <a:t>, 1998).</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2874"/>
          </a:xfrm>
        </p:spPr>
        <p:txBody>
          <a:bodyPr>
            <a:normAutofit fontScale="90000"/>
          </a:bodyPr>
          <a:lstStyle/>
          <a:p>
            <a:endParaRPr lang="en-US" dirty="0"/>
          </a:p>
        </p:txBody>
      </p:sp>
      <p:sp>
        <p:nvSpPr>
          <p:cNvPr id="3" name="Content Placeholder 2"/>
          <p:cNvSpPr>
            <a:spLocks noGrp="1"/>
          </p:cNvSpPr>
          <p:nvPr>
            <p:ph sz="quarter" idx="1"/>
          </p:nvPr>
        </p:nvSpPr>
        <p:spPr>
          <a:xfrm>
            <a:off x="457200" y="859536"/>
            <a:ext cx="8229600" cy="5669280"/>
          </a:xfrm>
        </p:spPr>
        <p:txBody>
          <a:bodyPr>
            <a:normAutofit fontScale="92500" lnSpcReduction="10000"/>
          </a:bodyPr>
          <a:lstStyle/>
          <a:p>
            <a:r>
              <a:rPr lang="en-US" dirty="0" err="1" smtClean="0"/>
              <a:t>Bovaird</a:t>
            </a:r>
            <a:r>
              <a:rPr lang="en-US" dirty="0" smtClean="0"/>
              <a:t> and Loftier (2003) bring out </a:t>
            </a:r>
            <a:r>
              <a:rPr lang="en-US" i="1" dirty="0" smtClean="0"/>
              <a:t>ten </a:t>
            </a:r>
            <a:r>
              <a:rPr lang="en-US" dirty="0" smtClean="0"/>
              <a:t>characteristics </a:t>
            </a:r>
            <a:r>
              <a:rPr lang="en-US" dirty="0" err="1" smtClean="0"/>
              <a:t>of‘good</a:t>
            </a:r>
            <a:r>
              <a:rPr lang="en-US" dirty="0" smtClean="0"/>
              <a:t> governance’ which have recurred frequently both in the literature and in political and practitioner debates on the subject:</a:t>
            </a:r>
          </a:p>
          <a:p>
            <a:pPr lvl="0"/>
            <a:r>
              <a:rPr lang="en-US" dirty="0" smtClean="0"/>
              <a:t>Citizens' engagement.</a:t>
            </a:r>
          </a:p>
          <a:p>
            <a:pPr lvl="0"/>
            <a:r>
              <a:rPr lang="en-US" dirty="0" smtClean="0"/>
              <a:t>Transparency.</a:t>
            </a:r>
          </a:p>
          <a:p>
            <a:pPr lvl="0"/>
            <a:r>
              <a:rPr lang="en-US" dirty="0" smtClean="0"/>
              <a:t>Accountability.</a:t>
            </a:r>
          </a:p>
          <a:p>
            <a:pPr lvl="0"/>
            <a:r>
              <a:rPr lang="en-US" dirty="0" smtClean="0"/>
              <a:t>The equality agenda and social inclusion (gender, ethnicity, age, religion etc.).</a:t>
            </a:r>
          </a:p>
          <a:p>
            <a:pPr lvl="0"/>
            <a:r>
              <a:rPr lang="en-US" dirty="0" smtClean="0"/>
              <a:t>Ethical and honest </a:t>
            </a:r>
            <a:r>
              <a:rPr lang="en-US" dirty="0" err="1" smtClean="0"/>
              <a:t>behaviour</a:t>
            </a:r>
            <a:r>
              <a:rPr lang="en-US" dirty="0" smtClean="0"/>
              <a:t>.</a:t>
            </a:r>
          </a:p>
          <a:p>
            <a:pPr lvl="0"/>
            <a:r>
              <a:rPr lang="en-US" dirty="0" smtClean="0"/>
              <a:t>Equity (fair procedures and due process).</a:t>
            </a:r>
          </a:p>
          <a:p>
            <a:pPr lvl="0"/>
            <a:r>
              <a:rPr lang="en-US" dirty="0" smtClean="0"/>
              <a:t>Ability to compete in a global environment.</a:t>
            </a:r>
          </a:p>
          <a:p>
            <a:pPr lvl="0"/>
            <a:r>
              <a:rPr lang="en-US" dirty="0" smtClean="0"/>
              <a:t>Ability to work effectively in a partnership</a:t>
            </a:r>
          </a:p>
          <a:p>
            <a:pPr lvl="0"/>
            <a:r>
              <a:rPr lang="en-US" dirty="0" smtClean="0"/>
              <a:t>Sustainability; and</a:t>
            </a:r>
          </a:p>
          <a:p>
            <a:r>
              <a:rPr lang="en-US" dirty="0" smtClean="0"/>
              <a:t>Respect for the Rule of Law.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8010"/>
          </a:xfrm>
        </p:spPr>
        <p:txBody>
          <a:bodyPr>
            <a:normAutofit fontScale="90000"/>
          </a:bodyPr>
          <a:lstStyle/>
          <a:p>
            <a:endParaRPr lang="en-US" dirty="0"/>
          </a:p>
        </p:txBody>
      </p:sp>
      <p:sp>
        <p:nvSpPr>
          <p:cNvPr id="3" name="Content Placeholder 2"/>
          <p:cNvSpPr>
            <a:spLocks noGrp="1"/>
          </p:cNvSpPr>
          <p:nvPr>
            <p:ph sz="quarter" idx="1"/>
          </p:nvPr>
        </p:nvSpPr>
        <p:spPr>
          <a:xfrm>
            <a:off x="457200" y="749808"/>
            <a:ext cx="8229600" cy="5806440"/>
          </a:xfrm>
        </p:spPr>
        <p:txBody>
          <a:bodyPr>
            <a:normAutofit fontScale="92500" lnSpcReduction="10000"/>
          </a:bodyPr>
          <a:lstStyle/>
          <a:p>
            <a:pPr lvl="0"/>
            <a:r>
              <a:rPr lang="en-US" b="1" dirty="0" smtClean="0"/>
              <a:t>Good Governance aims at:</a:t>
            </a:r>
          </a:p>
          <a:p>
            <a:pPr lvl="0"/>
            <a:r>
              <a:rPr lang="en-US" dirty="0" smtClean="0"/>
              <a:t>Improving the quality of life of citizens.</a:t>
            </a:r>
          </a:p>
          <a:p>
            <a:pPr lvl="0"/>
            <a:r>
              <a:rPr lang="en-US" dirty="0" smtClean="0"/>
              <a:t>Enhancing the effectiveness and efficiency of administration.</a:t>
            </a:r>
          </a:p>
          <a:p>
            <a:pPr lvl="0"/>
            <a:r>
              <a:rPr lang="en-US" dirty="0" smtClean="0"/>
              <a:t>Establishing the legitimacy and credibility of institutions.</a:t>
            </a:r>
          </a:p>
          <a:p>
            <a:pPr lvl="0"/>
            <a:r>
              <a:rPr lang="en-US" dirty="0" smtClean="0"/>
              <a:t>Securing the freedom of information and expression.</a:t>
            </a:r>
          </a:p>
          <a:p>
            <a:pPr lvl="0"/>
            <a:r>
              <a:rPr lang="en-US" dirty="0" smtClean="0"/>
              <a:t>Providing citizen-friendly and citizen-caring administration.</a:t>
            </a:r>
          </a:p>
          <a:p>
            <a:pPr lvl="0"/>
            <a:r>
              <a:rPr lang="en-US" dirty="0" smtClean="0"/>
              <a:t>Ensuring accountability.</a:t>
            </a:r>
          </a:p>
          <a:p>
            <a:r>
              <a:rPr lang="en-US" dirty="0" smtClean="0"/>
              <a:t>Using information technology-based services to improve citizen-government interface.</a:t>
            </a:r>
          </a:p>
          <a:p>
            <a:pPr>
              <a:buNone/>
            </a:pPr>
            <a:r>
              <a:rPr lang="en-US" dirty="0" smtClean="0"/>
              <a:t>	Improving / enhancing the productivity of employees; and</a:t>
            </a:r>
          </a:p>
          <a:p>
            <a:pPr lvl="0"/>
            <a:r>
              <a:rPr lang="en-US" dirty="0" smtClean="0"/>
              <a:t>Promoting </a:t>
            </a:r>
            <a:r>
              <a:rPr lang="en-US" dirty="0" err="1" smtClean="0"/>
              <a:t>orgariisational</a:t>
            </a:r>
            <a:r>
              <a:rPr lang="en-US" dirty="0" smtClean="0"/>
              <a:t> pluralism— State, market and civil society </a:t>
            </a:r>
            <a:r>
              <a:rPr lang="en-US" dirty="0" err="1" smtClean="0"/>
              <a:t>organisations</a:t>
            </a:r>
            <a:r>
              <a:rPr lang="en-US" dirty="0" smtClean="0"/>
              <a:t> for governance.</a:t>
            </a:r>
          </a:p>
          <a:p>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Transparency</a:t>
            </a:r>
          </a:p>
        </p:txBody>
      </p:sp>
      <p:sp>
        <p:nvSpPr>
          <p:cNvPr id="3" name="Content Placeholder 2"/>
          <p:cNvSpPr>
            <a:spLocks noGrp="1"/>
          </p:cNvSpPr>
          <p:nvPr>
            <p:ph sz="quarter" idx="1"/>
          </p:nvPr>
        </p:nvSpPr>
        <p:spPr/>
        <p:txBody>
          <a:bodyPr/>
          <a:lstStyle/>
          <a:p>
            <a:r>
              <a:t>• Ensuring openness in government processes.</a:t>
            </a:r>
          </a:p>
          <a:p>
            <a:r>
              <a:t>• Public access to information.</a:t>
            </a:r>
          </a:p>
          <a:p>
            <a:r>
              <a:t>• Example: Right to Information (RTI) Act in India.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39</TotalTime>
  <Words>1098</Words>
  <Application>Microsoft Office PowerPoint</Application>
  <PresentationFormat>On-screen Show (4:3)</PresentationFormat>
  <Paragraphs>129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Equity</vt:lpstr>
      <vt:lpstr>Slide 1</vt:lpstr>
      <vt:lpstr>Slide 2</vt:lpstr>
      <vt:lpstr>Principles of Good Governance</vt:lpstr>
      <vt:lpstr>Slide 4</vt:lpstr>
      <vt:lpstr>Slide 5</vt:lpstr>
      <vt:lpstr>Slide 6</vt:lpstr>
      <vt:lpstr>Slide 7</vt:lpstr>
      <vt:lpstr>Slide 8</vt:lpstr>
      <vt:lpstr>Transparency</vt:lpstr>
      <vt:lpstr>Accountability</vt:lpstr>
      <vt:lpstr>Rule of Law</vt:lpstr>
      <vt:lpstr>Responsiveness</vt:lpstr>
      <vt:lpstr>Equity &amp; Inclusiveness</vt:lpstr>
      <vt:lpstr>Effectiveness &amp; Efficiency</vt:lpstr>
      <vt:lpstr>Participation</vt:lpstr>
      <vt:lpstr>Consensus-Oriented</vt:lpstr>
      <vt:lpstr>Key Elements of Good Governance</vt:lpstr>
      <vt:lpstr>Role of Government &amp; Institutions</vt:lpstr>
      <vt:lpstr>Benefits of Good Governance</vt:lpstr>
      <vt:lpstr>Slide 20</vt:lpstr>
      <vt:lpstr>Slide 21</vt:lpstr>
      <vt:lpstr>Slide 22</vt:lpstr>
      <vt:lpstr>Slide 23</vt:lpstr>
      <vt:lpstr>Slide 24</vt:lpstr>
      <vt:lpstr>Ways to Improve Governance</vt:lpstr>
      <vt:lpstr>Conclusion</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Governance</dc:title>
  <dc:subject/>
  <dc:creator/>
  <cp:keywords/>
  <dc:description>generated using python-pptx</dc:description>
  <cp:lastModifiedBy>Admin</cp:lastModifiedBy>
  <cp:revision>12</cp:revision>
  <dcterms:created xsi:type="dcterms:W3CDTF">2013-01-27T09:14:16Z</dcterms:created>
  <dcterms:modified xsi:type="dcterms:W3CDTF">2026-03-31T08:42:26Z</dcterms:modified>
  <cp:category/>
</cp:coreProperties>
</file>