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599"/>
            <a:ext cx="7772400" cy="83820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Minister Civil Service Relation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8001000" cy="4572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Minister-Civil Service </a:t>
            </a:r>
            <a:r>
              <a:rPr lang="en-US" b="1" dirty="0" smtClean="0">
                <a:solidFill>
                  <a:schemeClr val="tx1"/>
                </a:solidFill>
              </a:rPr>
              <a:t>Relations: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Introduction-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Definition of Minister-Civil Service Relations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The working relationship between elected government ministers and professional civil servants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How they collaborate to formulate and implement public policies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Importance in governance and policy implementation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Ensures smooth functioning of government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Balances political leadership with administrative expertise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Neutrality vs. Committed Bureaucracy</a:t>
            </a:r>
          </a:p>
          <a:p>
            <a:r>
              <a:rPr lang="en-US" dirty="0" smtClean="0"/>
              <a:t>Bureaucracy plays a crucial role in governance, administration, and public service delivery. The debate between </a:t>
            </a:r>
            <a:r>
              <a:rPr lang="en-US" b="1" dirty="0" smtClean="0"/>
              <a:t>neutrality</a:t>
            </a:r>
            <a:r>
              <a:rPr lang="en-US" dirty="0" smtClean="0"/>
              <a:t> and </a:t>
            </a:r>
            <a:r>
              <a:rPr lang="en-US" b="1" dirty="0" smtClean="0"/>
              <a:t>committed bureaucracy</a:t>
            </a:r>
            <a:r>
              <a:rPr lang="en-US" dirty="0" smtClean="0"/>
              <a:t> revolves around the extent to which bureaucrats should remain impartial or be aligned with a particular policy agenda. These two approaches have distinct implications for governance, accountability, and efficiency.</a:t>
            </a:r>
          </a:p>
          <a:p>
            <a:r>
              <a:rPr lang="en-US" b="1" dirty="0" smtClean="0"/>
              <a:t>Neutral Bureaucracy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neutral bureaucracy</a:t>
            </a:r>
            <a:r>
              <a:rPr lang="en-US" dirty="0" smtClean="0"/>
              <a:t> operates on the principle of </a:t>
            </a:r>
            <a:r>
              <a:rPr lang="en-US" b="1" dirty="0" smtClean="0"/>
              <a:t>political impartiality</a:t>
            </a:r>
            <a:r>
              <a:rPr lang="en-US" dirty="0" smtClean="0"/>
              <a:t>, ensuring that government administration remains stable regardless of political changes. This model is particularly associated with the </a:t>
            </a:r>
            <a:r>
              <a:rPr lang="en-US" b="1" dirty="0" err="1" smtClean="0"/>
              <a:t>Weberian</a:t>
            </a:r>
            <a:r>
              <a:rPr lang="en-US" b="1" dirty="0" smtClean="0"/>
              <a:t> model of bureaucracy</a:t>
            </a:r>
            <a:r>
              <a:rPr lang="en-US" dirty="0" smtClean="0"/>
              <a:t>, which emphasizes hierarchy, rules, and professionalism.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Key Features of Neutral Bureaucracy:</a:t>
            </a:r>
          </a:p>
          <a:p>
            <a:r>
              <a:rPr lang="en-US" b="1" dirty="0" smtClean="0"/>
              <a:t>Impartiality</a:t>
            </a:r>
            <a:r>
              <a:rPr lang="en-US" dirty="0" smtClean="0"/>
              <a:t> – Bureaucrats do not favor any political party or ideology but implement policies objectively.</a:t>
            </a:r>
          </a:p>
          <a:p>
            <a:r>
              <a:rPr lang="en-US" b="1" dirty="0" smtClean="0"/>
              <a:t>Continuity and Stability</a:t>
            </a:r>
            <a:r>
              <a:rPr lang="en-US" dirty="0" smtClean="0"/>
              <a:t> – The administration remains functional and consistent across different political regimes.</a:t>
            </a:r>
          </a:p>
          <a:p>
            <a:r>
              <a:rPr lang="en-US" b="1" dirty="0" smtClean="0"/>
              <a:t>Rule-based Functioning</a:t>
            </a:r>
            <a:r>
              <a:rPr lang="en-US" dirty="0" smtClean="0"/>
              <a:t> – Decisions are based on laws, regulations, and precedents rather than political inclinations.</a:t>
            </a:r>
          </a:p>
          <a:p>
            <a:r>
              <a:rPr lang="en-US" b="1" dirty="0" smtClean="0"/>
              <a:t>Meritocracy</a:t>
            </a:r>
            <a:r>
              <a:rPr lang="en-US" dirty="0" smtClean="0"/>
              <a:t> – Recruitment and promotion are based on merit, ensuring competence and expertise.</a:t>
            </a:r>
          </a:p>
          <a:p>
            <a:r>
              <a:rPr lang="en-US" b="1" dirty="0" smtClean="0"/>
              <a:t>Accountability to Laws and Institutions</a:t>
            </a:r>
            <a:r>
              <a:rPr lang="en-US" dirty="0" smtClean="0"/>
              <a:t> – Bureaucrats are answerable to constitutional provisions rather than political leaders.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Advantages of Neutral Bureaucracy:</a:t>
            </a:r>
          </a:p>
          <a:p>
            <a:r>
              <a:rPr lang="en-US" dirty="0" smtClean="0"/>
              <a:t>Prevents political interference and corruption.</a:t>
            </a:r>
          </a:p>
          <a:p>
            <a:r>
              <a:rPr lang="en-US" dirty="0" smtClean="0"/>
              <a:t>Ensures consistency in public service delivery.</a:t>
            </a:r>
          </a:p>
          <a:p>
            <a:r>
              <a:rPr lang="en-US" dirty="0" smtClean="0"/>
              <a:t>Upholds constitutional values and democratic principles.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Challenges of Neutral Bureaucracy:</a:t>
            </a:r>
          </a:p>
          <a:p>
            <a:r>
              <a:rPr lang="en-US" dirty="0" smtClean="0"/>
              <a:t>May lead to </a:t>
            </a:r>
            <a:r>
              <a:rPr lang="en-US" b="1" dirty="0" smtClean="0"/>
              <a:t>bureaucratic inertia</a:t>
            </a:r>
            <a:r>
              <a:rPr lang="en-US" dirty="0" smtClean="0"/>
              <a:t>, where rigid adherence to rules slows down decision-making.</a:t>
            </a:r>
          </a:p>
          <a:p>
            <a:r>
              <a:rPr lang="en-US" dirty="0" smtClean="0"/>
              <a:t>Can result in a lack of responsiveness to changing social and political needs.</a:t>
            </a:r>
          </a:p>
          <a:p>
            <a:r>
              <a:rPr lang="en-US" dirty="0" smtClean="0"/>
              <a:t>Risk of </a:t>
            </a:r>
            <a:r>
              <a:rPr lang="en-US" b="1" dirty="0" smtClean="0"/>
              <a:t>detachment from political realities</a:t>
            </a:r>
            <a:r>
              <a:rPr lang="en-US" dirty="0" smtClean="0"/>
              <a:t>, leading to inefficient policy implementation.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Committed Bureaucracy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committed bureaucracy</a:t>
            </a:r>
            <a:r>
              <a:rPr lang="en-US" dirty="0" smtClean="0"/>
              <a:t> refers to an administrative system where bureaucrats actively support and align with the </a:t>
            </a:r>
            <a:r>
              <a:rPr lang="en-US" b="1" dirty="0" smtClean="0"/>
              <a:t>political ideology, vision, and policies</a:t>
            </a:r>
            <a:r>
              <a:rPr lang="en-US" dirty="0" smtClean="0"/>
              <a:t> of the ruling government. This approach is often seen in </a:t>
            </a:r>
            <a:r>
              <a:rPr lang="en-US" b="1" dirty="0" smtClean="0"/>
              <a:t>developing nations</a:t>
            </a:r>
            <a:r>
              <a:rPr lang="en-US" dirty="0" smtClean="0"/>
              <a:t> or </a:t>
            </a:r>
            <a:r>
              <a:rPr lang="en-US" b="1" dirty="0" smtClean="0"/>
              <a:t>politically driven governance models</a:t>
            </a:r>
            <a:r>
              <a:rPr lang="en-US" dirty="0" smtClean="0"/>
              <a:t>, where bureaucracy plays a role in nation-building and policy advocacy.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Key Features of Committed Bureaucracy:</a:t>
            </a:r>
          </a:p>
          <a:p>
            <a:r>
              <a:rPr lang="en-US" b="1" dirty="0" smtClean="0"/>
              <a:t>Alignment with Government Policy</a:t>
            </a:r>
            <a:r>
              <a:rPr lang="en-US" dirty="0" smtClean="0"/>
              <a:t> – Bureaucrats work proactively to implement the ruling party's agenda.</a:t>
            </a:r>
          </a:p>
          <a:p>
            <a:r>
              <a:rPr lang="en-US" b="1" dirty="0" smtClean="0"/>
              <a:t>Political Responsiveness</a:t>
            </a:r>
            <a:r>
              <a:rPr lang="en-US" dirty="0" smtClean="0"/>
              <a:t> – The administration adapts quickly to new government priorities and reforms.</a:t>
            </a:r>
          </a:p>
          <a:p>
            <a:r>
              <a:rPr lang="en-US" b="1" dirty="0" smtClean="0"/>
              <a:t>Proactive Governance</a:t>
            </a:r>
            <a:r>
              <a:rPr lang="en-US" dirty="0" smtClean="0"/>
              <a:t> – Bureaucrats take initiative in shaping policies and pushing forward developmental agendas.</a:t>
            </a:r>
          </a:p>
          <a:p>
            <a:r>
              <a:rPr lang="en-US" b="1" dirty="0" smtClean="0"/>
              <a:t>Flexibility</a:t>
            </a:r>
            <a:r>
              <a:rPr lang="en-US" dirty="0" smtClean="0"/>
              <a:t> – Allows for faster decision-making and responsiveness to emerging socio-political challenges.</a:t>
            </a:r>
          </a:p>
          <a:p>
            <a:r>
              <a:rPr lang="en-US" b="1" dirty="0" smtClean="0"/>
              <a:t>Loyalty to the Government</a:t>
            </a:r>
            <a:r>
              <a:rPr lang="en-US" dirty="0" smtClean="0"/>
              <a:t> – Bureaucrats may support the ruling party’s long-term vision rather than just following legal formalities.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Advantages of Committed Bureaucracy:</a:t>
            </a:r>
          </a:p>
          <a:p>
            <a:r>
              <a:rPr lang="en-US" dirty="0" smtClean="0"/>
              <a:t>Enables swift policy implementation and governance reforms.</a:t>
            </a:r>
          </a:p>
          <a:p>
            <a:r>
              <a:rPr lang="en-US" dirty="0" smtClean="0"/>
              <a:t>Encourages </a:t>
            </a:r>
            <a:r>
              <a:rPr lang="en-US" b="1" dirty="0" smtClean="0"/>
              <a:t>innovation and initiative</a:t>
            </a:r>
            <a:r>
              <a:rPr lang="en-US" dirty="0" smtClean="0"/>
              <a:t> among bureaucrats.</a:t>
            </a:r>
          </a:p>
          <a:p>
            <a:r>
              <a:rPr lang="en-US" dirty="0" smtClean="0"/>
              <a:t>Enhances collaboration between the political executive and administration.</a:t>
            </a:r>
          </a:p>
          <a:p>
            <a:r>
              <a:rPr lang="en-US" b="1" dirty="0" smtClean="0"/>
              <a:t>Challenges of Committed Bureaucracy:</a:t>
            </a:r>
          </a:p>
          <a:p>
            <a:r>
              <a:rPr lang="en-US" dirty="0" smtClean="0"/>
              <a:t>May lead to </a:t>
            </a:r>
            <a:r>
              <a:rPr lang="en-US" b="1" dirty="0" smtClean="0"/>
              <a:t>politicization of the bureaucracy</a:t>
            </a:r>
            <a:r>
              <a:rPr lang="en-US" dirty="0" smtClean="0"/>
              <a:t>, affecting neutrality and fairness.</a:t>
            </a:r>
          </a:p>
          <a:p>
            <a:r>
              <a:rPr lang="en-US" dirty="0" smtClean="0"/>
              <a:t>Risk of </a:t>
            </a:r>
            <a:r>
              <a:rPr lang="en-US" b="1" dirty="0" smtClean="0"/>
              <a:t>bureaucratic favoritism</a:t>
            </a:r>
            <a:r>
              <a:rPr lang="en-US" dirty="0" smtClean="0"/>
              <a:t> and misuse of power for political gains.</a:t>
            </a:r>
          </a:p>
          <a:p>
            <a:r>
              <a:rPr lang="en-US" dirty="0" smtClean="0"/>
              <a:t>Potential </a:t>
            </a:r>
            <a:r>
              <a:rPr lang="en-US" b="1" dirty="0" smtClean="0"/>
              <a:t>erosion of public trust</a:t>
            </a:r>
            <a:r>
              <a:rPr lang="en-US" dirty="0" smtClean="0"/>
              <a:t> if bureaucrats prioritize political loyalty over national interest.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686800" cy="5211763"/>
          </a:xfrm>
        </p:spPr>
        <p:txBody>
          <a:bodyPr>
            <a:normAutofit/>
          </a:bodyPr>
          <a:lstStyle/>
          <a:p>
            <a:r>
              <a:rPr lang="en-US" b="1" dirty="0" smtClean="0"/>
              <a:t>Comparison: Neutrality vs. Committed Bureaucracy</a:t>
            </a:r>
          </a:p>
          <a:p>
            <a:r>
              <a:rPr lang="en-US" sz="2400" dirty="0" smtClean="0"/>
              <a:t>Feature		Neutral Bureaucracy -	Committed Bureaucracy </a:t>
            </a:r>
            <a:r>
              <a:rPr lang="en-US" sz="2400" b="1" dirty="0" smtClean="0"/>
              <a:t>Political Influence	</a:t>
            </a:r>
            <a:r>
              <a:rPr lang="en-US" sz="2400" dirty="0" smtClean="0"/>
              <a:t>Minimal </a:t>
            </a:r>
            <a:r>
              <a:rPr lang="en-US" sz="2400" dirty="0" smtClean="0"/>
              <a:t>or </a:t>
            </a:r>
            <a:r>
              <a:rPr lang="en-US" sz="2400" dirty="0" smtClean="0"/>
              <a:t>absent	-	Significant</a:t>
            </a:r>
          </a:p>
          <a:p>
            <a:r>
              <a:rPr lang="en-US" sz="2400" b="1" dirty="0" smtClean="0"/>
              <a:t>Policy Implementation </a:t>
            </a:r>
            <a:r>
              <a:rPr lang="en-US" sz="2400" dirty="0" smtClean="0"/>
              <a:t>Rule-based</a:t>
            </a:r>
            <a:r>
              <a:rPr lang="en-US" sz="2400" dirty="0" smtClean="0"/>
              <a:t>, </a:t>
            </a:r>
            <a:r>
              <a:rPr lang="en-US" sz="2400" dirty="0" smtClean="0"/>
              <a:t>standardized	-Aligned </a:t>
            </a:r>
            <a:r>
              <a:rPr lang="en-US" sz="2400" dirty="0" smtClean="0"/>
              <a:t>with </a:t>
            </a:r>
            <a:r>
              <a:rPr lang="en-US" sz="2400" dirty="0" smtClean="0"/>
              <a:t>							   ruling </a:t>
            </a:r>
            <a:r>
              <a:rPr lang="en-US" sz="2400" dirty="0" smtClean="0"/>
              <a:t>party’s </a:t>
            </a:r>
            <a:r>
              <a:rPr lang="en-US" sz="2400" dirty="0" smtClean="0"/>
              <a:t>goals</a:t>
            </a:r>
          </a:p>
          <a:p>
            <a:r>
              <a:rPr lang="en-US" sz="2400" b="1" dirty="0" smtClean="0"/>
              <a:t>Decision-Making	</a:t>
            </a:r>
            <a:r>
              <a:rPr lang="en-US" sz="2400" dirty="0" smtClean="0"/>
              <a:t>Slow </a:t>
            </a:r>
            <a:r>
              <a:rPr lang="en-US" sz="2400" dirty="0" smtClean="0"/>
              <a:t>but </a:t>
            </a:r>
            <a:r>
              <a:rPr lang="en-US" sz="2400" dirty="0" smtClean="0"/>
              <a:t>stable  -Fast </a:t>
            </a:r>
            <a:r>
              <a:rPr lang="en-US" sz="2400" dirty="0" smtClean="0"/>
              <a:t>but politically </a:t>
            </a:r>
            <a:r>
              <a:rPr lang="en-US" sz="2400" dirty="0" smtClean="0"/>
              <a:t>driven</a:t>
            </a:r>
          </a:p>
          <a:p>
            <a:r>
              <a:rPr lang="en-US" sz="2400" b="1" dirty="0" smtClean="0"/>
              <a:t>Accountability	</a:t>
            </a:r>
            <a:r>
              <a:rPr lang="en-US" sz="2400" dirty="0" smtClean="0"/>
              <a:t>To </a:t>
            </a:r>
            <a:r>
              <a:rPr lang="en-US" sz="2400" dirty="0" smtClean="0"/>
              <a:t>laws and </a:t>
            </a:r>
            <a:r>
              <a:rPr lang="en-US" sz="2400" dirty="0" smtClean="0"/>
              <a:t>institutions -To </a:t>
            </a:r>
            <a:r>
              <a:rPr lang="en-US" sz="2400" dirty="0" smtClean="0"/>
              <a:t>the government in </a:t>
            </a:r>
            <a:r>
              <a:rPr lang="en-US" sz="2400" dirty="0" smtClean="0"/>
              <a:t>							power</a:t>
            </a:r>
          </a:p>
          <a:p>
            <a:r>
              <a:rPr lang="en-US" sz="2400" b="1" dirty="0" smtClean="0"/>
              <a:t>Risk Factors		</a:t>
            </a:r>
            <a:r>
              <a:rPr lang="en-US" sz="2400" dirty="0" smtClean="0"/>
              <a:t>Bureaucratic inertia -	Politicization </a:t>
            </a:r>
            <a:r>
              <a:rPr lang="en-US" sz="2400" dirty="0" smtClean="0"/>
              <a:t>and bias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Middle Path</a:t>
            </a:r>
          </a:p>
          <a:p>
            <a:r>
              <a:rPr lang="en-US" dirty="0" smtClean="0"/>
              <a:t>While neutrality ensures stability and fairness, committed bureaucracy enhances governance efficiency and responsiveness. A </a:t>
            </a:r>
            <a:r>
              <a:rPr lang="en-US" b="1" dirty="0" smtClean="0"/>
              <a:t>balanced approach</a:t>
            </a:r>
            <a:r>
              <a:rPr lang="en-US" dirty="0" smtClean="0"/>
              <a:t> is essential, where bureaucrats remain </a:t>
            </a:r>
            <a:r>
              <a:rPr lang="en-US" b="1" dirty="0" smtClean="0"/>
              <a:t>neutral in administration</a:t>
            </a:r>
            <a:r>
              <a:rPr lang="en-US" dirty="0" smtClean="0"/>
              <a:t> but </a:t>
            </a:r>
            <a:r>
              <a:rPr lang="en-US" b="1" dirty="0" smtClean="0"/>
              <a:t>responsive to government policies</a:t>
            </a:r>
            <a:r>
              <a:rPr lang="en-US" dirty="0" smtClean="0"/>
              <a:t> without compromising ethical and constitutional principles. This ensures both </a:t>
            </a:r>
            <a:r>
              <a:rPr lang="en-US" b="1" dirty="0" smtClean="0"/>
              <a:t>effective governance and democratic integrity</a:t>
            </a:r>
            <a:r>
              <a:rPr lang="en-US" dirty="0" smtClean="0"/>
              <a:t>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dirty="0" smtClean="0"/>
          </a:p>
          <a:p>
            <a:r>
              <a:rPr lang="en-US" b="1" dirty="0" smtClean="0"/>
              <a:t>Summary of key points</a:t>
            </a:r>
          </a:p>
          <a:p>
            <a:pPr lvl="1"/>
            <a:r>
              <a:rPr lang="en-US" dirty="0" smtClean="0"/>
              <a:t>Importance of a balanced working relationship</a:t>
            </a:r>
          </a:p>
          <a:p>
            <a:pPr lvl="1"/>
            <a:r>
              <a:rPr lang="en-US" dirty="0" smtClean="0"/>
              <a:t>Ensuring good governance through effective collaboration</a:t>
            </a:r>
          </a:p>
          <a:p>
            <a:r>
              <a:rPr lang="en-US" b="1" dirty="0" smtClean="0"/>
              <a:t>Importance of strong Minister-Civil Service relations for effective governance</a:t>
            </a:r>
          </a:p>
          <a:p>
            <a:pPr lvl="1"/>
            <a:r>
              <a:rPr lang="en-US" dirty="0" smtClean="0"/>
              <a:t>Stability and efficiency in public service delivery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Role of Ministers</a:t>
            </a:r>
            <a:endParaRPr lang="en-US" dirty="0" smtClean="0"/>
          </a:p>
          <a:p>
            <a:r>
              <a:rPr lang="en-US" b="1" dirty="0" smtClean="0"/>
              <a:t>Political leadership and decision-making</a:t>
            </a:r>
          </a:p>
          <a:p>
            <a:pPr lvl="1"/>
            <a:r>
              <a:rPr lang="en-US" dirty="0" smtClean="0"/>
              <a:t>Representing government policies and political priorities</a:t>
            </a:r>
          </a:p>
          <a:p>
            <a:pPr lvl="1"/>
            <a:r>
              <a:rPr lang="en-US" dirty="0" smtClean="0"/>
              <a:t>Making high-level policy decisions</a:t>
            </a:r>
          </a:p>
          <a:p>
            <a:r>
              <a:rPr lang="en-US" b="1" dirty="0" smtClean="0"/>
              <a:t>Policy formulation and oversight</a:t>
            </a:r>
          </a:p>
          <a:p>
            <a:pPr lvl="1"/>
            <a:r>
              <a:rPr lang="en-US" dirty="0" smtClean="0"/>
              <a:t>Setting strategic direction for policies</a:t>
            </a:r>
          </a:p>
          <a:p>
            <a:pPr lvl="1"/>
            <a:r>
              <a:rPr lang="en-US" dirty="0" smtClean="0"/>
              <a:t>Evaluating the effectiveness of policy implementation</a:t>
            </a:r>
          </a:p>
          <a:p>
            <a:r>
              <a:rPr lang="en-US" b="1" dirty="0" smtClean="0"/>
              <a:t>Accountability to Parliament and the public</a:t>
            </a:r>
          </a:p>
          <a:p>
            <a:pPr lvl="1"/>
            <a:r>
              <a:rPr lang="en-US" dirty="0" smtClean="0"/>
              <a:t>Answering questions in legislative bodies</a:t>
            </a:r>
          </a:p>
          <a:p>
            <a:pPr lvl="1"/>
            <a:r>
              <a:rPr lang="en-US" dirty="0" smtClean="0"/>
              <a:t>Justifying decisions and policies to the electorate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Role of the Civil Service</a:t>
            </a:r>
            <a:endParaRPr lang="en-US" dirty="0" smtClean="0"/>
          </a:p>
          <a:p>
            <a:r>
              <a:rPr lang="en-US" b="1" dirty="0" smtClean="0"/>
              <a:t>Implementing government policies</a:t>
            </a:r>
          </a:p>
          <a:p>
            <a:pPr lvl="1"/>
            <a:r>
              <a:rPr lang="en-US" dirty="0" smtClean="0"/>
              <a:t>Translating ministerial directives into action</a:t>
            </a:r>
          </a:p>
          <a:p>
            <a:pPr lvl="1"/>
            <a:r>
              <a:rPr lang="en-US" dirty="0" smtClean="0"/>
              <a:t>Managing public services and programs</a:t>
            </a:r>
          </a:p>
          <a:p>
            <a:r>
              <a:rPr lang="en-US" b="1" dirty="0" smtClean="0"/>
              <a:t>Providing non-partisan advice to ministers</a:t>
            </a:r>
          </a:p>
          <a:p>
            <a:pPr lvl="1"/>
            <a:r>
              <a:rPr lang="en-US" dirty="0" smtClean="0"/>
              <a:t>Offering evidence-based recommendations</a:t>
            </a:r>
          </a:p>
          <a:p>
            <a:pPr lvl="1"/>
            <a:r>
              <a:rPr lang="en-US" dirty="0" smtClean="0"/>
              <a:t>Ensuring policies are practical and legally sound</a:t>
            </a:r>
          </a:p>
          <a:p>
            <a:r>
              <a:rPr lang="en-US" b="1" dirty="0" smtClean="0"/>
              <a:t>Ensuring continuity in administration</a:t>
            </a:r>
          </a:p>
          <a:p>
            <a:pPr lvl="1"/>
            <a:r>
              <a:rPr lang="en-US" dirty="0" smtClean="0"/>
              <a:t>Maintaining government functions regardless of political changes</a:t>
            </a:r>
          </a:p>
          <a:p>
            <a:pPr lvl="1"/>
            <a:r>
              <a:rPr lang="en-US" dirty="0" smtClean="0"/>
              <a:t>Preserving institutional knowledge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Principles of Minister-Civil Service Relations</a:t>
            </a:r>
            <a:endParaRPr lang="en-US" dirty="0" smtClean="0"/>
          </a:p>
          <a:p>
            <a:r>
              <a:rPr lang="en-US" b="1" dirty="0" smtClean="0"/>
              <a:t>Political neutrality of civil servants</a:t>
            </a:r>
          </a:p>
          <a:p>
            <a:pPr lvl="1"/>
            <a:r>
              <a:rPr lang="en-US" dirty="0" smtClean="0"/>
              <a:t>Civil servants serve the government of the day impartially</a:t>
            </a:r>
          </a:p>
          <a:p>
            <a:r>
              <a:rPr lang="en-US" b="1" dirty="0" smtClean="0"/>
              <a:t>Ministerial responsibility</a:t>
            </a:r>
          </a:p>
          <a:p>
            <a:pPr lvl="1"/>
            <a:r>
              <a:rPr lang="en-US" dirty="0" smtClean="0"/>
              <a:t>Ministers take responsibility for their departments’ performance</a:t>
            </a:r>
          </a:p>
          <a:p>
            <a:r>
              <a:rPr lang="en-US" b="1" dirty="0" smtClean="0"/>
              <a:t>Mutual trust and cooperation</a:t>
            </a:r>
          </a:p>
          <a:p>
            <a:pPr lvl="1"/>
            <a:r>
              <a:rPr lang="en-US" dirty="0" smtClean="0"/>
              <a:t>Effective collaboration requires transparency and respect</a:t>
            </a:r>
          </a:p>
          <a:p>
            <a:r>
              <a:rPr lang="en-US" b="1" dirty="0" smtClean="0"/>
              <a:t>Confidentiality and integrity</a:t>
            </a:r>
          </a:p>
          <a:p>
            <a:pPr lvl="1"/>
            <a:r>
              <a:rPr lang="en-US" dirty="0" smtClean="0"/>
              <a:t>Civil servants must uphold ethical standards and discretion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Responsibilities of Ministers</a:t>
            </a:r>
            <a:endParaRPr lang="en-US" dirty="0" smtClean="0"/>
          </a:p>
          <a:p>
            <a:r>
              <a:rPr lang="en-US" b="1" dirty="0" smtClean="0"/>
              <a:t>Setting policy direction</a:t>
            </a:r>
          </a:p>
          <a:p>
            <a:pPr lvl="1"/>
            <a:r>
              <a:rPr lang="en-US" dirty="0" smtClean="0"/>
              <a:t>Outlining priorities based on political mandate</a:t>
            </a:r>
          </a:p>
          <a:p>
            <a:r>
              <a:rPr lang="en-US" b="1" dirty="0" smtClean="0"/>
              <a:t>Working collaboratively with civil servants</a:t>
            </a:r>
          </a:p>
          <a:p>
            <a:pPr lvl="1"/>
            <a:r>
              <a:rPr lang="en-US" dirty="0" smtClean="0"/>
              <a:t>Ensuring open communication and clear directives</a:t>
            </a:r>
          </a:p>
          <a:p>
            <a:r>
              <a:rPr lang="en-US" b="1" dirty="0" smtClean="0"/>
              <a:t>Defending policies in Parliament and to the public</a:t>
            </a:r>
          </a:p>
          <a:p>
            <a:pPr lvl="1"/>
            <a:r>
              <a:rPr lang="en-US" dirty="0" smtClean="0"/>
              <a:t>Engaging with stakeholders to promote policy acceptance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Responsibilities of Civil Servants</a:t>
            </a:r>
            <a:endParaRPr lang="en-US" dirty="0" smtClean="0"/>
          </a:p>
          <a:p>
            <a:r>
              <a:rPr lang="en-US" b="1" dirty="0" smtClean="0"/>
              <a:t>Offering evidence-based policy advice</a:t>
            </a:r>
          </a:p>
          <a:p>
            <a:pPr lvl="1"/>
            <a:r>
              <a:rPr lang="en-US" dirty="0" smtClean="0"/>
              <a:t>Conducting research and analysis to support decision-making</a:t>
            </a:r>
          </a:p>
          <a:p>
            <a:r>
              <a:rPr lang="en-US" b="1" dirty="0" smtClean="0"/>
              <a:t>Implementing ministerial decisions effectively</a:t>
            </a:r>
          </a:p>
          <a:p>
            <a:pPr lvl="1"/>
            <a:r>
              <a:rPr lang="en-US" dirty="0" smtClean="0"/>
              <a:t>Organizing resources to execute policies efficiently</a:t>
            </a:r>
          </a:p>
          <a:p>
            <a:r>
              <a:rPr lang="en-US" b="1" dirty="0" smtClean="0"/>
              <a:t>Maintaining impartiality and professionalism</a:t>
            </a:r>
          </a:p>
          <a:p>
            <a:pPr lvl="1"/>
            <a:r>
              <a:rPr lang="en-US" dirty="0" smtClean="0"/>
              <a:t>Serving governments with objectivity, regardless of political affiliation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Challenges in Minister-Civil Service Relations:</a:t>
            </a:r>
          </a:p>
          <a:p>
            <a:r>
              <a:rPr lang="en-US" b="1" dirty="0" smtClean="0"/>
              <a:t>Political Interference vs. Administrative Independence</a:t>
            </a:r>
            <a:endParaRPr lang="en-US" dirty="0" smtClean="0"/>
          </a:p>
          <a:p>
            <a:pPr lvl="1"/>
            <a:r>
              <a:rPr lang="en-US" dirty="0" smtClean="0"/>
              <a:t>Ministers may attempt to exert excessive influence over civil servants, undermining their neutrality.</a:t>
            </a:r>
          </a:p>
          <a:p>
            <a:pPr lvl="1"/>
            <a:r>
              <a:rPr lang="en-US" dirty="0" smtClean="0"/>
              <a:t>Civil servants may resist political directives if they conflict with professional or ethical standards.</a:t>
            </a:r>
          </a:p>
          <a:p>
            <a:r>
              <a:rPr lang="en-US" b="1" dirty="0" smtClean="0"/>
              <a:t>Lack of Trust and Transparency</a:t>
            </a:r>
            <a:endParaRPr lang="en-US" dirty="0" smtClean="0"/>
          </a:p>
          <a:p>
            <a:pPr lvl="1"/>
            <a:r>
              <a:rPr lang="en-US" dirty="0" smtClean="0"/>
              <a:t>Ministers may feel civil servants are too bureaucratic and resistant to change.</a:t>
            </a:r>
          </a:p>
          <a:p>
            <a:pPr lvl="1"/>
            <a:r>
              <a:rPr lang="en-US" dirty="0" smtClean="0"/>
              <a:t>Civil servants may perceive ministers as lacking policy expertise or making unrealistic demands.</a:t>
            </a:r>
          </a:p>
          <a:p>
            <a:r>
              <a:rPr lang="en-US" b="1" dirty="0" smtClean="0"/>
              <a:t>Frequent Government Changes</a:t>
            </a:r>
            <a:endParaRPr lang="en-US" dirty="0" smtClean="0"/>
          </a:p>
          <a:p>
            <a:pPr lvl="1"/>
            <a:r>
              <a:rPr lang="en-US" dirty="0" smtClean="0"/>
              <a:t>Civil servants must constantly adapt to new leadership and policy shifts, causing instability.</a:t>
            </a:r>
          </a:p>
          <a:p>
            <a:pPr lvl="1"/>
            <a:r>
              <a:rPr lang="en-US" dirty="0" smtClean="0"/>
              <a:t>Loss of institutional knowledge when political appointees replace experienced personnel.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Accountability Conflicts</a:t>
            </a:r>
            <a:endParaRPr lang="en-US" dirty="0" smtClean="0"/>
          </a:p>
          <a:p>
            <a:pPr lvl="1"/>
            <a:r>
              <a:rPr lang="en-US" dirty="0" smtClean="0"/>
              <a:t>Ministers are accountable to the public and parliament, while civil servants are bound by rules and regulations.</a:t>
            </a:r>
          </a:p>
          <a:p>
            <a:pPr lvl="1"/>
            <a:r>
              <a:rPr lang="en-US" dirty="0" smtClean="0"/>
              <a:t>Blame-shifting can occur when policies fail, leading to tensions between the two groups.</a:t>
            </a:r>
          </a:p>
          <a:p>
            <a:r>
              <a:rPr lang="en-US" b="1" dirty="0" smtClean="0"/>
              <a:t>Resource Constraints</a:t>
            </a:r>
            <a:endParaRPr lang="en-US" dirty="0" smtClean="0"/>
          </a:p>
          <a:p>
            <a:pPr lvl="1"/>
            <a:r>
              <a:rPr lang="en-US" dirty="0" smtClean="0"/>
              <a:t>Civil servants may struggle to implement ministerial directives due to budgetary limitations or workforce shortages.</a:t>
            </a:r>
          </a:p>
          <a:p>
            <a:pPr lvl="1"/>
            <a:r>
              <a:rPr lang="en-US" dirty="0" smtClean="0"/>
              <a:t>Ministers may push for ambitious reforms without considering administrative capacity.</a:t>
            </a:r>
          </a:p>
          <a:p>
            <a:r>
              <a:rPr lang="en-US" b="1" dirty="0" smtClean="0"/>
              <a:t>Resistance to Change</a:t>
            </a:r>
            <a:endParaRPr lang="en-US" dirty="0" smtClean="0"/>
          </a:p>
          <a:p>
            <a:pPr lvl="1"/>
            <a:r>
              <a:rPr lang="en-US" dirty="0" smtClean="0"/>
              <a:t>Civil servants may prefer established processes, leading to slow policy implementation.</a:t>
            </a:r>
          </a:p>
          <a:p>
            <a:pPr lvl="1"/>
            <a:r>
              <a:rPr lang="en-US" dirty="0" smtClean="0"/>
              <a:t>Ministers may push for rapid reforms without fully understanding bureaucratic constraints.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Best Practices for Effective Relations</a:t>
            </a:r>
            <a:endParaRPr lang="en-US" dirty="0" smtClean="0"/>
          </a:p>
          <a:p>
            <a:r>
              <a:rPr lang="en-US" b="1" dirty="0" smtClean="0"/>
              <a:t>Clear communication channels</a:t>
            </a:r>
          </a:p>
          <a:p>
            <a:pPr lvl="1"/>
            <a:r>
              <a:rPr lang="en-US" dirty="0" smtClean="0"/>
              <a:t>Regular meetings and documentation of discussions</a:t>
            </a:r>
          </a:p>
          <a:p>
            <a:r>
              <a:rPr lang="en-US" b="1" dirty="0" smtClean="0"/>
              <a:t>Respect for respective roles and responsibilities</a:t>
            </a:r>
          </a:p>
          <a:p>
            <a:pPr lvl="1"/>
            <a:r>
              <a:rPr lang="en-US" dirty="0" smtClean="0"/>
              <a:t>Ministers and civil servants should recognize and respect each other’s expertise</a:t>
            </a:r>
          </a:p>
          <a:p>
            <a:r>
              <a:rPr lang="en-US" b="1" dirty="0" smtClean="0"/>
              <a:t>Professional development and training</a:t>
            </a:r>
          </a:p>
          <a:p>
            <a:pPr lvl="1"/>
            <a:r>
              <a:rPr lang="en-US" dirty="0" smtClean="0"/>
              <a:t>Continuous learning to strengthen collaboration and effectiveness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1079</Words>
  <Application>Microsoft Office PowerPoint</Application>
  <PresentationFormat>On-screen Show (4:3)</PresentationFormat>
  <Paragraphs>126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Minister Civil Service Relation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Minister Civil Service Relation </dc:title>
  <dc:creator>Admin</dc:creator>
  <cp:lastModifiedBy>Admin</cp:lastModifiedBy>
  <cp:revision>6</cp:revision>
  <dcterms:created xsi:type="dcterms:W3CDTF">2006-08-16T00:00:00Z</dcterms:created>
  <dcterms:modified xsi:type="dcterms:W3CDTF">2025-02-26T03:07:25Z</dcterms:modified>
</cp:coreProperties>
</file>