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73" r:id="rId9"/>
    <p:sldId id="258" r:id="rId10"/>
    <p:sldId id="259" r:id="rId11"/>
    <p:sldId id="266" r:id="rId12"/>
    <p:sldId id="267" r:id="rId13"/>
    <p:sldId id="274" r:id="rId14"/>
    <p:sldId id="275" r:id="rId15"/>
    <p:sldId id="276" r:id="rId16"/>
    <p:sldId id="277" r:id="rId17"/>
    <p:sldId id="278" r:id="rId18"/>
    <p:sldId id="260" r:id="rId19"/>
    <p:sldId id="262" r:id="rId20"/>
    <p:sldId id="263" r:id="rId21"/>
    <p:sldId id="279" r:id="rId22"/>
    <p:sldId id="280" r:id="rId23"/>
    <p:sldId id="281" r:id="rId24"/>
    <p:sldId id="282" r:id="rId25"/>
    <p:sldId id="283" r:id="rId26"/>
    <p:sldId id="26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838199"/>
          </a:xfrm>
        </p:spPr>
        <p:txBody>
          <a:bodyPr/>
          <a:lstStyle/>
          <a:p>
            <a:r>
              <a:rPr lang="en-US" dirty="0" smtClean="0"/>
              <a:t>Rights to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828800"/>
            <a:ext cx="7848600" cy="4572000"/>
          </a:xfrm>
        </p:spPr>
        <p:txBody>
          <a:bodyPr>
            <a:normAutofit fontScale="92500"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Introduction to RTI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 Right to Information (RTI) empowers citizens to seek information from public authorities.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Promotes transparency and accountability in government.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A fundamental democratic right enabling informed participation.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Helps in reducing corruption and inefficiency in governance.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Key Features of RTI Act</a:t>
            </a:r>
            <a:endParaRPr lang="en-US" dirty="0" smtClean="0"/>
          </a:p>
          <a:p>
            <a:r>
              <a:rPr lang="en-US" dirty="0" smtClean="0"/>
              <a:t>Citizens can seek </a:t>
            </a:r>
            <a:r>
              <a:rPr lang="en-US" b="1" dirty="0" smtClean="0"/>
              <a:t>any information</a:t>
            </a:r>
            <a:r>
              <a:rPr lang="en-US" dirty="0" smtClean="0"/>
              <a:t> except those restricted under exemptions.</a:t>
            </a:r>
          </a:p>
          <a:p>
            <a:r>
              <a:rPr lang="en-US" dirty="0" smtClean="0"/>
              <a:t>Public authorities must respond within </a:t>
            </a:r>
            <a:r>
              <a:rPr lang="en-US" b="1" dirty="0" smtClean="0"/>
              <a:t>30 days</a:t>
            </a:r>
            <a:r>
              <a:rPr lang="en-US" dirty="0" smtClean="0"/>
              <a:t> or </a:t>
            </a:r>
            <a:r>
              <a:rPr lang="en-US" b="1" dirty="0" smtClean="0"/>
              <a:t>48 hours in case of life and liberty concerns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Public Information Officers (PIOs)</a:t>
            </a:r>
            <a:r>
              <a:rPr lang="en-US" dirty="0" smtClean="0"/>
              <a:t> at all departments for information processing.</a:t>
            </a:r>
          </a:p>
          <a:p>
            <a:r>
              <a:rPr lang="en-US" b="1" dirty="0" smtClean="0"/>
              <a:t>First and second appeals</a:t>
            </a:r>
            <a:r>
              <a:rPr lang="en-US" dirty="0" smtClean="0"/>
              <a:t> if information is denied.</a:t>
            </a:r>
          </a:p>
          <a:p>
            <a:r>
              <a:rPr lang="en-US" b="1" dirty="0" smtClean="0"/>
              <a:t>Penalty of Rs. 250 per day</a:t>
            </a:r>
            <a:r>
              <a:rPr lang="en-US" dirty="0" smtClean="0"/>
              <a:t> for wrongful denial of information.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RTI (Right to Information) is a legal framework that allows citizens to access information from the government. The key features of RTI include:</a:t>
            </a:r>
          </a:p>
          <a:p>
            <a:r>
              <a:rPr lang="en-US" b="1" dirty="0" smtClean="0"/>
              <a:t>Right to Seek Information</a:t>
            </a:r>
            <a:r>
              <a:rPr lang="en-US" dirty="0" smtClean="0"/>
              <a:t> – Any citizen can request information from public authorities.</a:t>
            </a:r>
          </a:p>
          <a:p>
            <a:r>
              <a:rPr lang="en-US" b="1" dirty="0" smtClean="0"/>
              <a:t>Obligation of Public Authorities</a:t>
            </a:r>
            <a:r>
              <a:rPr lang="en-US" dirty="0" smtClean="0"/>
              <a:t> – Government departments and public institutions must provide requested information.</a:t>
            </a:r>
          </a:p>
          <a:p>
            <a:r>
              <a:rPr lang="en-US" b="1" dirty="0" smtClean="0"/>
              <a:t>Defined Time Limits</a:t>
            </a:r>
            <a:r>
              <a:rPr lang="en-US" dirty="0" smtClean="0"/>
              <a:t> – Information must be provided within a specific time frame (usually 30 days, or 48 hours in urgent cases like life and liberty concerns).</a:t>
            </a:r>
          </a:p>
          <a:p>
            <a:r>
              <a:rPr lang="en-US" b="1" dirty="0" smtClean="0"/>
              <a:t>Low Cost of Filing</a:t>
            </a:r>
            <a:r>
              <a:rPr lang="en-US" dirty="0" smtClean="0"/>
              <a:t> – The application fee is nominal, making it affordable for citizens.</a:t>
            </a:r>
          </a:p>
          <a:p>
            <a:r>
              <a:rPr lang="en-US" b="1" dirty="0" smtClean="0"/>
              <a:t>Mandatory Proactive Disclosure</a:t>
            </a:r>
            <a:r>
              <a:rPr lang="en-US" dirty="0" smtClean="0"/>
              <a:t> – Public authorities must proactively disclose important information to reduce the need for individual RTI requests.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Exemptions and Restrictions</a:t>
            </a:r>
            <a:r>
              <a:rPr lang="en-US" dirty="0" smtClean="0"/>
              <a:t> – Some information is exempt, such as matters related to national security, personal privacy, or confidential commercial data.</a:t>
            </a:r>
          </a:p>
          <a:p>
            <a:r>
              <a:rPr lang="en-US" b="1" dirty="0" smtClean="0"/>
              <a:t>Penalties for Non-Compliance</a:t>
            </a:r>
            <a:r>
              <a:rPr lang="en-US" dirty="0" smtClean="0"/>
              <a:t> – Officials can be fined for not providing information within the stipulated time.</a:t>
            </a:r>
          </a:p>
          <a:p>
            <a:r>
              <a:rPr lang="en-US" b="1" dirty="0" smtClean="0"/>
              <a:t>Appeal and Complaint Mechanism</a:t>
            </a:r>
            <a:r>
              <a:rPr lang="en-US" dirty="0" smtClean="0"/>
              <a:t> – If a request is denied or delayed, applicants can appeal to higher authorities, including the Information Commission.</a:t>
            </a:r>
          </a:p>
          <a:p>
            <a:r>
              <a:rPr lang="en-US" b="1" dirty="0" smtClean="0"/>
              <a:t>Covers a Wide Range of Institutions</a:t>
            </a:r>
            <a:r>
              <a:rPr lang="en-US" dirty="0" smtClean="0"/>
              <a:t> – RTI applies to central, state, and local government bodies, as well as NGOs and private bodies that receive substantial government funding.</a:t>
            </a:r>
          </a:p>
          <a:p>
            <a:r>
              <a:rPr lang="en-US" b="1" dirty="0" smtClean="0"/>
              <a:t>Empowers Citizens</a:t>
            </a:r>
            <a:r>
              <a:rPr lang="en-US" dirty="0" smtClean="0"/>
              <a:t> – RTI promotes transparency, accountability, and good governance by enabling citizens to scrutinize government activities.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864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Key Features of the RTI Act, 2005:</a:t>
            </a:r>
          </a:p>
          <a:p>
            <a:r>
              <a:rPr lang="en-US" b="1" dirty="0" smtClean="0"/>
              <a:t>1. Right to Seek Information</a:t>
            </a:r>
          </a:p>
          <a:p>
            <a:r>
              <a:rPr lang="en-US" dirty="0" smtClean="0"/>
              <a:t>Citizens have the right to request information from </a:t>
            </a:r>
            <a:r>
              <a:rPr lang="en-US" b="1" dirty="0" smtClean="0"/>
              <a:t>any public authority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requested information must be provided within </a:t>
            </a:r>
            <a:r>
              <a:rPr lang="en-US" b="1" dirty="0" smtClean="0"/>
              <a:t>30 days</a:t>
            </a:r>
            <a:r>
              <a:rPr lang="en-US" dirty="0" smtClean="0"/>
              <a:t>; in case of life and liberty, within </a:t>
            </a:r>
            <a:r>
              <a:rPr lang="en-US" b="1" dirty="0" smtClean="0"/>
              <a:t>48 hours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Information can be sought in </a:t>
            </a:r>
            <a:r>
              <a:rPr lang="en-US" b="1" dirty="0" smtClean="0"/>
              <a:t>any format</a:t>
            </a:r>
            <a:r>
              <a:rPr lang="en-US" dirty="0" smtClean="0"/>
              <a:t> (written, electronic, etc.).</a:t>
            </a:r>
          </a:p>
          <a:p>
            <a:r>
              <a:rPr lang="en-US" b="1" dirty="0" smtClean="0"/>
              <a:t>2. Coverage of the Act</a:t>
            </a:r>
          </a:p>
          <a:p>
            <a:r>
              <a:rPr lang="en-US" dirty="0" smtClean="0"/>
              <a:t>Applies to </a:t>
            </a:r>
            <a:r>
              <a:rPr lang="en-US" b="1" dirty="0" smtClean="0"/>
              <a:t>all government bodies</a:t>
            </a:r>
            <a:r>
              <a:rPr lang="en-US" dirty="0" smtClean="0"/>
              <a:t>, including central, state, and local governments.</a:t>
            </a:r>
          </a:p>
          <a:p>
            <a:r>
              <a:rPr lang="en-US" dirty="0" smtClean="0"/>
              <a:t>Includes </a:t>
            </a:r>
            <a:r>
              <a:rPr lang="en-US" b="1" dirty="0" smtClean="0"/>
              <a:t>legislative bodies, judiciary, and public sector organizations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Covers </a:t>
            </a:r>
            <a:r>
              <a:rPr lang="en-US" b="1" dirty="0" smtClean="0"/>
              <a:t>private organizations</a:t>
            </a:r>
            <a:r>
              <a:rPr lang="en-US" dirty="0" smtClean="0"/>
              <a:t> that receive government funding.</a:t>
            </a:r>
          </a:p>
          <a:p>
            <a:r>
              <a:rPr lang="en-US" dirty="0" smtClean="0"/>
              <a:t>Excludes intelligence and security agencies (except in cases of human rights violations or corruption).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3. Public Information Officers (PIOs) and Appellate Authorities</a:t>
            </a:r>
          </a:p>
          <a:p>
            <a:r>
              <a:rPr lang="en-US" dirty="0" smtClean="0"/>
              <a:t>Every public authority must appoint a </a:t>
            </a:r>
            <a:r>
              <a:rPr lang="en-US" b="1" dirty="0" smtClean="0"/>
              <a:t>Public Information Officer (PIO)</a:t>
            </a:r>
            <a:r>
              <a:rPr lang="en-US" dirty="0" smtClean="0"/>
              <a:t> to handle RTI requests.</a:t>
            </a:r>
          </a:p>
          <a:p>
            <a:r>
              <a:rPr lang="en-US" dirty="0" smtClean="0"/>
              <a:t>If information is denied, the applicant can appeal to the </a:t>
            </a:r>
            <a:r>
              <a:rPr lang="en-US" b="1" dirty="0" smtClean="0"/>
              <a:t>First Appellate Authority</a:t>
            </a:r>
            <a:r>
              <a:rPr lang="en-US" dirty="0" smtClean="0"/>
              <a:t> and later to the </a:t>
            </a:r>
            <a:r>
              <a:rPr lang="en-US" b="1" dirty="0" smtClean="0"/>
              <a:t>State/Central Information Commission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4. Exemptions from Disclosure</a:t>
            </a:r>
          </a:p>
          <a:p>
            <a:r>
              <a:rPr lang="en-US" dirty="0" smtClean="0"/>
              <a:t>Certain types of information are exempt under </a:t>
            </a:r>
            <a:r>
              <a:rPr lang="en-US" b="1" dirty="0" smtClean="0"/>
              <a:t>Section 8 and 9</a:t>
            </a:r>
            <a:r>
              <a:rPr lang="en-US" dirty="0" smtClean="0"/>
              <a:t>, such as:</a:t>
            </a:r>
          </a:p>
          <a:p>
            <a:r>
              <a:rPr lang="en-US" dirty="0" smtClean="0"/>
              <a:t>National security and sovereignty concerns.</a:t>
            </a:r>
          </a:p>
          <a:p>
            <a:r>
              <a:rPr lang="en-US" dirty="0" smtClean="0"/>
              <a:t>Information that affects India’s </a:t>
            </a:r>
            <a:r>
              <a:rPr lang="en-US" b="1" dirty="0" smtClean="0"/>
              <a:t>strategic, scientific, or economic interests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Confidential information related to </a:t>
            </a:r>
            <a:r>
              <a:rPr lang="en-US" b="1" dirty="0" smtClean="0"/>
              <a:t>law enforcement and public safety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Personal information that does not serve public interest.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5. Penalty for Non-Compliance</a:t>
            </a:r>
          </a:p>
          <a:p>
            <a:r>
              <a:rPr lang="en-US" dirty="0" smtClean="0"/>
              <a:t>If an official </a:t>
            </a:r>
            <a:r>
              <a:rPr lang="en-US" b="1" dirty="0" smtClean="0"/>
              <a:t>fails to provide information</a:t>
            </a:r>
            <a:r>
              <a:rPr lang="en-US" dirty="0" smtClean="0"/>
              <a:t> without a valid reason, they can be fined </a:t>
            </a:r>
            <a:r>
              <a:rPr lang="en-US" b="1" dirty="0" smtClean="0"/>
              <a:t>₹250 per day</a:t>
            </a:r>
            <a:r>
              <a:rPr lang="en-US" dirty="0" smtClean="0"/>
              <a:t> (up to ₹25,000).</a:t>
            </a:r>
          </a:p>
          <a:p>
            <a:r>
              <a:rPr lang="en-US" dirty="0" smtClean="0"/>
              <a:t>Disciplinary action can also be taken for deliberate non-compliance.</a:t>
            </a:r>
          </a:p>
          <a:p>
            <a:r>
              <a:rPr lang="en-US" b="1" dirty="0" smtClean="0"/>
              <a:t>6. Fee Structure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nominal fee</a:t>
            </a:r>
            <a:r>
              <a:rPr lang="en-US" dirty="0" smtClean="0"/>
              <a:t> is charged to file an RTI application.</a:t>
            </a:r>
          </a:p>
          <a:p>
            <a:r>
              <a:rPr lang="en-US" dirty="0" smtClean="0"/>
              <a:t>People below the </a:t>
            </a:r>
            <a:r>
              <a:rPr lang="en-US" b="1" dirty="0" smtClean="0"/>
              <a:t>poverty line (BPL)</a:t>
            </a:r>
            <a:r>
              <a:rPr lang="en-US" dirty="0" smtClean="0"/>
              <a:t> are exempt from paying fees.</a:t>
            </a:r>
          </a:p>
          <a:p>
            <a:r>
              <a:rPr lang="en-US" dirty="0" smtClean="0"/>
              <a:t>Additional fees may be charged for providing copies or inspecting documents.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7. Proactive Disclosure (Section 4)</a:t>
            </a:r>
          </a:p>
          <a:p>
            <a:r>
              <a:rPr lang="en-US" dirty="0" smtClean="0"/>
              <a:t>Public authorities must </a:t>
            </a:r>
            <a:r>
              <a:rPr lang="en-US" b="1" dirty="0" smtClean="0"/>
              <a:t>publish and update information</a:t>
            </a:r>
            <a:r>
              <a:rPr lang="en-US" dirty="0" smtClean="0"/>
              <a:t> about their structure, functions, rules, and financial transactions </a:t>
            </a:r>
            <a:r>
              <a:rPr lang="en-US" b="1" dirty="0" smtClean="0"/>
              <a:t>without being asked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includes details of </a:t>
            </a:r>
            <a:r>
              <a:rPr lang="en-US" b="1" dirty="0" smtClean="0"/>
              <a:t>government schemes, budgets, subsidies, and contracts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8. RTI and the Digital Age</a:t>
            </a:r>
          </a:p>
          <a:p>
            <a:r>
              <a:rPr lang="en-US" dirty="0" smtClean="0"/>
              <a:t>Many government departments now accept </a:t>
            </a:r>
            <a:r>
              <a:rPr lang="en-US" b="1" dirty="0" smtClean="0"/>
              <a:t>online RTI applications</a:t>
            </a:r>
            <a:r>
              <a:rPr lang="en-US" dirty="0" smtClean="0"/>
              <a:t> via portals like </a:t>
            </a:r>
            <a:r>
              <a:rPr lang="en-US" b="1" dirty="0" smtClean="0"/>
              <a:t>RTI Online (rtionline.gov.in)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Some states have their own </a:t>
            </a:r>
            <a:r>
              <a:rPr lang="en-US" b="1" dirty="0" smtClean="0"/>
              <a:t>state-level online RTI portals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9. Protection for Whistleblowers</a:t>
            </a:r>
          </a:p>
          <a:p>
            <a:r>
              <a:rPr lang="en-US" dirty="0" smtClean="0"/>
              <a:t>RTI has been instrumental in exposing corruption. However, there have been cases of </a:t>
            </a:r>
            <a:r>
              <a:rPr lang="en-US" b="1" dirty="0" smtClean="0"/>
              <a:t>RTI activists being attacked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Whistle Blowers Protection Act, 2014</a:t>
            </a:r>
            <a:r>
              <a:rPr lang="en-US" dirty="0" smtClean="0"/>
              <a:t>, provides some security for RTI applicants.</a:t>
            </a:r>
          </a:p>
          <a:p>
            <a:r>
              <a:rPr lang="en-US" b="1" dirty="0" smtClean="0"/>
              <a:t>10. Amendments and Challenges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RTI (Amendment) Act, 2019</a:t>
            </a:r>
            <a:r>
              <a:rPr lang="en-US" dirty="0" smtClean="0"/>
              <a:t> gave the government power to decide the </a:t>
            </a:r>
            <a:r>
              <a:rPr lang="en-US" b="1" dirty="0" smtClean="0"/>
              <a:t>tenure and salary of Information Commissioners</a:t>
            </a:r>
            <a:r>
              <a:rPr lang="en-US" dirty="0" smtClean="0"/>
              <a:t>, raising concerns about its independence.</a:t>
            </a:r>
          </a:p>
          <a:p>
            <a:r>
              <a:rPr lang="en-US" dirty="0" smtClean="0"/>
              <a:t>Despite challenges, RTI remains a powerful tool for </a:t>
            </a:r>
            <a:r>
              <a:rPr lang="en-US" b="1" dirty="0" smtClean="0"/>
              <a:t>citizens to demand transparency</a:t>
            </a:r>
            <a:r>
              <a:rPr lang="en-US" dirty="0" smtClean="0"/>
              <a:t> from the government.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How to File an RTI Application</a:t>
            </a:r>
            <a:endParaRPr lang="en-US" dirty="0" smtClean="0"/>
          </a:p>
          <a:p>
            <a:r>
              <a:rPr lang="en-US" dirty="0" smtClean="0"/>
              <a:t>Identify the relevant </a:t>
            </a:r>
            <a:r>
              <a:rPr lang="en-US" b="1" dirty="0" smtClean="0"/>
              <a:t>Public Authority</a:t>
            </a:r>
            <a:r>
              <a:rPr lang="en-US" dirty="0" smtClean="0"/>
              <a:t> responsible for the information.</a:t>
            </a:r>
          </a:p>
          <a:p>
            <a:r>
              <a:rPr lang="en-US" dirty="0" smtClean="0"/>
              <a:t>Draft an RTI application with a </a:t>
            </a:r>
            <a:r>
              <a:rPr lang="en-US" b="1" dirty="0" smtClean="0"/>
              <a:t>clear and specific query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Address it to the </a:t>
            </a:r>
            <a:r>
              <a:rPr lang="en-US" b="1" dirty="0" smtClean="0"/>
              <a:t>Public Information Officer (PIO)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Pay the required fee (usually Rs. 10, exemptions for BPL applicants).</a:t>
            </a:r>
          </a:p>
          <a:p>
            <a:r>
              <a:rPr lang="en-US" dirty="0" smtClean="0"/>
              <a:t>Submit the application via </a:t>
            </a:r>
            <a:r>
              <a:rPr lang="en-US" b="1" dirty="0" smtClean="0"/>
              <a:t>post, online (where available), or in person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Await response within </a:t>
            </a:r>
            <a:r>
              <a:rPr lang="en-US" b="1" dirty="0" smtClean="0"/>
              <a:t>30 days</a:t>
            </a:r>
            <a:r>
              <a:rPr lang="en-US" dirty="0" smtClean="0"/>
              <a:t> (or 48 hours in emergencies).</a:t>
            </a:r>
          </a:p>
          <a:p>
            <a:r>
              <a:rPr lang="en-US" dirty="0" smtClean="0"/>
              <a:t>File an </a:t>
            </a:r>
            <a:r>
              <a:rPr lang="en-US" b="1" dirty="0" smtClean="0"/>
              <a:t>appeal</a:t>
            </a:r>
            <a:r>
              <a:rPr lang="en-US" dirty="0" smtClean="0"/>
              <a:t> in case of non-response or unsatisfactory response.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Benefits of RTI</a:t>
            </a:r>
            <a:endParaRPr lang="en-US" dirty="0" smtClean="0"/>
          </a:p>
          <a:p>
            <a:r>
              <a:rPr lang="en-US" dirty="0" smtClean="0"/>
              <a:t>Strengthens </a:t>
            </a:r>
            <a:r>
              <a:rPr lang="en-US" b="1" dirty="0" smtClean="0"/>
              <a:t>democracy and good governance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Enhances </a:t>
            </a:r>
            <a:r>
              <a:rPr lang="en-US" b="1" dirty="0" smtClean="0"/>
              <a:t>government transparency and accountability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Empowers citizens to </a:t>
            </a:r>
            <a:r>
              <a:rPr lang="en-US" b="1" dirty="0" smtClean="0"/>
              <a:t>fight corruption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Improves </a:t>
            </a:r>
            <a:r>
              <a:rPr lang="en-US" b="1" dirty="0" smtClean="0"/>
              <a:t>efficiency and service delivery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Strengthens </a:t>
            </a:r>
            <a:r>
              <a:rPr lang="en-US" b="1" dirty="0" smtClean="0"/>
              <a:t>participatory democracy</a:t>
            </a:r>
            <a:r>
              <a:rPr lang="en-US" dirty="0" smtClean="0"/>
              <a:t> by involving citizens.</a:t>
            </a:r>
          </a:p>
          <a:p>
            <a:r>
              <a:rPr lang="en-US" dirty="0" smtClean="0"/>
              <a:t>Helps journalists and researchers obtain crucial government data.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Historical Background</a:t>
            </a:r>
            <a:endParaRPr lang="en-US" dirty="0" smtClean="0"/>
          </a:p>
          <a:p>
            <a:r>
              <a:rPr lang="en-US" dirty="0" smtClean="0"/>
              <a:t>Originated from global movements for transparency.</a:t>
            </a:r>
          </a:p>
          <a:p>
            <a:r>
              <a:rPr lang="en-US" dirty="0" smtClean="0"/>
              <a:t>Inspired by the Freedom of Information Acts in countries like Sweden (1766) and the USA (1966).</a:t>
            </a:r>
          </a:p>
          <a:p>
            <a:r>
              <a:rPr lang="en-US" dirty="0" smtClean="0"/>
              <a:t>India’s RTI movement gained momentum in the 1990s with grassroots activism.</a:t>
            </a:r>
          </a:p>
          <a:p>
            <a:r>
              <a:rPr lang="en-US" dirty="0" smtClean="0"/>
              <a:t>RTI Act was passed by the Indian Parliament in </a:t>
            </a:r>
            <a:r>
              <a:rPr lang="en-US" b="1" dirty="0" smtClean="0"/>
              <a:t>2005</a:t>
            </a:r>
            <a:r>
              <a:rPr lang="en-US" dirty="0" smtClean="0"/>
              <a:t>, replacing the Freedom of Information Act, 2002.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Challenges and Limitations</a:t>
            </a:r>
            <a:endParaRPr lang="en-US" dirty="0" smtClean="0"/>
          </a:p>
          <a:p>
            <a:r>
              <a:rPr lang="en-US" b="1" dirty="0" smtClean="0"/>
              <a:t>Bureaucratic resistance</a:t>
            </a:r>
            <a:r>
              <a:rPr lang="en-US" dirty="0" smtClean="0"/>
              <a:t> to transparency.</a:t>
            </a:r>
          </a:p>
          <a:p>
            <a:r>
              <a:rPr lang="en-US" b="1" dirty="0" smtClean="0"/>
              <a:t>Lack of awareness</a:t>
            </a:r>
            <a:r>
              <a:rPr lang="en-US" dirty="0" smtClean="0"/>
              <a:t> among citizens about RTI rights.</a:t>
            </a:r>
          </a:p>
          <a:p>
            <a:r>
              <a:rPr lang="en-US" b="1" dirty="0" smtClean="0"/>
              <a:t>Threats to RTI activists</a:t>
            </a:r>
            <a:r>
              <a:rPr lang="en-US" dirty="0" smtClean="0"/>
              <a:t>, sometimes leading to violence.</a:t>
            </a:r>
          </a:p>
          <a:p>
            <a:r>
              <a:rPr lang="en-US" b="1" dirty="0" smtClean="0"/>
              <a:t>Delays in responses</a:t>
            </a:r>
            <a:r>
              <a:rPr lang="en-US" dirty="0" smtClean="0"/>
              <a:t> due to bureaucratic inefficiency.</a:t>
            </a:r>
          </a:p>
          <a:p>
            <a:r>
              <a:rPr lang="en-US" b="1" dirty="0" smtClean="0"/>
              <a:t>Misuse of RTI</a:t>
            </a:r>
            <a:r>
              <a:rPr lang="en-US" dirty="0" smtClean="0"/>
              <a:t> for harassment or personal grievances.</a:t>
            </a:r>
          </a:p>
          <a:p>
            <a:r>
              <a:rPr lang="en-US" dirty="0" smtClean="0"/>
              <a:t>Poor implementation of the </a:t>
            </a:r>
            <a:r>
              <a:rPr lang="en-US" b="1" dirty="0" smtClean="0"/>
              <a:t>Whistleblower Protection Act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Right to Information (RTI) Act, 2005</a:t>
            </a:r>
            <a:r>
              <a:rPr lang="en-US" dirty="0" smtClean="0"/>
              <a:t> is a powerful tool for transparency and accountability in India. However, it has several weaknesses and challenges that limit its effectiveness. Some key weaknesses of the RTI Act are:</a:t>
            </a:r>
          </a:p>
          <a:p>
            <a:r>
              <a:rPr lang="en-US" b="1" dirty="0" smtClean="0"/>
              <a:t>1. Exemptions and Restrictions</a:t>
            </a:r>
          </a:p>
          <a:p>
            <a:r>
              <a:rPr lang="en-US" dirty="0" smtClean="0"/>
              <a:t>Certain information is exempt under </a:t>
            </a:r>
            <a:r>
              <a:rPr lang="en-US" b="1" dirty="0" smtClean="0"/>
              <a:t>Section 8</a:t>
            </a:r>
            <a:r>
              <a:rPr lang="en-US" dirty="0" smtClean="0"/>
              <a:t> and </a:t>
            </a:r>
            <a:r>
              <a:rPr lang="en-US" b="1" dirty="0" smtClean="0"/>
              <a:t>Section 9</a:t>
            </a:r>
            <a:r>
              <a:rPr lang="en-US" dirty="0" smtClean="0"/>
              <a:t>, such as national security, sovereignty, and personal privacy.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Official Secrets Act, 1923</a:t>
            </a:r>
            <a:r>
              <a:rPr lang="en-US" dirty="0" smtClean="0"/>
              <a:t>, is often misused to deny information.</a:t>
            </a:r>
          </a:p>
          <a:p>
            <a:r>
              <a:rPr lang="en-US" dirty="0" smtClean="0"/>
              <a:t>Political parties are not covered under RTI, reducing accountability in political funding and decision-making.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2. Delays in Information Disclosure</a:t>
            </a:r>
          </a:p>
          <a:p>
            <a:r>
              <a:rPr lang="en-US" dirty="0" smtClean="0"/>
              <a:t>Many government departments delay responses beyond the 30-day limit.</a:t>
            </a:r>
          </a:p>
          <a:p>
            <a:r>
              <a:rPr lang="en-US" dirty="0" smtClean="0"/>
              <a:t>A shortage of </a:t>
            </a:r>
            <a:r>
              <a:rPr lang="en-US" b="1" dirty="0" smtClean="0"/>
              <a:t>Public Information Officers (PIOs)</a:t>
            </a:r>
            <a:r>
              <a:rPr lang="en-US" dirty="0" smtClean="0"/>
              <a:t> leads to backlog and inefficiency.</a:t>
            </a:r>
          </a:p>
          <a:p>
            <a:r>
              <a:rPr lang="en-US" dirty="0" smtClean="0"/>
              <a:t>Appeals at </a:t>
            </a:r>
            <a:r>
              <a:rPr lang="en-US" b="1" dirty="0" smtClean="0"/>
              <a:t>Information Commissions</a:t>
            </a:r>
            <a:r>
              <a:rPr lang="en-US" dirty="0" smtClean="0"/>
              <a:t> can take months or even years to resolve.</a:t>
            </a:r>
          </a:p>
          <a:p>
            <a:r>
              <a:rPr lang="en-US" b="1" dirty="0" smtClean="0"/>
              <a:t>3. Weak Implementation of Penalties</a:t>
            </a:r>
          </a:p>
          <a:p>
            <a:r>
              <a:rPr lang="en-US" dirty="0" smtClean="0"/>
              <a:t>Even when officers refuse or delay providing information, penalties under </a:t>
            </a:r>
            <a:r>
              <a:rPr lang="en-US" b="1" dirty="0" smtClean="0"/>
              <a:t>Section 20</a:t>
            </a:r>
            <a:r>
              <a:rPr lang="en-US" dirty="0" smtClean="0"/>
              <a:t> are rarely imposed.</a:t>
            </a:r>
          </a:p>
          <a:p>
            <a:r>
              <a:rPr lang="en-US" dirty="0" smtClean="0"/>
              <a:t>PIOs often go unpunished due to bureaucratic protection and lack of accountability.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4. Threats and Harassment of RTI Activists</a:t>
            </a:r>
          </a:p>
          <a:p>
            <a:r>
              <a:rPr lang="en-US" dirty="0" smtClean="0"/>
              <a:t>Several whistleblowers and activists have been attacked or even killed for exposing corruption.</a:t>
            </a:r>
          </a:p>
          <a:p>
            <a:r>
              <a:rPr lang="en-US" dirty="0" smtClean="0"/>
              <a:t>There is </a:t>
            </a:r>
            <a:r>
              <a:rPr lang="en-US" b="1" dirty="0" smtClean="0"/>
              <a:t>no proper protection mechanism</a:t>
            </a:r>
            <a:r>
              <a:rPr lang="en-US" dirty="0" smtClean="0"/>
              <a:t> for RTI users, making it risky to file sensitive queries.</a:t>
            </a:r>
          </a:p>
          <a:p>
            <a:r>
              <a:rPr lang="en-US" b="1" dirty="0" smtClean="0"/>
              <a:t>5. Dilution of the Act through Amendments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RTI (Amendment) Act, 2019</a:t>
            </a:r>
            <a:r>
              <a:rPr lang="en-US" dirty="0" smtClean="0"/>
              <a:t> reduced the independence of the </a:t>
            </a:r>
            <a:r>
              <a:rPr lang="en-US" b="1" dirty="0" smtClean="0"/>
              <a:t>Central Information Commission (CIC)</a:t>
            </a:r>
            <a:r>
              <a:rPr lang="en-US" dirty="0" smtClean="0"/>
              <a:t> by giving the government control over its tenure and salary structure.</a:t>
            </a:r>
          </a:p>
          <a:p>
            <a:r>
              <a:rPr lang="en-US" dirty="0" smtClean="0"/>
              <a:t>This reduces the power of information commissioners to act against government departments.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6. Non-Cooperation from Public Authorities</a:t>
            </a:r>
          </a:p>
          <a:p>
            <a:r>
              <a:rPr lang="en-US" dirty="0" smtClean="0"/>
              <a:t>Many government bodies fail to digitize records or proactively disclose information under </a:t>
            </a:r>
            <a:r>
              <a:rPr lang="en-US" b="1" dirty="0" smtClean="0"/>
              <a:t>Section 4</a:t>
            </a:r>
            <a:r>
              <a:rPr lang="en-US" dirty="0" smtClean="0"/>
              <a:t> of the Act.</a:t>
            </a:r>
          </a:p>
          <a:p>
            <a:r>
              <a:rPr lang="en-US" dirty="0" smtClean="0"/>
              <a:t>The lack of proper training for officers results in poor compliance.</a:t>
            </a:r>
          </a:p>
          <a:p>
            <a:r>
              <a:rPr lang="en-US" b="1" dirty="0" smtClean="0"/>
              <a:t>7. Judicial Delays and Interference</a:t>
            </a:r>
          </a:p>
          <a:p>
            <a:r>
              <a:rPr lang="en-US" dirty="0" smtClean="0"/>
              <a:t>Courts have ruled that the right to privacy sometimes overrides RTI requests, leading to increased rejections.</a:t>
            </a:r>
          </a:p>
          <a:p>
            <a:r>
              <a:rPr lang="en-US" dirty="0" smtClean="0"/>
              <a:t>Cases challenging RTI denials can take years in courts.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8. Lack of Awareness and Digital Divide</a:t>
            </a:r>
          </a:p>
          <a:p>
            <a:r>
              <a:rPr lang="en-US" dirty="0" smtClean="0"/>
              <a:t>Many citizens, especially in rural areas, are unaware of their RTI rights.</a:t>
            </a:r>
          </a:p>
          <a:p>
            <a:r>
              <a:rPr lang="en-US" dirty="0" smtClean="0"/>
              <a:t>The process can be complex for illiterate or economically weak individuals.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Conclusion</a:t>
            </a:r>
            <a:endParaRPr lang="en-US" dirty="0" smtClean="0"/>
          </a:p>
          <a:p>
            <a:r>
              <a:rPr lang="en-US" dirty="0" smtClean="0"/>
              <a:t>RTI is a </a:t>
            </a:r>
            <a:r>
              <a:rPr lang="en-US" b="1" dirty="0" smtClean="0"/>
              <a:t>powerful legal tool</a:t>
            </a:r>
            <a:r>
              <a:rPr lang="en-US" dirty="0" smtClean="0"/>
              <a:t> to ensure transparency and accountability.</a:t>
            </a:r>
          </a:p>
          <a:p>
            <a:r>
              <a:rPr lang="en-US" dirty="0" smtClean="0"/>
              <a:t>Citizens should </a:t>
            </a:r>
            <a:r>
              <a:rPr lang="en-US" b="1" dirty="0" smtClean="0"/>
              <a:t>actively use RTI</a:t>
            </a:r>
            <a:r>
              <a:rPr lang="en-US" dirty="0" smtClean="0"/>
              <a:t> to demand information.</a:t>
            </a:r>
          </a:p>
          <a:p>
            <a:r>
              <a:rPr lang="en-US" dirty="0" smtClean="0"/>
              <a:t>Need for </a:t>
            </a:r>
            <a:r>
              <a:rPr lang="en-US" b="1" dirty="0" smtClean="0"/>
              <a:t>stronger protection laws</a:t>
            </a:r>
            <a:r>
              <a:rPr lang="en-US" dirty="0" smtClean="0"/>
              <a:t> for whistleblowers and activists.</a:t>
            </a:r>
          </a:p>
          <a:p>
            <a:r>
              <a:rPr lang="en-US" dirty="0" smtClean="0"/>
              <a:t>Digital platforms should be encouraged to </a:t>
            </a:r>
            <a:r>
              <a:rPr lang="en-US" b="1" dirty="0" smtClean="0"/>
              <a:t>ease the RTI process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Right to Information (RTI)</a:t>
            </a:r>
            <a:r>
              <a:rPr lang="en-US" dirty="0" smtClean="0"/>
              <a:t> is a fundamental aspect of democratic governance, ensuring transparency and accountability by allowing citizens to access government-held information. The movement for RTI has evolved globally over centuries, with key milestones shaping its development.</a:t>
            </a:r>
          </a:p>
          <a:p>
            <a:r>
              <a:rPr lang="en-US" b="1" dirty="0" smtClean="0"/>
              <a:t>1. Early Foundations of RTI</a:t>
            </a:r>
          </a:p>
          <a:p>
            <a:r>
              <a:rPr lang="en-US" dirty="0" smtClean="0"/>
              <a:t>The idea of citizens having the right to access information can be traced back several centuries.</a:t>
            </a:r>
          </a:p>
          <a:p>
            <a:r>
              <a:rPr lang="en-US" b="1" dirty="0" smtClean="0"/>
              <a:t>Sweden – First RTI Law (1766)</a:t>
            </a:r>
          </a:p>
          <a:p>
            <a:r>
              <a:rPr lang="en-US" dirty="0" smtClean="0"/>
              <a:t>The world’s first formal </a:t>
            </a:r>
            <a:r>
              <a:rPr lang="en-US" b="1" dirty="0" smtClean="0"/>
              <a:t>Freedom of Information (FOI) law</a:t>
            </a:r>
            <a:r>
              <a:rPr lang="en-US" dirty="0" smtClean="0"/>
              <a:t> was enacted in </a:t>
            </a:r>
            <a:r>
              <a:rPr lang="en-US" b="1" dirty="0" smtClean="0"/>
              <a:t>Sweden</a:t>
            </a:r>
            <a:r>
              <a:rPr lang="en-US" dirty="0" smtClean="0"/>
              <a:t> in </a:t>
            </a:r>
            <a:r>
              <a:rPr lang="en-US" b="1" dirty="0" smtClean="0"/>
              <a:t>1766</a:t>
            </a:r>
            <a:r>
              <a:rPr lang="en-US" dirty="0" smtClean="0"/>
              <a:t> as part of its </a:t>
            </a:r>
            <a:r>
              <a:rPr lang="en-US" b="1" dirty="0" smtClean="0"/>
              <a:t>Freedom of the Press Act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law aimed to reduce government secrecy and allowed citizens to access official records.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U.S. and European Influence (19th &amp; Early 20th Century)</a:t>
            </a:r>
          </a:p>
          <a:p>
            <a:r>
              <a:rPr lang="en-US" dirty="0" smtClean="0"/>
              <a:t>The concept of transparency and access to information gained momentum in democratic societies.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First Amendment of the U.S. Constitution (1791)</a:t>
            </a:r>
            <a:r>
              <a:rPr lang="en-US" dirty="0" smtClean="0"/>
              <a:t> laid the foundation for freedom of expression and the press, indirectly supporting access to government information.</a:t>
            </a:r>
          </a:p>
          <a:p>
            <a:r>
              <a:rPr lang="en-US" dirty="0" smtClean="0"/>
              <a:t>Several European countries, including </a:t>
            </a:r>
            <a:r>
              <a:rPr lang="en-US" b="1" dirty="0" smtClean="0"/>
              <a:t>Finland (1951)</a:t>
            </a:r>
            <a:r>
              <a:rPr lang="en-US" dirty="0" smtClean="0"/>
              <a:t> and </a:t>
            </a:r>
            <a:r>
              <a:rPr lang="en-US" b="1" dirty="0" smtClean="0"/>
              <a:t>France (1978)</a:t>
            </a:r>
            <a:r>
              <a:rPr lang="en-US" dirty="0" smtClean="0"/>
              <a:t>, developed transparency laws over time.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Global Expansion of RTI Laws (20th Century)</a:t>
            </a:r>
          </a:p>
          <a:p>
            <a:r>
              <a:rPr lang="en-US" b="1" dirty="0" smtClean="0"/>
              <a:t>United States – Freedom of Information Act (FOIA) (1966)</a:t>
            </a:r>
          </a:p>
          <a:p>
            <a:r>
              <a:rPr lang="en-US" dirty="0" smtClean="0"/>
              <a:t>The U.S. passed the </a:t>
            </a:r>
            <a:r>
              <a:rPr lang="en-US" b="1" dirty="0" smtClean="0"/>
              <a:t>Freedom of Information Act (FOIA) in 1966</a:t>
            </a:r>
            <a:r>
              <a:rPr lang="en-US" dirty="0" smtClean="0"/>
              <a:t>, which became a model for many countries.</a:t>
            </a:r>
          </a:p>
          <a:p>
            <a:r>
              <a:rPr lang="en-US" dirty="0" smtClean="0"/>
              <a:t>It allowed citizens to request access to federal government documents, promoting accountability.</a:t>
            </a:r>
          </a:p>
          <a:p>
            <a:r>
              <a:rPr lang="en-US" b="1" dirty="0" smtClean="0"/>
              <a:t>Other Countries Adopting RTI (Late 20th Century)</a:t>
            </a:r>
          </a:p>
          <a:p>
            <a:r>
              <a:rPr lang="en-US" b="1" dirty="0" smtClean="0"/>
              <a:t>Canada (1983)</a:t>
            </a:r>
            <a:r>
              <a:rPr lang="en-US" dirty="0" smtClean="0"/>
              <a:t> and </a:t>
            </a:r>
            <a:r>
              <a:rPr lang="en-US" b="1" dirty="0" smtClean="0"/>
              <a:t>Australia (1982)</a:t>
            </a:r>
            <a:r>
              <a:rPr lang="en-US" dirty="0" smtClean="0"/>
              <a:t> implemented FOI laws.</a:t>
            </a:r>
          </a:p>
          <a:p>
            <a:r>
              <a:rPr lang="en-US" b="1" dirty="0" smtClean="0"/>
              <a:t>New Zealand (1982)</a:t>
            </a:r>
            <a:r>
              <a:rPr lang="en-US" dirty="0" smtClean="0"/>
              <a:t>, </a:t>
            </a:r>
            <a:r>
              <a:rPr lang="en-US" b="1" dirty="0" smtClean="0"/>
              <a:t>Denmark (1985)</a:t>
            </a:r>
            <a:r>
              <a:rPr lang="en-US" dirty="0" smtClean="0"/>
              <a:t>, </a:t>
            </a:r>
            <a:r>
              <a:rPr lang="en-US" b="1" dirty="0" smtClean="0"/>
              <a:t>Colombia (1985)</a:t>
            </a:r>
            <a:r>
              <a:rPr lang="en-US" dirty="0" smtClean="0"/>
              <a:t>, and several European nations followed.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United Nations (UN) and the World Bank</a:t>
            </a:r>
            <a:r>
              <a:rPr lang="en-US" dirty="0" smtClean="0"/>
              <a:t> promoted the adoption of RTI to ensure good governance.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Right to Information as a Human Right</a:t>
            </a:r>
          </a:p>
          <a:p>
            <a:r>
              <a:rPr lang="en-US" dirty="0" smtClean="0"/>
              <a:t>In </a:t>
            </a:r>
            <a:r>
              <a:rPr lang="en-US" b="1" dirty="0" smtClean="0"/>
              <a:t>1948</a:t>
            </a:r>
            <a:r>
              <a:rPr lang="en-US" dirty="0" smtClean="0"/>
              <a:t>, the </a:t>
            </a:r>
            <a:r>
              <a:rPr lang="en-US" b="1" dirty="0" smtClean="0"/>
              <a:t>Universal Declaration of Human Rights (UDHR)</a:t>
            </a:r>
            <a:r>
              <a:rPr lang="en-US" dirty="0" smtClean="0"/>
              <a:t>, Article 19, recognized freedom of expression, which includes access to information.</a:t>
            </a:r>
          </a:p>
          <a:p>
            <a:r>
              <a:rPr lang="en-US" dirty="0" smtClean="0"/>
              <a:t>In </a:t>
            </a:r>
            <a:r>
              <a:rPr lang="en-US" b="1" dirty="0" smtClean="0"/>
              <a:t>1966</a:t>
            </a:r>
            <a:r>
              <a:rPr lang="en-US" dirty="0" smtClean="0"/>
              <a:t>, the </a:t>
            </a:r>
            <a:r>
              <a:rPr lang="en-US" b="1" dirty="0" smtClean="0"/>
              <a:t>International Covenant on Civil and Political Rights (ICCPR)</a:t>
            </a:r>
            <a:r>
              <a:rPr lang="en-US" dirty="0" smtClean="0"/>
              <a:t> reinforced the right to seek and receive information.</a:t>
            </a:r>
          </a:p>
          <a:p>
            <a:r>
              <a:rPr lang="en-US" dirty="0" smtClean="0"/>
              <a:t>Organizations like </a:t>
            </a:r>
            <a:r>
              <a:rPr lang="en-US" b="1" dirty="0" smtClean="0"/>
              <a:t>UNESCO and Transparency International</a:t>
            </a:r>
            <a:r>
              <a:rPr lang="en-US" dirty="0" smtClean="0"/>
              <a:t> began advocating RTI as a tool to combat corruption.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The Rise of RTI in Developing Countries (Late 20th – Early 21st Century)</a:t>
            </a:r>
          </a:p>
          <a:p>
            <a:r>
              <a:rPr lang="en-US" b="1" dirty="0" smtClean="0"/>
              <a:t>India – Right to Information Act (2005)</a:t>
            </a:r>
          </a:p>
          <a:p>
            <a:r>
              <a:rPr lang="en-US" dirty="0" smtClean="0"/>
              <a:t>India’s RTI movement started in the 1990s, led by activists and organizations like the </a:t>
            </a:r>
            <a:r>
              <a:rPr lang="en-US" b="1" dirty="0" err="1" smtClean="0"/>
              <a:t>Mazdoor</a:t>
            </a:r>
            <a:r>
              <a:rPr lang="en-US" b="1" dirty="0" smtClean="0"/>
              <a:t> </a:t>
            </a:r>
            <a:r>
              <a:rPr lang="en-US" b="1" dirty="0" err="1" smtClean="0"/>
              <a:t>Kisan</a:t>
            </a:r>
            <a:r>
              <a:rPr lang="en-US" b="1" dirty="0" smtClean="0"/>
              <a:t> </a:t>
            </a:r>
            <a:r>
              <a:rPr lang="en-US" b="1" dirty="0" err="1" smtClean="0"/>
              <a:t>Shakti</a:t>
            </a:r>
            <a:r>
              <a:rPr lang="en-US" b="1" dirty="0" smtClean="0"/>
              <a:t> </a:t>
            </a:r>
            <a:r>
              <a:rPr lang="en-US" b="1" dirty="0" err="1" smtClean="0"/>
              <a:t>Sangathan</a:t>
            </a:r>
            <a:r>
              <a:rPr lang="en-US" b="1" dirty="0" smtClean="0"/>
              <a:t> (MKSS)</a:t>
            </a:r>
            <a:r>
              <a:rPr lang="en-US" dirty="0" smtClean="0"/>
              <a:t> in Rajasthan.</a:t>
            </a:r>
          </a:p>
          <a:p>
            <a:r>
              <a:rPr lang="en-US" dirty="0" smtClean="0"/>
              <a:t>After years of activism, the </a:t>
            </a:r>
            <a:r>
              <a:rPr lang="en-US" b="1" dirty="0" smtClean="0"/>
              <a:t>Right to Information Act (RTI) was enacted in 2005</a:t>
            </a:r>
            <a:r>
              <a:rPr lang="en-US" dirty="0" smtClean="0"/>
              <a:t>, empowering citizens to demand government information.</a:t>
            </a:r>
          </a:p>
          <a:p>
            <a:r>
              <a:rPr lang="en-US" b="1" dirty="0" smtClean="0"/>
              <a:t>Other Countries Implementing RTI</a:t>
            </a:r>
          </a:p>
          <a:p>
            <a:r>
              <a:rPr lang="en-US" b="1" dirty="0" smtClean="0"/>
              <a:t>South Africa (2000)</a:t>
            </a:r>
            <a:r>
              <a:rPr lang="en-US" dirty="0" smtClean="0"/>
              <a:t> – The </a:t>
            </a:r>
            <a:r>
              <a:rPr lang="en-US" b="1" dirty="0" smtClean="0"/>
              <a:t>Promotion of Access to Information Act</a:t>
            </a:r>
            <a:r>
              <a:rPr lang="en-US" dirty="0" smtClean="0"/>
              <a:t> was introduced.</a:t>
            </a:r>
          </a:p>
          <a:p>
            <a:r>
              <a:rPr lang="en-US" b="1" dirty="0" smtClean="0"/>
              <a:t>Bangladesh (2009)</a:t>
            </a:r>
            <a:r>
              <a:rPr lang="en-US" dirty="0" smtClean="0"/>
              <a:t>, </a:t>
            </a:r>
            <a:r>
              <a:rPr lang="en-US" b="1" dirty="0" smtClean="0"/>
              <a:t>Pakistan (2017)</a:t>
            </a:r>
            <a:r>
              <a:rPr lang="en-US" dirty="0" smtClean="0"/>
              <a:t>, and several African and Latin American nations passed RTI laws.</a:t>
            </a:r>
          </a:p>
          <a:p>
            <a:r>
              <a:rPr lang="en-US" b="1" dirty="0" smtClean="0"/>
              <a:t>By 2020, over 120 countries</a:t>
            </a:r>
            <a:r>
              <a:rPr lang="en-US" dirty="0" smtClean="0"/>
              <a:t> had adopted RTI laws.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RTI in the Digital Age</a:t>
            </a:r>
          </a:p>
          <a:p>
            <a:r>
              <a:rPr lang="en-US" dirty="0" smtClean="0"/>
              <a:t>Many governments now provide online portals for RTI requests.</a:t>
            </a:r>
          </a:p>
          <a:p>
            <a:r>
              <a:rPr lang="en-US" dirty="0" smtClean="0"/>
              <a:t>International organizations continue advocating for stronger RTI enforcement.</a:t>
            </a:r>
          </a:p>
          <a:p>
            <a:r>
              <a:rPr lang="en-US" dirty="0" smtClean="0"/>
              <a:t>Countries are integrating RTI with </a:t>
            </a:r>
            <a:r>
              <a:rPr lang="en-US" b="1" dirty="0" smtClean="0"/>
              <a:t>open data initiatives</a:t>
            </a:r>
            <a:r>
              <a:rPr lang="en-US" dirty="0" smtClean="0"/>
              <a:t>, promoting greater transparency.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Legal Framework</a:t>
            </a:r>
            <a:endParaRPr lang="en-US" dirty="0" smtClean="0"/>
          </a:p>
          <a:p>
            <a:r>
              <a:rPr lang="en-US" b="1" dirty="0" smtClean="0"/>
              <a:t>RTI Act, 2005</a:t>
            </a:r>
            <a:r>
              <a:rPr lang="en-US" dirty="0" smtClean="0"/>
              <a:t> provides a structured process for obtaining information.</a:t>
            </a:r>
          </a:p>
          <a:p>
            <a:r>
              <a:rPr lang="en-US" dirty="0" smtClean="0"/>
              <a:t>Covers </a:t>
            </a:r>
            <a:r>
              <a:rPr lang="en-US" b="1" dirty="0" smtClean="0"/>
              <a:t>all public authorities</a:t>
            </a:r>
            <a:r>
              <a:rPr lang="en-US" dirty="0" smtClean="0"/>
              <a:t>, including central, state, and local governments, and funded NGOs.</a:t>
            </a:r>
          </a:p>
          <a:p>
            <a:r>
              <a:rPr lang="en-US" dirty="0" smtClean="0"/>
              <a:t>Exemptions under </a:t>
            </a:r>
            <a:r>
              <a:rPr lang="en-US" b="1" dirty="0" smtClean="0"/>
              <a:t>Section 8 and 9</a:t>
            </a:r>
            <a:r>
              <a:rPr lang="en-US" dirty="0" smtClean="0"/>
              <a:t> for sensitive information (national security, trade secrets, privacy, etc.).</a:t>
            </a:r>
          </a:p>
          <a:p>
            <a:r>
              <a:rPr lang="en-US" dirty="0" smtClean="0"/>
              <a:t>Constitutional support from </a:t>
            </a:r>
            <a:r>
              <a:rPr lang="en-US" b="1" dirty="0" smtClean="0"/>
              <a:t>Article 19(1)(a)</a:t>
            </a:r>
            <a:r>
              <a:rPr lang="en-US" dirty="0" smtClean="0"/>
              <a:t> (Right to Freedom of Speech and Expression).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2111</Words>
  <Application>Microsoft Office PowerPoint</Application>
  <PresentationFormat>On-screen Show (4:3)</PresentationFormat>
  <Paragraphs>159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Rights to Information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Rights to Information</dc:title>
  <dc:creator>Admin</dc:creator>
  <cp:lastModifiedBy>Admin</cp:lastModifiedBy>
  <cp:revision>7</cp:revision>
  <dcterms:created xsi:type="dcterms:W3CDTF">2006-08-16T00:00:00Z</dcterms:created>
  <dcterms:modified xsi:type="dcterms:W3CDTF">2025-02-25T08:19:09Z</dcterms:modified>
</cp:coreProperties>
</file>