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4" r:id="rId4"/>
    <p:sldId id="257" r:id="rId5"/>
    <p:sldId id="263" r:id="rId6"/>
    <p:sldId id="264" r:id="rId7"/>
    <p:sldId id="265" r:id="rId8"/>
    <p:sldId id="266" r:id="rId9"/>
    <p:sldId id="267" r:id="rId10"/>
    <p:sldId id="268" r:id="rId11"/>
    <p:sldId id="269" r:id="rId12"/>
    <p:sldId id="270" r:id="rId13"/>
    <p:sldId id="258" r:id="rId14"/>
    <p:sldId id="271" r:id="rId15"/>
    <p:sldId id="272" r:id="rId16"/>
    <p:sldId id="273" r:id="rId17"/>
    <p:sldId id="259" r:id="rId18"/>
    <p:sldId id="260" r:id="rId19"/>
    <p:sldId id="261" r:id="rId20"/>
    <p:sldId id="26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2/20/2026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2/20/2026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2/20/2026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2/20/2026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a:bodyPr>
          <a:lstStyle/>
          <a:p>
            <a:endParaRPr lang="en-US" sz="2400" dirty="0"/>
          </a:p>
        </p:txBody>
      </p:sp>
      <p:sp>
        <p:nvSpPr>
          <p:cNvPr id="3" name="Subtitle 2"/>
          <p:cNvSpPr>
            <a:spLocks noGrp="1"/>
          </p:cNvSpPr>
          <p:nvPr>
            <p:ph type="subTitle" idx="1"/>
          </p:nvPr>
        </p:nvSpPr>
        <p:spPr>
          <a:xfrm>
            <a:off x="685800" y="914400"/>
            <a:ext cx="8153400" cy="5943600"/>
          </a:xfrm>
        </p:spPr>
        <p:txBody>
          <a:bodyPr>
            <a:normAutofit/>
          </a:bodyPr>
          <a:lstStyle/>
          <a:p>
            <a:r>
              <a:rPr lang="en-US" b="1" dirty="0" smtClean="0">
                <a:solidFill>
                  <a:schemeClr val="tx1"/>
                </a:solidFill>
              </a:rPr>
              <a:t>Topic- Accountability </a:t>
            </a:r>
            <a:r>
              <a:rPr lang="en-US" b="1" dirty="0" smtClean="0">
                <a:solidFill>
                  <a:schemeClr val="tx1"/>
                </a:solidFill>
              </a:rPr>
              <a:t>in Public </a:t>
            </a:r>
            <a:r>
              <a:rPr lang="en-US" b="1" dirty="0" smtClean="0">
                <a:solidFill>
                  <a:schemeClr val="tx1"/>
                </a:solidFill>
              </a:rPr>
              <a:t>Administration</a:t>
            </a:r>
          </a:p>
          <a:p>
            <a:endParaRPr lang="en-US" b="1" dirty="0" smtClean="0">
              <a:solidFill>
                <a:schemeClr val="tx1"/>
              </a:solidFill>
            </a:endParaRPr>
          </a:p>
          <a:p>
            <a:r>
              <a:rPr lang="en-US" b="1"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b="1" dirty="0" smtClean="0">
                <a:solidFill>
                  <a:schemeClr val="tx1"/>
                </a:solidFill>
              </a:rPr>
              <a:t>Associate Professor</a:t>
            </a:r>
          </a:p>
          <a:p>
            <a:r>
              <a:rPr lang="en-US" b="1" dirty="0" smtClean="0">
                <a:solidFill>
                  <a:schemeClr val="tx1"/>
                </a:solidFill>
              </a:rPr>
              <a:t>Department of Political Science</a:t>
            </a:r>
          </a:p>
          <a:p>
            <a:r>
              <a:rPr lang="en-US" b="1" dirty="0" err="1" smtClean="0">
                <a:solidFill>
                  <a:schemeClr val="tx1"/>
                </a:solidFill>
              </a:rPr>
              <a:t>Pandu</a:t>
            </a:r>
            <a:r>
              <a:rPr lang="en-US" b="1" dirty="0" smtClean="0">
                <a:solidFill>
                  <a:schemeClr val="tx1"/>
                </a:solidFill>
              </a:rPr>
              <a:t> College</a:t>
            </a:r>
            <a:endParaRPr lang="en-US"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7. Network Governance and Collaborative Accountability</a:t>
            </a:r>
          </a:p>
          <a:p>
            <a:r>
              <a:rPr lang="en-US" dirty="0" smtClean="0"/>
              <a:t>Recognizes that governance is increasingly complex and involves multiple stakeholders, including </a:t>
            </a:r>
            <a:r>
              <a:rPr lang="en-US" b="1" dirty="0" smtClean="0"/>
              <a:t>NGOs, businesses, and international organizations</a:t>
            </a:r>
            <a:r>
              <a:rPr lang="en-US" dirty="0" smtClean="0"/>
              <a:t>.</a:t>
            </a:r>
          </a:p>
          <a:p>
            <a:r>
              <a:rPr lang="en-US" dirty="0" smtClean="0"/>
              <a:t>Accountability is shared among actors in networks rather than confined to a single authority.</a:t>
            </a:r>
          </a:p>
          <a:p>
            <a:r>
              <a:rPr lang="en-US" dirty="0" smtClean="0"/>
              <a:t>Challenges arise in coordinating responsibilities and ensuring transparency across sectors.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8. Horizontal Accountability</a:t>
            </a:r>
          </a:p>
          <a:p>
            <a:r>
              <a:rPr lang="en-US" dirty="0" smtClean="0"/>
              <a:t>Refers to accountability mechanisms within the government, such as </a:t>
            </a:r>
            <a:r>
              <a:rPr lang="en-US" b="1" dirty="0" smtClean="0"/>
              <a:t>checks and balances between different branches (executive, legislative, judicial)</a:t>
            </a:r>
            <a:r>
              <a:rPr lang="en-US" dirty="0" smtClean="0"/>
              <a:t>.</a:t>
            </a:r>
          </a:p>
          <a:p>
            <a:r>
              <a:rPr lang="en-US" dirty="0" smtClean="0"/>
              <a:t>Independent institutions like </a:t>
            </a:r>
            <a:r>
              <a:rPr lang="en-US" b="1" dirty="0" smtClean="0"/>
              <a:t>ombudsman offices, anti-corruption commissions, and audit agencies</a:t>
            </a:r>
            <a:r>
              <a:rPr lang="en-US" dirty="0" smtClean="0"/>
              <a:t> play a key role.</a:t>
            </a:r>
          </a:p>
          <a:p>
            <a:r>
              <a:rPr lang="en-US" dirty="0" smtClean="0"/>
              <a:t>Ensures that no single branch or agency has unchecked power.</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smtClean="0"/>
              <a:t>9. Performance Accountability</a:t>
            </a:r>
          </a:p>
          <a:p>
            <a:r>
              <a:rPr lang="en-US" dirty="0" smtClean="0"/>
              <a:t>Focuses on measuring outcomes, efficiency, and effectiveness in public service delivery.</a:t>
            </a:r>
          </a:p>
          <a:p>
            <a:r>
              <a:rPr lang="en-US" dirty="0" smtClean="0"/>
              <a:t>Uses </a:t>
            </a:r>
            <a:r>
              <a:rPr lang="en-US" b="1" dirty="0" smtClean="0"/>
              <a:t>performance audits, evaluations, and key performance indicators (KPIs)</a:t>
            </a:r>
            <a:r>
              <a:rPr lang="en-US" dirty="0" smtClean="0"/>
              <a:t>.</a:t>
            </a:r>
          </a:p>
          <a:p>
            <a:r>
              <a:rPr lang="en-US" dirty="0" smtClean="0"/>
              <a:t>Ensures that government programs achieve intended results with proper resource utilization.</a:t>
            </a:r>
          </a:p>
          <a:p>
            <a:r>
              <a:rPr lang="en-US" dirty="0" smtClean="0"/>
              <a:t>These theories highlight the multidimensional nature of accountability in public administration, emphasizing the balance between bureaucratic efficiency, democratic governance, legal oversight, and public participation. </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562600"/>
          </a:xfrm>
        </p:spPr>
        <p:txBody>
          <a:bodyPr>
            <a:normAutofit fontScale="85000" lnSpcReduction="20000"/>
          </a:bodyPr>
          <a:lstStyle/>
          <a:p>
            <a:r>
              <a:rPr lang="en-US" dirty="0" smtClean="0"/>
              <a:t>Accountability in public administration ensures that government officials and institutions are responsible for their actions and decisions. There are several types of accountability in public administration:</a:t>
            </a:r>
          </a:p>
          <a:p>
            <a:r>
              <a:rPr lang="en-US" b="1" dirty="0" smtClean="0"/>
              <a:t>1. Political Accountability</a:t>
            </a:r>
          </a:p>
          <a:p>
            <a:r>
              <a:rPr lang="en-US" dirty="0" smtClean="0"/>
              <a:t>Elected officials (e.g., presidents, governors, mayors) are accountable to the public and legislative bodies through elections and oversight mechanisms.</a:t>
            </a:r>
          </a:p>
          <a:p>
            <a:r>
              <a:rPr lang="en-US" dirty="0" smtClean="0"/>
              <a:t>Legislatures hold government agencies accountable through hearings, reports, and questioning.</a:t>
            </a:r>
          </a:p>
          <a:p>
            <a:r>
              <a:rPr lang="en-US" b="1" dirty="0" smtClean="0"/>
              <a:t>2. Legal Accountability</a:t>
            </a:r>
          </a:p>
          <a:p>
            <a:r>
              <a:rPr lang="en-US" dirty="0" smtClean="0"/>
              <a:t>Public officials and institutions must operate within legal frameworks.</a:t>
            </a:r>
          </a:p>
          <a:p>
            <a:r>
              <a:rPr lang="en-US" dirty="0" smtClean="0"/>
              <a:t>Courts and legal institutions ensure that government actions comply with the law.</a:t>
            </a:r>
          </a:p>
          <a:p>
            <a:r>
              <a:rPr lang="en-US" dirty="0" smtClean="0"/>
              <a:t>Includes judicial review and legal consequences for unlawful actions.</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Types of accountability</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en-US" b="1" dirty="0" smtClean="0"/>
              <a:t>3. Administrative Accountability</a:t>
            </a:r>
          </a:p>
          <a:p>
            <a:r>
              <a:rPr lang="en-US" dirty="0" smtClean="0"/>
              <a:t>Bureaucracies and public agencies are accountable to internal and external oversight bodies.</a:t>
            </a:r>
          </a:p>
          <a:p>
            <a:r>
              <a:rPr lang="en-US" dirty="0" smtClean="0"/>
              <a:t>Civil service commissions, ombudsmen, and anti-corruption agencies monitor public administration.</a:t>
            </a:r>
          </a:p>
          <a:p>
            <a:r>
              <a:rPr lang="en-US" b="1" dirty="0" smtClean="0"/>
              <a:t>4. Financial Accountability</a:t>
            </a:r>
          </a:p>
          <a:p>
            <a:r>
              <a:rPr lang="en-US" dirty="0" smtClean="0"/>
              <a:t>Ensures that public funds are used efficiently, transparently, and legally.</a:t>
            </a:r>
          </a:p>
          <a:p>
            <a:r>
              <a:rPr lang="en-US" dirty="0" smtClean="0"/>
              <a:t>Institutions like audit agencies (e.g., national audit offices) review government spending and financial management.</a:t>
            </a:r>
          </a:p>
          <a:p>
            <a:endParaRPr lang="en-US" dirty="0"/>
          </a:p>
        </p:txBody>
      </p:sp>
      <p:sp>
        <p:nvSpPr>
          <p:cNvPr id="2" name="Title 1"/>
          <p:cNvSpPr>
            <a:spLocks noGrp="1"/>
          </p:cNvSpPr>
          <p:nvPr>
            <p:ph type="title"/>
          </p:nvPr>
        </p:nvSpPr>
        <p:spPr>
          <a:xfrm>
            <a:off x="381000" y="-457200"/>
            <a:ext cx="8229600" cy="1143000"/>
          </a:xfrm>
        </p:spPr>
        <p:txBody>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smtClean="0"/>
              <a:t>5. Ethical Accountability</a:t>
            </a:r>
          </a:p>
          <a:p>
            <a:r>
              <a:rPr lang="en-US" dirty="0" smtClean="0"/>
              <a:t>Public officials must adhere to ethical standards and codes of conduct.</a:t>
            </a:r>
          </a:p>
          <a:p>
            <a:r>
              <a:rPr lang="en-US" dirty="0" smtClean="0"/>
              <a:t>Ethics commissions and integrity bodies enforce ethical behavior and prevent conflicts of interest.</a:t>
            </a:r>
          </a:p>
          <a:p>
            <a:r>
              <a:rPr lang="en-US" b="1" dirty="0" smtClean="0"/>
              <a:t>6. Social Accountability</a:t>
            </a:r>
          </a:p>
          <a:p>
            <a:r>
              <a:rPr lang="en-US" dirty="0" smtClean="0"/>
              <a:t>Citizens, civil society organizations, and the media hold public officials accountable through advocacy, public protests, and investigative journalism.</a:t>
            </a:r>
          </a:p>
          <a:p>
            <a:r>
              <a:rPr lang="en-US" dirty="0" smtClean="0"/>
              <a:t>Includes mechanisms like citizen report cards, participatory budgeting, and social audits.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7. Professional Accountability</a:t>
            </a:r>
          </a:p>
          <a:p>
            <a:r>
              <a:rPr lang="en-US" dirty="0" smtClean="0"/>
              <a:t>Public administrators must follow professional standards and best practices set by their field.</a:t>
            </a:r>
          </a:p>
          <a:p>
            <a:r>
              <a:rPr lang="en-US" dirty="0" smtClean="0"/>
              <a:t>Professional bodies and associations enforce ethical guidelines and performance standards.</a:t>
            </a:r>
          </a:p>
          <a:p>
            <a:r>
              <a:rPr lang="en-US" dirty="0" smtClean="0"/>
              <a:t>Each type of accountability plays a crucial role in ensuring transparency, efficiency, and responsiveness in public administration.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Mechanisms of Accountability</a:t>
            </a:r>
            <a:endParaRPr lang="en-US" dirty="0" smtClean="0"/>
          </a:p>
          <a:p>
            <a:r>
              <a:rPr lang="en-US" b="1" dirty="0" smtClean="0"/>
              <a:t>Institutional Mechanisms</a:t>
            </a:r>
            <a:endParaRPr lang="en-US" dirty="0" smtClean="0"/>
          </a:p>
          <a:p>
            <a:pPr lvl="1"/>
            <a:r>
              <a:rPr lang="en-US" dirty="0" smtClean="0"/>
              <a:t>Legislative oversight</a:t>
            </a:r>
          </a:p>
          <a:p>
            <a:pPr lvl="1"/>
            <a:r>
              <a:rPr lang="en-US" dirty="0" smtClean="0"/>
              <a:t>Judicial review</a:t>
            </a:r>
          </a:p>
          <a:p>
            <a:pPr lvl="1"/>
            <a:r>
              <a:rPr lang="en-US" dirty="0" smtClean="0"/>
              <a:t>Independent watchdog agencies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Procedural Mechanisms</a:t>
            </a:r>
            <a:endParaRPr lang="en-US" dirty="0" smtClean="0"/>
          </a:p>
          <a:p>
            <a:r>
              <a:rPr lang="en-US" dirty="0" smtClean="0"/>
              <a:t>Public disclosure of information</a:t>
            </a:r>
          </a:p>
          <a:p>
            <a:r>
              <a:rPr lang="en-US" dirty="0" smtClean="0"/>
              <a:t>Whistleblower protections</a:t>
            </a:r>
          </a:p>
          <a:p>
            <a:r>
              <a:rPr lang="en-US" dirty="0" smtClean="0"/>
              <a:t>Complaints and grievance </a:t>
            </a:r>
            <a:r>
              <a:rPr lang="en-US" dirty="0" err="1" smtClean="0"/>
              <a:t>redressal</a:t>
            </a:r>
            <a:r>
              <a:rPr lang="en-US" dirty="0" smtClean="0"/>
              <a:t> systems</a:t>
            </a: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Technological Mechanisms</a:t>
            </a:r>
            <a:endParaRPr lang="en-US" dirty="0" smtClean="0"/>
          </a:p>
          <a:p>
            <a:r>
              <a:rPr lang="en-US" dirty="0" smtClean="0"/>
              <a:t>Digital governance platforms</a:t>
            </a:r>
          </a:p>
          <a:p>
            <a:r>
              <a:rPr lang="en-US" dirty="0" smtClean="0"/>
              <a:t>Open data initiatives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321491"/>
          </a:xfrm>
        </p:spPr>
        <p:txBody>
          <a:bodyPr>
            <a:normAutofit fontScale="92500"/>
          </a:bodyPr>
          <a:lstStyle/>
          <a:p>
            <a:r>
              <a:rPr lang="en-US" b="1" dirty="0" smtClean="0"/>
              <a:t>Definition of </a:t>
            </a:r>
            <a:r>
              <a:rPr lang="en-US" b="1" dirty="0" smtClean="0"/>
              <a:t>Accountability-</a:t>
            </a:r>
            <a:endParaRPr lang="en-US" b="1" dirty="0" smtClean="0"/>
          </a:p>
          <a:p>
            <a:r>
              <a:rPr lang="en-US" b="1" dirty="0" smtClean="0"/>
              <a:t>In public administration, accountability refers to the obligation of government officials, public servants, and institutions to be answerable for their actions, decisions, and policies. It ensures transparency, responsiveness, and integrity in governance, requiring them to justify their conduct to the public, oversight bodies, and legal frameworks.</a:t>
            </a:r>
          </a:p>
          <a:p>
            <a:r>
              <a:rPr lang="en-US" b="1" dirty="0" smtClean="0"/>
              <a:t>Accountability in public administration can take various forms, including:</a:t>
            </a:r>
          </a:p>
          <a:p>
            <a:r>
              <a:rPr lang="en-US" b="1" dirty="0" smtClean="0"/>
              <a:t>Political Accountability – Elected officials are responsible to the public and legislative bodies.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Challenges to Accountability</a:t>
            </a:r>
            <a:endParaRPr lang="en-US" dirty="0" smtClean="0"/>
          </a:p>
          <a:p>
            <a:r>
              <a:rPr lang="en-US" dirty="0" smtClean="0"/>
              <a:t>Lack of transparency and access to information.</a:t>
            </a:r>
          </a:p>
          <a:p>
            <a:r>
              <a:rPr lang="en-US" dirty="0" smtClean="0"/>
              <a:t>Corruption and bureaucratic inefficiencies.</a:t>
            </a:r>
          </a:p>
          <a:p>
            <a:r>
              <a:rPr lang="en-US" dirty="0" smtClean="0"/>
              <a:t>Political interference in administrative processes.</a:t>
            </a:r>
          </a:p>
          <a:p>
            <a:r>
              <a:rPr lang="en-US" dirty="0" smtClean="0"/>
              <a:t>Weak legal and institutional frameworks.</a:t>
            </a:r>
          </a:p>
          <a:p>
            <a:r>
              <a:rPr lang="en-US" dirty="0" smtClean="0"/>
              <a:t>Limited public participation in governance.</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en-US" b="1" dirty="0" smtClean="0"/>
              <a:t>Administrative Accountability – Bureaucrats and public servants are accountable through internal checks, audits, and evaluations.</a:t>
            </a:r>
          </a:p>
          <a:p>
            <a:r>
              <a:rPr lang="en-US" b="1" dirty="0" smtClean="0"/>
              <a:t>Legal Accountability – Actions must comply with laws and regulations, and officials may face legal consequences for misconduct.</a:t>
            </a:r>
          </a:p>
          <a:p>
            <a:r>
              <a:rPr lang="en-US" b="1" dirty="0" smtClean="0"/>
              <a:t>Ethical Accountability – Public administrators must adhere to ethical standards, ensuring honesty and fairness.</a:t>
            </a:r>
          </a:p>
          <a:p>
            <a:r>
              <a:rPr lang="en-US" b="1" dirty="0" smtClean="0"/>
              <a:t>Financial Accountability – Proper management and use of public funds must be reported and audited.</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Importance of Accountability</a:t>
            </a:r>
            <a:endParaRPr lang="en-US" dirty="0" smtClean="0"/>
          </a:p>
          <a:p>
            <a:r>
              <a:rPr lang="en-US" dirty="0" smtClean="0"/>
              <a:t>Enhances trust in government.</a:t>
            </a:r>
          </a:p>
          <a:p>
            <a:r>
              <a:rPr lang="en-US" dirty="0" smtClean="0"/>
              <a:t>Promotes efficiency and integrity.</a:t>
            </a:r>
          </a:p>
          <a:p>
            <a:r>
              <a:rPr lang="en-US" dirty="0" smtClean="0"/>
              <a:t>Reduces corruption and misuse of resources.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fontScale="85000" lnSpcReduction="10000"/>
          </a:bodyPr>
          <a:lstStyle/>
          <a:p>
            <a:r>
              <a:rPr lang="en-US" dirty="0" smtClean="0"/>
              <a:t>Accountability in public administration is a crucial concept that ensures government agencies and officials act in the public interest. Several theories explain how accountability operates within bureaucratic structures and democratic governance. Here are some key theories:</a:t>
            </a:r>
          </a:p>
          <a:p>
            <a:r>
              <a:rPr lang="en-US" b="1" dirty="0" smtClean="0"/>
              <a:t>1. Bureaucratic Accountability (</a:t>
            </a:r>
            <a:r>
              <a:rPr lang="en-US" b="1" dirty="0" err="1" smtClean="0"/>
              <a:t>Weberian</a:t>
            </a:r>
            <a:r>
              <a:rPr lang="en-US" b="1" dirty="0" smtClean="0"/>
              <a:t> Model)</a:t>
            </a:r>
          </a:p>
          <a:p>
            <a:r>
              <a:rPr lang="en-US" dirty="0" smtClean="0"/>
              <a:t>Rooted in </a:t>
            </a:r>
            <a:r>
              <a:rPr lang="en-US" b="1" dirty="0" smtClean="0"/>
              <a:t>Max Weber's</a:t>
            </a:r>
            <a:r>
              <a:rPr lang="en-US" dirty="0" smtClean="0"/>
              <a:t> concept of bureaucracy, this theory emphasizes hierarchical structures, formal rules, and impersonal administration.</a:t>
            </a:r>
          </a:p>
          <a:p>
            <a:r>
              <a:rPr lang="en-US" dirty="0" smtClean="0"/>
              <a:t>Accountability is ensured through </a:t>
            </a:r>
            <a:r>
              <a:rPr lang="en-US" b="1" dirty="0" smtClean="0"/>
              <a:t>clear lines of authority</a:t>
            </a:r>
            <a:r>
              <a:rPr lang="en-US" dirty="0" smtClean="0"/>
              <a:t>, </a:t>
            </a:r>
            <a:r>
              <a:rPr lang="en-US" b="1" dirty="0" smtClean="0"/>
              <a:t>standardized procedures</a:t>
            </a:r>
            <a:r>
              <a:rPr lang="en-US" dirty="0" smtClean="0"/>
              <a:t>, and </a:t>
            </a:r>
            <a:r>
              <a:rPr lang="en-US" b="1" dirty="0" smtClean="0"/>
              <a:t>performance evaluations</a:t>
            </a:r>
            <a:r>
              <a:rPr lang="en-US" dirty="0" smtClean="0"/>
              <a:t>.</a:t>
            </a:r>
          </a:p>
          <a:p>
            <a:r>
              <a:rPr lang="en-US" dirty="0" smtClean="0"/>
              <a:t>Officials are accountable to their superiors, ensuring an orderly and rule-based administration.</a:t>
            </a:r>
          </a:p>
          <a:p>
            <a:endParaRPr lang="en-US" dirty="0"/>
          </a:p>
        </p:txBody>
      </p:sp>
      <p:sp>
        <p:nvSpPr>
          <p:cNvPr id="2" name="Title 1"/>
          <p:cNvSpPr>
            <a:spLocks noGrp="1"/>
          </p:cNvSpPr>
          <p:nvPr>
            <p:ph type="title"/>
          </p:nvPr>
        </p:nvSpPr>
        <p:spPr>
          <a:xfrm>
            <a:off x="457200" y="274638"/>
            <a:ext cx="8229600" cy="715962"/>
          </a:xfrm>
        </p:spPr>
        <p:txBody>
          <a:bodyPr>
            <a:normAutofit/>
          </a:bodyPr>
          <a:lstStyle/>
          <a:p>
            <a:r>
              <a:rPr lang="en-US" sz="3600" dirty="0" smtClean="0"/>
              <a:t>Theories of Accountability</a:t>
            </a: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en-US" b="1" dirty="0" smtClean="0"/>
              <a:t>2. Democratic Accountability (Principal-Agent Theory)</a:t>
            </a:r>
          </a:p>
          <a:p>
            <a:r>
              <a:rPr lang="en-US" dirty="0" smtClean="0"/>
              <a:t>Based on the idea that elected officials (agents) are accountable to the public (principals) who delegate authority through elections.</a:t>
            </a:r>
          </a:p>
          <a:p>
            <a:r>
              <a:rPr lang="en-US" dirty="0" smtClean="0"/>
              <a:t>Bureaucrats, in turn, act as agents of elected representatives and must follow policy directives.</a:t>
            </a:r>
          </a:p>
          <a:p>
            <a:r>
              <a:rPr lang="en-US" dirty="0" smtClean="0"/>
              <a:t>Problems like </a:t>
            </a:r>
            <a:r>
              <a:rPr lang="en-US" b="1" dirty="0" smtClean="0"/>
              <a:t>moral hazard</a:t>
            </a:r>
            <a:r>
              <a:rPr lang="en-US" dirty="0" smtClean="0"/>
              <a:t> and </a:t>
            </a:r>
            <a:r>
              <a:rPr lang="en-US" b="1" dirty="0" smtClean="0"/>
              <a:t>information asymmetry</a:t>
            </a:r>
            <a:r>
              <a:rPr lang="en-US" dirty="0" smtClean="0"/>
              <a:t> arise when bureaucrats act in self-interest rather than the public good.</a:t>
            </a:r>
          </a:p>
          <a:p>
            <a:endParaRPr lang="en-US" dirty="0"/>
          </a:p>
        </p:txBody>
      </p:sp>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3. Legal Accountability</a:t>
            </a:r>
          </a:p>
          <a:p>
            <a:r>
              <a:rPr lang="en-US" dirty="0" smtClean="0"/>
              <a:t>Focuses on </a:t>
            </a:r>
            <a:r>
              <a:rPr lang="en-US" b="1" dirty="0" smtClean="0"/>
              <a:t>laws, regulations, and judicial oversight</a:t>
            </a:r>
            <a:r>
              <a:rPr lang="en-US" dirty="0" smtClean="0"/>
              <a:t> as mechanisms to hold public officials accountable.</a:t>
            </a:r>
          </a:p>
          <a:p>
            <a:r>
              <a:rPr lang="en-US" dirty="0" smtClean="0"/>
              <a:t>Courts, administrative tribunals, and regulatory agencies ensure compliance with legal frameworks.</a:t>
            </a:r>
          </a:p>
          <a:p>
            <a:r>
              <a:rPr lang="en-US" dirty="0" smtClean="0"/>
              <a:t>Legal instruments such as </a:t>
            </a:r>
            <a:r>
              <a:rPr lang="en-US" b="1" dirty="0" smtClean="0"/>
              <a:t>freedom of information laws</a:t>
            </a:r>
            <a:r>
              <a:rPr lang="en-US" dirty="0" smtClean="0"/>
              <a:t> and </a:t>
            </a:r>
            <a:r>
              <a:rPr lang="en-US" b="1" dirty="0" smtClean="0"/>
              <a:t>anti-corruption laws</a:t>
            </a:r>
            <a:r>
              <a:rPr lang="en-US" dirty="0" smtClean="0"/>
              <a:t> strengthen accountability.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4. Ethical Accountability</a:t>
            </a:r>
          </a:p>
          <a:p>
            <a:r>
              <a:rPr lang="en-US" dirty="0" smtClean="0"/>
              <a:t>Emphasizes </a:t>
            </a:r>
            <a:r>
              <a:rPr lang="en-US" b="1" dirty="0" smtClean="0"/>
              <a:t>moral responsibility, integrity, and ethical conduct</a:t>
            </a:r>
            <a:r>
              <a:rPr lang="en-US" dirty="0" smtClean="0"/>
              <a:t> in public administration.</a:t>
            </a:r>
          </a:p>
          <a:p>
            <a:r>
              <a:rPr lang="en-US" dirty="0" smtClean="0"/>
              <a:t>Public officials are expected to follow </a:t>
            </a:r>
            <a:r>
              <a:rPr lang="en-US" b="1" dirty="0" smtClean="0"/>
              <a:t>codes of ethics</a:t>
            </a:r>
            <a:r>
              <a:rPr lang="en-US" dirty="0" smtClean="0"/>
              <a:t>, adhere to professional standards, and act in good faith.</a:t>
            </a:r>
          </a:p>
          <a:p>
            <a:r>
              <a:rPr lang="en-US" dirty="0" smtClean="0"/>
              <a:t>Ethical dilemmas often arise when conflicting interests challenge accountability.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rmAutofit fontScale="85000" lnSpcReduction="20000"/>
          </a:bodyPr>
          <a:lstStyle/>
          <a:p>
            <a:r>
              <a:rPr lang="en-US" b="1" dirty="0" smtClean="0"/>
              <a:t>5. Social Accountability</a:t>
            </a:r>
          </a:p>
          <a:p>
            <a:r>
              <a:rPr lang="en-US" dirty="0" smtClean="0"/>
              <a:t>Focuses on the role of </a:t>
            </a:r>
            <a:r>
              <a:rPr lang="en-US" b="1" dirty="0" smtClean="0"/>
              <a:t>citizens, civil society organizations, and the media</a:t>
            </a:r>
            <a:r>
              <a:rPr lang="en-US" dirty="0" smtClean="0"/>
              <a:t> in holding public officials accountable.</a:t>
            </a:r>
          </a:p>
          <a:p>
            <a:r>
              <a:rPr lang="en-US" dirty="0" smtClean="0"/>
              <a:t>Tools include </a:t>
            </a:r>
            <a:r>
              <a:rPr lang="en-US" b="1" dirty="0" smtClean="0"/>
              <a:t>public hearings, participatory budgeting, and social audits</a:t>
            </a:r>
            <a:r>
              <a:rPr lang="en-US" dirty="0" smtClean="0"/>
              <a:t>.</a:t>
            </a:r>
          </a:p>
          <a:p>
            <a:r>
              <a:rPr lang="en-US" dirty="0" smtClean="0"/>
              <a:t>Strengthens direct public involvement in governance beyond electoral cycles.</a:t>
            </a:r>
          </a:p>
          <a:p>
            <a:r>
              <a:rPr lang="en-US" b="1" dirty="0" smtClean="0"/>
              <a:t>6. Market-Based Accountability (New Public Management - NPM)</a:t>
            </a:r>
          </a:p>
          <a:p>
            <a:r>
              <a:rPr lang="en-US" dirty="0" smtClean="0"/>
              <a:t>Inspired by private-sector management principles, emphasizing </a:t>
            </a:r>
            <a:r>
              <a:rPr lang="en-US" b="1" dirty="0" smtClean="0"/>
              <a:t>performance-based accountability</a:t>
            </a:r>
            <a:r>
              <a:rPr lang="en-US" dirty="0" smtClean="0"/>
              <a:t>.</a:t>
            </a:r>
          </a:p>
          <a:p>
            <a:r>
              <a:rPr lang="en-US" dirty="0" smtClean="0"/>
              <a:t>Encourages competition, outsourcing, and customer-oriented service delivery to improve efficiency.</a:t>
            </a:r>
          </a:p>
          <a:p>
            <a:r>
              <a:rPr lang="en-US" dirty="0" smtClean="0"/>
              <a:t>Performance indicators, benchmarking, and </a:t>
            </a:r>
            <a:r>
              <a:rPr lang="en-US" b="1" dirty="0" smtClean="0"/>
              <a:t>public-private partnerships (PPPs)</a:t>
            </a:r>
            <a:r>
              <a:rPr lang="en-US" dirty="0" smtClean="0"/>
              <a:t> are key mechanisms.</a:t>
            </a:r>
          </a:p>
          <a:p>
            <a:endParaRPr lang="en-US" dirty="0"/>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TotalTime>
  <Words>1096</Words>
  <Application>Microsoft Office PowerPoint</Application>
  <PresentationFormat>On-screen Show (4:3)</PresentationFormat>
  <Paragraphs>100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Slide 1</vt:lpstr>
      <vt:lpstr>Slide 2</vt:lpstr>
      <vt:lpstr>Slide 3</vt:lpstr>
      <vt:lpstr>Slide 4</vt:lpstr>
      <vt:lpstr>Theories of Accountability</vt:lpstr>
      <vt:lpstr>Slide 6</vt:lpstr>
      <vt:lpstr>Slide 7</vt:lpstr>
      <vt:lpstr>Slide 8</vt:lpstr>
      <vt:lpstr>Slide 9</vt:lpstr>
      <vt:lpstr>Slide 10</vt:lpstr>
      <vt:lpstr>Slide 11</vt:lpstr>
      <vt:lpstr>Slide 12</vt:lpstr>
      <vt:lpstr>Types of accountability</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Accountability in Public Administration</dc:title>
  <dc:creator>Admin</dc:creator>
  <cp:lastModifiedBy>Admin</cp:lastModifiedBy>
  <cp:revision>7</cp:revision>
  <dcterms:created xsi:type="dcterms:W3CDTF">2006-08-16T00:00:00Z</dcterms:created>
  <dcterms:modified xsi:type="dcterms:W3CDTF">2026-02-20T03:38:12Z</dcterms:modified>
</cp:coreProperties>
</file>