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57" r:id="rId4"/>
    <p:sldId id="258" r:id="rId5"/>
    <p:sldId id="259" r:id="rId6"/>
    <p:sldId id="260" r:id="rId7"/>
    <p:sldId id="264" r:id="rId8"/>
    <p:sldId id="261" r:id="rId9"/>
    <p:sldId id="262"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1D8BD707-D9CF-40AE-B4C6-C98DA3205C09}" type="datetimeFigureOut">
              <a:rPr lang="en-US" smtClean="0"/>
              <a:pPr/>
              <a:t>2/24/2026</a:t>
            </a:fld>
            <a:endParaRPr lang="en-US"/>
          </a:p>
        </p:txBody>
      </p:sp>
      <p:sp>
        <p:nvSpPr>
          <p:cNvPr id="16" name="Slide Number Placeholder 15"/>
          <p:cNvSpPr>
            <a:spLocks noGrp="1"/>
          </p:cNvSpPr>
          <p:nvPr>
            <p:ph type="sldNum" sz="quarter" idx="11"/>
          </p:nvPr>
        </p:nvSpPr>
        <p:spPr/>
        <p:txBody>
          <a:bodyPr/>
          <a:lstStyle/>
          <a:p>
            <a:fld id="{B6F15528-21DE-4FAA-801E-634DDDAF4B2B}"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1D8BD707-D9CF-40AE-B4C6-C98DA3205C09}" type="datetimeFigureOut">
              <a:rPr lang="en-US" smtClean="0"/>
              <a:pPr/>
              <a:t>2/24/2026</a:t>
            </a:fld>
            <a:endParaRPr lang="en-US"/>
          </a:p>
        </p:txBody>
      </p:sp>
      <p:sp>
        <p:nvSpPr>
          <p:cNvPr id="15" name="Slide Number Placeholder 14"/>
          <p:cNvSpPr>
            <a:spLocks noGrp="1"/>
          </p:cNvSpPr>
          <p:nvPr>
            <p:ph type="sldNum" sz="quarter" idx="15"/>
          </p:nvPr>
        </p:nvSpPr>
        <p:spPr/>
        <p:txBody>
          <a:bodyPr/>
          <a:lstStyle>
            <a:lvl1pPr algn="ctr">
              <a:defRPr/>
            </a:lvl1pPr>
          </a:lstStyle>
          <a:p>
            <a:fld id="{B6F15528-21DE-4FAA-801E-634DDDAF4B2B}"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BD707-D9CF-40AE-B4C6-C98DA3205C09}"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2/24/2026</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1D8BD707-D9CF-40AE-B4C6-C98DA3205C09}" type="datetimeFigureOut">
              <a:rPr lang="en-US" smtClean="0"/>
              <a:pPr/>
              <a:t>2/24/2026</a:t>
            </a:fld>
            <a:endParaRPr lang="en-US"/>
          </a:p>
        </p:txBody>
      </p:sp>
      <p:sp>
        <p:nvSpPr>
          <p:cNvPr id="9" name="Slide Number Placeholder 8"/>
          <p:cNvSpPr>
            <a:spLocks noGrp="1"/>
          </p:cNvSpPr>
          <p:nvPr>
            <p:ph type="sldNum" sz="quarter" idx="15"/>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2/24/2026</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1D8BD707-D9CF-40AE-B4C6-C98DA3205C09}" type="datetimeFigureOut">
              <a:rPr lang="en-US" smtClean="0"/>
              <a:pPr/>
              <a:t>2/24/2026</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6F15528-21DE-4FAA-801E-634DDDAF4B2B}"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1524000"/>
            <a:ext cx="7848600" cy="4876800"/>
          </a:xfrm>
        </p:spPr>
        <p:txBody>
          <a:bodyPr>
            <a:normAutofit/>
          </a:bodyPr>
          <a:lstStyle/>
          <a:p>
            <a:endParaRPr lang="en-US" dirty="0" smtClean="0"/>
          </a:p>
          <a:p>
            <a:r>
              <a:rPr lang="en-US" dirty="0" smtClean="0">
                <a:solidFill>
                  <a:schemeClr val="tx1"/>
                </a:solidFill>
              </a:rPr>
              <a:t>Presented by- </a:t>
            </a:r>
            <a:r>
              <a:rPr lang="en-US" sz="4000" dirty="0" err="1" smtClean="0">
                <a:solidFill>
                  <a:schemeClr val="tx1"/>
                </a:solidFill>
              </a:rPr>
              <a:t>Pranjal</a:t>
            </a:r>
            <a:r>
              <a:rPr lang="en-US" sz="4000" dirty="0" smtClean="0">
                <a:solidFill>
                  <a:schemeClr val="tx1"/>
                </a:solidFill>
              </a:rPr>
              <a:t> </a:t>
            </a:r>
            <a:r>
              <a:rPr lang="en-US" sz="4000" dirty="0" err="1" smtClean="0">
                <a:solidFill>
                  <a:schemeClr val="tx1"/>
                </a:solidFill>
              </a:rPr>
              <a:t>Patiri</a:t>
            </a:r>
            <a:endParaRPr lang="en-US" dirty="0" smtClean="0">
              <a:solidFill>
                <a:schemeClr val="tx1"/>
              </a:solidFill>
            </a:endParaRPr>
          </a:p>
          <a:p>
            <a:r>
              <a:rPr lang="en-US" dirty="0" smtClean="0">
                <a:solidFill>
                  <a:schemeClr val="tx1"/>
                </a:solidFill>
              </a:rPr>
              <a:t>Associate Professor</a:t>
            </a:r>
          </a:p>
          <a:p>
            <a:r>
              <a:rPr lang="en-US" dirty="0" smtClean="0">
                <a:solidFill>
                  <a:schemeClr val="tx1"/>
                </a:solidFill>
              </a:rPr>
              <a:t>Department of Political Science</a:t>
            </a:r>
          </a:p>
          <a:p>
            <a:r>
              <a:rPr lang="en-US" dirty="0" err="1" smtClean="0">
                <a:solidFill>
                  <a:schemeClr val="tx1"/>
                </a:solidFill>
              </a:rPr>
              <a:t>Pandu</a:t>
            </a:r>
            <a:r>
              <a:rPr lang="en-US" dirty="0" smtClean="0">
                <a:solidFill>
                  <a:schemeClr val="tx1"/>
                </a:solidFill>
              </a:rPr>
              <a:t> College</a:t>
            </a:r>
            <a:endParaRPr lang="en-US" dirty="0">
              <a:solidFill>
                <a:schemeClr val="tx1"/>
              </a:solidFill>
            </a:endParaRPr>
          </a:p>
        </p:txBody>
      </p:sp>
      <p:sp>
        <p:nvSpPr>
          <p:cNvPr id="2" name="Title 1"/>
          <p:cNvSpPr>
            <a:spLocks noGrp="1"/>
          </p:cNvSpPr>
          <p:nvPr>
            <p:ph type="ctrTitle"/>
          </p:nvPr>
        </p:nvSpPr>
        <p:spPr>
          <a:xfrm>
            <a:off x="685800" y="533401"/>
            <a:ext cx="7772400" cy="761999"/>
          </a:xfrm>
        </p:spPr>
        <p:txBody>
          <a:bodyPr>
            <a:normAutofit fontScale="90000"/>
          </a:bodyPr>
          <a:lstStyle/>
          <a:p>
            <a:r>
              <a:rPr lang="en-US" dirty="0" smtClean="0"/>
              <a:t/>
            </a:r>
            <a:br>
              <a:rPr lang="en-US" dirty="0" smtClean="0"/>
            </a:br>
            <a:r>
              <a:rPr lang="en-US" dirty="0" smtClean="0"/>
              <a:t>Topic-</a:t>
            </a:r>
            <a:r>
              <a:rPr lang="en-US" sz="5300" dirty="0" smtClean="0"/>
              <a:t>Transparency </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Conclusion</a:t>
            </a:r>
            <a:endParaRPr lang="en-US" dirty="0" smtClean="0"/>
          </a:p>
          <a:p>
            <a:r>
              <a:rPr lang="en-US" dirty="0" smtClean="0"/>
              <a:t>Recap of the importance of transparency</a:t>
            </a:r>
          </a:p>
          <a:p>
            <a:r>
              <a:rPr lang="en-US" dirty="0" smtClean="0"/>
              <a:t>Call to action: Strengthen policies and public engagement</a:t>
            </a:r>
          </a:p>
          <a:p>
            <a:r>
              <a:rPr lang="en-US" dirty="0" smtClean="0"/>
              <a:t>Role of each stakeholder (government, citizens, media, NGOs) in ensuring transparency</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b="1" dirty="0" smtClean="0"/>
              <a:t>Introduction</a:t>
            </a:r>
            <a:endParaRPr lang="en-US" dirty="0" smtClean="0"/>
          </a:p>
          <a:p>
            <a:r>
              <a:rPr lang="en-US" b="1" dirty="0" smtClean="0"/>
              <a:t>Definition of </a:t>
            </a:r>
            <a:r>
              <a:rPr lang="en-US" dirty="0" smtClean="0"/>
              <a:t>Transparency in Public Administration-</a:t>
            </a:r>
          </a:p>
          <a:p>
            <a:r>
              <a:rPr lang="en-US" b="1" dirty="0" smtClean="0"/>
              <a:t>Transparency in public administration</a:t>
            </a:r>
            <a:r>
              <a:rPr lang="en-US" dirty="0" smtClean="0"/>
              <a:t> refers to the openness, accountability, and accessibility of government actions, decisions, and processes to the public. It involves providing citizens with clear, accurate, and timely information about how public institutions operate, how decisions are made, and how public resources are allocated. Transparency helps prevent corruption, promotes trust in government, and enables public participation in governance.</a:t>
            </a:r>
          </a:p>
          <a:p>
            <a:r>
              <a:rPr lang="en-US" b="1" dirty="0" smtClean="0"/>
              <a:t>Key principles: </a:t>
            </a:r>
            <a:r>
              <a:rPr lang="en-US" dirty="0" smtClean="0"/>
              <a:t>Accountability, Openness, and Participation</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Importance of Transparency</a:t>
            </a:r>
            <a:endParaRPr lang="en-US" dirty="0" smtClean="0"/>
          </a:p>
          <a:p>
            <a:r>
              <a:rPr lang="en-US" dirty="0" smtClean="0"/>
              <a:t>Builds public trust and confidence</a:t>
            </a:r>
          </a:p>
          <a:p>
            <a:r>
              <a:rPr lang="en-US" dirty="0" smtClean="0"/>
              <a:t>Reduces corruption and unethical practices</a:t>
            </a:r>
          </a:p>
          <a:p>
            <a:r>
              <a:rPr lang="en-US" dirty="0" smtClean="0"/>
              <a:t>Enhances efficiency and effectiveness</a:t>
            </a:r>
          </a:p>
          <a:p>
            <a:r>
              <a:rPr lang="en-US" dirty="0" smtClean="0"/>
              <a:t>Strengthens democratic values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Elements of Transparency</a:t>
            </a:r>
            <a:endParaRPr lang="en-US" dirty="0" smtClean="0"/>
          </a:p>
          <a:p>
            <a:r>
              <a:rPr lang="en-US" dirty="0" smtClean="0"/>
              <a:t>Access to information</a:t>
            </a:r>
          </a:p>
          <a:p>
            <a:r>
              <a:rPr lang="en-US" dirty="0" smtClean="0"/>
              <a:t>Open decision-making processes</a:t>
            </a:r>
          </a:p>
          <a:p>
            <a:r>
              <a:rPr lang="en-US" dirty="0" smtClean="0"/>
              <a:t>Public participation</a:t>
            </a:r>
          </a:p>
          <a:p>
            <a:r>
              <a:rPr lang="en-US" dirty="0" smtClean="0"/>
              <a:t>Clear rules and regulations</a:t>
            </a:r>
          </a:p>
          <a:p>
            <a:r>
              <a:rPr lang="en-US" dirty="0" smtClean="0"/>
              <a:t>Effective oversight mechanisms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Legal Framework for Transparency</a:t>
            </a:r>
            <a:endParaRPr lang="en-US" dirty="0" smtClean="0"/>
          </a:p>
          <a:p>
            <a:r>
              <a:rPr lang="en-US" dirty="0" smtClean="0"/>
              <a:t>Right to Information (RTI) Acts</a:t>
            </a:r>
          </a:p>
          <a:p>
            <a:r>
              <a:rPr lang="en-US" dirty="0" smtClean="0"/>
              <a:t>Freedom of Information laws</a:t>
            </a:r>
          </a:p>
          <a:p>
            <a:r>
              <a:rPr lang="en-US" dirty="0" smtClean="0"/>
              <a:t>Anti-corruption policies</a:t>
            </a:r>
          </a:p>
          <a:p>
            <a:r>
              <a:rPr lang="en-US" dirty="0" smtClean="0"/>
              <a:t>International frameworks (e.g., UN Convention Against Corruption)</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b="1" dirty="0" smtClean="0"/>
              <a:t>Tools and Mechanisms for Transparency</a:t>
            </a:r>
            <a:endParaRPr lang="en-US" dirty="0" smtClean="0"/>
          </a:p>
          <a:p>
            <a:r>
              <a:rPr lang="en-US" dirty="0" smtClean="0"/>
              <a:t>E-Governance and digital platforms</a:t>
            </a:r>
          </a:p>
          <a:p>
            <a:r>
              <a:rPr lang="en-US" b="1" dirty="0" smtClean="0"/>
              <a:t>Public audits and reports</a:t>
            </a:r>
          </a:p>
          <a:p>
            <a:pPr>
              <a:buNone/>
            </a:pPr>
            <a:r>
              <a:rPr lang="en-US" b="1" dirty="0" smtClean="0"/>
              <a:t>	 Public audits</a:t>
            </a:r>
            <a:r>
              <a:rPr lang="en-US" dirty="0" smtClean="0"/>
              <a:t> refer to the systematic examination and evaluation of government accounts, programs, policies, and financial activities to ensure transparency, accountability, and efficiency in public administration. These audits help detect fraud, waste, and mismanagement while ensuring that public funds are used appropriately.</a:t>
            </a:r>
          </a:p>
          <a:p>
            <a:r>
              <a:rPr lang="en-US" b="1" dirty="0" smtClean="0"/>
              <a:t>Citizen feedback mechanisms-</a:t>
            </a:r>
            <a:r>
              <a:rPr lang="en-US" dirty="0" smtClean="0"/>
              <a:t>A </a:t>
            </a:r>
            <a:r>
              <a:rPr lang="en-US" b="1" dirty="0" smtClean="0"/>
              <a:t>Citizen Feedback Mechanism (CFM)</a:t>
            </a:r>
            <a:r>
              <a:rPr lang="en-US" dirty="0" smtClean="0"/>
              <a:t> is a system that allows citizens to share their opinions, complaints, suggestions, or satisfaction levels regarding public services, policies, and governance. It helps governments, organizations, and service providers improve accountability, transparency, and service delivery.</a:t>
            </a:r>
            <a:endParaRPr lang="en-US" b="1" dirty="0" smtClean="0"/>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00600"/>
          </a:xfrm>
        </p:spPr>
        <p:txBody>
          <a:bodyPr>
            <a:normAutofit fontScale="92500" lnSpcReduction="10000"/>
          </a:bodyPr>
          <a:lstStyle/>
          <a:p>
            <a:r>
              <a:rPr lang="en-US" b="1" dirty="0" smtClean="0"/>
              <a:t>Whistleblower protection programs-</a:t>
            </a:r>
            <a:r>
              <a:rPr lang="en-US" dirty="0" smtClean="0"/>
              <a:t>Whistleblower protection programs are designed to safeguard individuals who report misconduct, fraud, or illegal activities within an organization or government entity. These programs provide legal protections to whistleblowers, ensuring they are not retaliated against through actions like termination, harassment, or demotion.</a:t>
            </a:r>
            <a:endParaRPr lang="en-US" b="1" dirty="0" smtClean="0"/>
          </a:p>
          <a:p>
            <a:r>
              <a:rPr lang="en-US" b="1" dirty="0" smtClean="0"/>
              <a:t>Open data initiatives</a:t>
            </a:r>
            <a:r>
              <a:rPr lang="en-US" dirty="0" smtClean="0"/>
              <a:t>-Open Data Initiatives are government or organizational efforts to make data freely available to the public in a structured and accessible format. These initiatives promote transparency, innovation, and economic growth by allowing individuals, researchers, and businesses to use, analyze, and build upon open datasets.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Challenges in Ensuring Transparency</a:t>
            </a:r>
            <a:endParaRPr lang="en-US" dirty="0" smtClean="0"/>
          </a:p>
          <a:p>
            <a:r>
              <a:rPr lang="en-US" dirty="0" smtClean="0"/>
              <a:t>Bureaucratic resistance</a:t>
            </a:r>
          </a:p>
          <a:p>
            <a:r>
              <a:rPr lang="en-US" dirty="0" smtClean="0"/>
              <a:t>Lack of awareness among citizens</a:t>
            </a:r>
          </a:p>
          <a:p>
            <a:r>
              <a:rPr lang="en-US" dirty="0" smtClean="0"/>
              <a:t>Weak enforcement of laws</a:t>
            </a:r>
          </a:p>
          <a:p>
            <a:r>
              <a:rPr lang="en-US" dirty="0" smtClean="0"/>
              <a:t>Political interference</a:t>
            </a:r>
          </a:p>
          <a:p>
            <a:r>
              <a:rPr lang="en-US" dirty="0" smtClean="0"/>
              <a:t>Digital divide and accessibility issues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Strategies to Improve Transparency</a:t>
            </a:r>
            <a:endParaRPr lang="en-US" dirty="0" smtClean="0"/>
          </a:p>
          <a:p>
            <a:r>
              <a:rPr lang="en-US" dirty="0" smtClean="0"/>
              <a:t>Strengthening legal frameworks</a:t>
            </a:r>
          </a:p>
          <a:p>
            <a:r>
              <a:rPr lang="en-US" dirty="0" smtClean="0"/>
              <a:t>Promoting civic engagement</a:t>
            </a:r>
          </a:p>
          <a:p>
            <a:r>
              <a:rPr lang="en-US" dirty="0" smtClean="0"/>
              <a:t>Enhancing digital governance</a:t>
            </a:r>
          </a:p>
          <a:p>
            <a:r>
              <a:rPr lang="en-US" dirty="0" smtClean="0"/>
              <a:t>Encouraging media and investigative journalism</a:t>
            </a:r>
          </a:p>
          <a:p>
            <a:r>
              <a:rPr lang="en-US" dirty="0" smtClean="0"/>
              <a:t>Capacity building for public officials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15</TotalTime>
  <Words>359</Words>
  <Application>Microsoft Office PowerPoint</Application>
  <PresentationFormat>On-screen Show (4:3)</PresentationFormat>
  <Paragraphs>49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Paper</vt:lpstr>
      <vt:lpstr> Topic-Transparency </vt:lpstr>
      <vt:lpstr>Slide 2</vt:lpstr>
      <vt:lpstr>Slide 3</vt:lpstr>
      <vt:lpstr>Slide 4</vt:lpstr>
      <vt:lpstr>Slide 5</vt:lpstr>
      <vt:lpstr>Slide 6</vt:lpstr>
      <vt:lpstr>Slide 7</vt:lpstr>
      <vt:lpstr>Slide 8</vt:lpstr>
      <vt:lpstr>Slide 9</vt:lpstr>
      <vt:lpstr>Slide 10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Transparency </dc:title>
  <dc:creator>Admin</dc:creator>
  <cp:lastModifiedBy>Admin</cp:lastModifiedBy>
  <cp:revision>6</cp:revision>
  <dcterms:created xsi:type="dcterms:W3CDTF">2006-08-16T00:00:00Z</dcterms:created>
  <dcterms:modified xsi:type="dcterms:W3CDTF">2026-02-24T06:55:28Z</dcterms:modified>
</cp:coreProperties>
</file>