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57" r:id="rId4"/>
    <p:sldId id="263" r:id="rId5"/>
    <p:sldId id="258" r:id="rId6"/>
    <p:sldId id="259" r:id="rId7"/>
    <p:sldId id="270" r:id="rId8"/>
    <p:sldId id="271" r:id="rId9"/>
    <p:sldId id="272" r:id="rId10"/>
    <p:sldId id="273" r:id="rId11"/>
    <p:sldId id="274" r:id="rId12"/>
    <p:sldId id="260" r:id="rId13"/>
    <p:sldId id="265" r:id="rId14"/>
    <p:sldId id="266" r:id="rId15"/>
    <p:sldId id="267" r:id="rId16"/>
    <p:sldId id="268" r:id="rId17"/>
    <p:sldId id="269" r:id="rId18"/>
    <p:sldId id="261" r:id="rId19"/>
    <p:sldId id="262"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1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3/30/2026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3/30/2026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3/30/2026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3/30/2026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3/30/2026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1371600"/>
            <a:ext cx="7696200" cy="4724400"/>
          </a:xfrm>
        </p:spPr>
        <p:txBody>
          <a:bodyPr/>
          <a:lstStyle/>
          <a:p>
            <a:r>
              <a:rPr lang="en-US" dirty="0" smtClean="0">
                <a:solidFill>
                  <a:schemeClr val="tx1"/>
                </a:solidFill>
              </a:rPr>
              <a:t>Topic-</a:t>
            </a:r>
            <a:r>
              <a:rPr lang="en-US" sz="4000" b="1" dirty="0" smtClean="0">
                <a:solidFill>
                  <a:schemeClr val="tx1"/>
                </a:solidFill>
              </a:rPr>
              <a:t>Universalism </a:t>
            </a:r>
            <a:r>
              <a:rPr lang="en-US" sz="4000" b="1" dirty="0" smtClean="0">
                <a:solidFill>
                  <a:schemeClr val="tx1"/>
                </a:solidFill>
              </a:rPr>
              <a:t>vs. </a:t>
            </a:r>
            <a:r>
              <a:rPr lang="en-US" sz="4000" b="1" dirty="0" smtClean="0">
                <a:solidFill>
                  <a:schemeClr val="tx1"/>
                </a:solidFill>
              </a:rPr>
              <a:t>Relativism</a:t>
            </a:r>
            <a:endParaRPr lang="en-US" b="1" dirty="0" smtClean="0">
              <a:solidFill>
                <a:schemeClr val="tx1"/>
              </a:solidFill>
            </a:endParaRPr>
          </a:p>
          <a:p>
            <a:r>
              <a:rPr lang="en-US" dirty="0" smtClean="0">
                <a:solidFill>
                  <a:schemeClr val="tx1"/>
                </a:solidFill>
              </a:rPr>
              <a:t>Presented by-</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a:solidFill>
                <a:schemeClr val="tx1"/>
              </a:solidFill>
            </a:endParaRPr>
          </a:p>
        </p:txBody>
      </p:sp>
      <p:sp>
        <p:nvSpPr>
          <p:cNvPr id="2" name="Title 1"/>
          <p:cNvSpPr>
            <a:spLocks noGrp="1"/>
          </p:cNvSpPr>
          <p:nvPr>
            <p:ph type="ctrTitle"/>
          </p:nvPr>
        </p:nvSpPr>
        <p:spPr>
          <a:xfrm>
            <a:off x="685800" y="304801"/>
            <a:ext cx="7772400" cy="838199"/>
          </a:xfrm>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Postcolonial Critique</a:t>
            </a:r>
          </a:p>
          <a:p>
            <a:r>
              <a:rPr lang="en-US" dirty="0" smtClean="0"/>
              <a:t>Views universal human rights as a product of Western dominance and colonial history.</a:t>
            </a:r>
          </a:p>
          <a:p>
            <a:r>
              <a:rPr lang="en-US" dirty="0" smtClean="0"/>
              <a:t>Argues that promoting a "universal" human rights framework often disregards indigenous and non-Western perspectives.</a:t>
            </a:r>
          </a:p>
          <a:p>
            <a:r>
              <a:rPr lang="en-US" dirty="0" smtClean="0"/>
              <a:t>Example: Some African and Asian leaders have argued that Western human rights standards do not fully consider local traditions and histories.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Political Relativism</a:t>
            </a:r>
          </a:p>
          <a:p>
            <a:r>
              <a:rPr lang="en-US" dirty="0" smtClean="0"/>
              <a:t>Suggests that human rights are influenced by political power and interests rather than being truly universal.</a:t>
            </a:r>
          </a:p>
          <a:p>
            <a:r>
              <a:rPr lang="en-US" dirty="0" smtClean="0"/>
              <a:t>Countries may promote certain rights while downplaying others based on political agendas.</a:t>
            </a:r>
          </a:p>
          <a:p>
            <a:r>
              <a:rPr lang="en-US" dirty="0" smtClean="0"/>
              <a:t>Example: Some nations prioritize economic rights (e.g., right to development) over civil liberties, while others do the opposite.</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Arguments for Cultural Relativism</a:t>
            </a:r>
            <a:endParaRPr lang="en-US" dirty="0" smtClean="0"/>
          </a:p>
          <a:p>
            <a:r>
              <a:rPr lang="en-US" b="1" dirty="0" smtClean="0"/>
              <a:t>Avoids ethnocentrism</a:t>
            </a:r>
            <a:r>
              <a:rPr lang="en-US" dirty="0" smtClean="0"/>
              <a:t> – imposing Western values on non-Western societies.</a:t>
            </a:r>
          </a:p>
          <a:p>
            <a:r>
              <a:rPr lang="en-US" dirty="0" smtClean="0"/>
              <a:t>Recognizes </a:t>
            </a:r>
            <a:r>
              <a:rPr lang="en-US" b="1" dirty="0" smtClean="0"/>
              <a:t>cultural autonomy</a:t>
            </a:r>
            <a:r>
              <a:rPr lang="en-US" dirty="0" smtClean="0"/>
              <a:t> and </a:t>
            </a:r>
            <a:r>
              <a:rPr lang="en-US" b="1" dirty="0" smtClean="0"/>
              <a:t>self-determination</a:t>
            </a:r>
            <a:r>
              <a:rPr lang="en-US" dirty="0" smtClean="0"/>
              <a:t>.</a:t>
            </a:r>
          </a:p>
          <a:p>
            <a:r>
              <a:rPr lang="en-US" dirty="0" smtClean="0"/>
              <a:t>Some rights are culturally specific (e.g., collective rights in Indigenous communities).</a:t>
            </a:r>
          </a:p>
          <a:p>
            <a:r>
              <a:rPr lang="en-US" dirty="0" smtClean="0"/>
              <a:t>Promotes </a:t>
            </a:r>
            <a:r>
              <a:rPr lang="en-US" b="1" dirty="0" smtClean="0"/>
              <a:t>dialogue and mutual respect</a:t>
            </a:r>
            <a:r>
              <a:rPr lang="en-US" dirty="0" smtClean="0"/>
              <a:t> rather than imposing norms.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70000" lnSpcReduction="20000"/>
          </a:bodyPr>
          <a:lstStyle/>
          <a:p>
            <a:r>
              <a:rPr lang="en-US" b="1" dirty="0" smtClean="0"/>
              <a:t>Debate on Relativism vs. Universalism of Human Rights</a:t>
            </a:r>
          </a:p>
          <a:p>
            <a:r>
              <a:rPr lang="en-US" b="1" dirty="0" smtClean="0"/>
              <a:t>Definition:</a:t>
            </a:r>
          </a:p>
          <a:p>
            <a:r>
              <a:rPr lang="en-US" dirty="0" smtClean="0"/>
              <a:t>Universalism argues that human rights are </a:t>
            </a:r>
            <a:r>
              <a:rPr lang="en-US" b="1" dirty="0" smtClean="0"/>
              <a:t>inherent, inalienable, and applicable to all humans</a:t>
            </a:r>
            <a:r>
              <a:rPr lang="en-US" dirty="0" smtClean="0"/>
              <a:t> regardless of cultural, religious, or political differences.</a:t>
            </a:r>
          </a:p>
          <a:p>
            <a:r>
              <a:rPr lang="en-US" dirty="0" smtClean="0"/>
              <a:t>Rooted in </a:t>
            </a:r>
            <a:r>
              <a:rPr lang="en-US" b="1" dirty="0" smtClean="0"/>
              <a:t>natural law theory</a:t>
            </a:r>
            <a:r>
              <a:rPr lang="en-US" dirty="0" smtClean="0"/>
              <a:t> and the </a:t>
            </a:r>
            <a:r>
              <a:rPr lang="en-US" b="1" dirty="0" smtClean="0"/>
              <a:t>Universal Declaration of Human Rights (UDHR) (1948)</a:t>
            </a:r>
            <a:r>
              <a:rPr lang="en-US" dirty="0" smtClean="0"/>
              <a:t>.</a:t>
            </a:r>
          </a:p>
          <a:p>
            <a:r>
              <a:rPr lang="en-US" b="1" dirty="0" smtClean="0"/>
              <a:t>Arguments for Universalism:</a:t>
            </a:r>
          </a:p>
          <a:p>
            <a:r>
              <a:rPr lang="en-US" b="1" dirty="0" smtClean="0"/>
              <a:t>Moral Absolutism:</a:t>
            </a:r>
            <a:r>
              <a:rPr lang="en-US" dirty="0" smtClean="0"/>
              <a:t> Some rights, like the right to life, freedom from torture, and gender equality, are universally valid.</a:t>
            </a:r>
          </a:p>
          <a:p>
            <a:r>
              <a:rPr lang="en-US" b="1" dirty="0" smtClean="0"/>
              <a:t>Legal Frameworks:</a:t>
            </a:r>
            <a:r>
              <a:rPr lang="en-US" dirty="0" smtClean="0"/>
              <a:t> International treaties (e.g., ICCPR, ICESCR) establish binding human rights standards.</a:t>
            </a:r>
          </a:p>
          <a:p>
            <a:r>
              <a:rPr lang="en-US" b="1" dirty="0" smtClean="0"/>
              <a:t>Protection from Harm:</a:t>
            </a:r>
            <a:r>
              <a:rPr lang="en-US" dirty="0" smtClean="0"/>
              <a:t> Universal standards prevent oppressive cultural practices (e.g., honor killings, female genital mutilation).</a:t>
            </a:r>
          </a:p>
          <a:p>
            <a:r>
              <a:rPr lang="en-US" b="1" dirty="0" smtClean="0"/>
              <a:t>Globalization &amp; Interconnectedness:</a:t>
            </a:r>
            <a:r>
              <a:rPr lang="en-US" dirty="0" smtClean="0"/>
              <a:t> Modern societies interact globally, requiring shared ethical standards.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Criticism of Universalism:</a:t>
            </a:r>
          </a:p>
          <a:p>
            <a:r>
              <a:rPr lang="en-US" dirty="0" smtClean="0"/>
              <a:t>Imposes </a:t>
            </a:r>
            <a:r>
              <a:rPr lang="en-US" b="1" dirty="0" smtClean="0"/>
              <a:t>Western values</a:t>
            </a:r>
            <a:r>
              <a:rPr lang="en-US" dirty="0" smtClean="0"/>
              <a:t> on non-Western societies.</a:t>
            </a:r>
          </a:p>
          <a:p>
            <a:r>
              <a:rPr lang="en-US" dirty="0" smtClean="0"/>
              <a:t>Fails to recognize </a:t>
            </a:r>
            <a:r>
              <a:rPr lang="en-US" b="1" dirty="0" smtClean="0"/>
              <a:t>cultural diversity</a:t>
            </a:r>
            <a:r>
              <a:rPr lang="en-US" dirty="0" smtClean="0"/>
              <a:t> and </a:t>
            </a:r>
            <a:r>
              <a:rPr lang="en-US" b="1" dirty="0" smtClean="0"/>
              <a:t>historical contexts</a:t>
            </a:r>
            <a:r>
              <a:rPr lang="en-US" dirty="0" smtClean="0"/>
              <a:t> of rights.</a:t>
            </a:r>
          </a:p>
          <a:p>
            <a:r>
              <a:rPr lang="en-US" dirty="0" smtClean="0"/>
              <a:t>Can be used as a </a:t>
            </a:r>
            <a:r>
              <a:rPr lang="en-US" b="1" dirty="0" smtClean="0"/>
              <a:t>tool for political hegemony</a:t>
            </a:r>
            <a:r>
              <a:rPr lang="en-US" dirty="0" smtClean="0"/>
              <a:t> by powerful nations.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943600"/>
          </a:xfrm>
        </p:spPr>
        <p:txBody>
          <a:bodyPr>
            <a:normAutofit fontScale="70000" lnSpcReduction="20000"/>
          </a:bodyPr>
          <a:lstStyle/>
          <a:p>
            <a:r>
              <a:rPr lang="en-US" b="1" dirty="0" smtClean="0"/>
              <a:t>Cultural Relativism of Human Rights</a:t>
            </a:r>
          </a:p>
          <a:p>
            <a:r>
              <a:rPr lang="en-US" b="1" dirty="0" smtClean="0"/>
              <a:t>Definition:</a:t>
            </a:r>
          </a:p>
          <a:p>
            <a:r>
              <a:rPr lang="en-US" dirty="0" smtClean="0"/>
              <a:t>Cultural relativism argues that </a:t>
            </a:r>
            <a:r>
              <a:rPr lang="en-US" b="1" dirty="0" smtClean="0"/>
              <a:t>human rights are not absolute</a:t>
            </a:r>
            <a:r>
              <a:rPr lang="en-US" dirty="0" smtClean="0"/>
              <a:t> and should be interpreted within cultural, religious, and historical contexts.</a:t>
            </a:r>
          </a:p>
          <a:p>
            <a:r>
              <a:rPr lang="en-US" dirty="0" smtClean="0"/>
              <a:t>Rooted in </a:t>
            </a:r>
            <a:r>
              <a:rPr lang="en-US" b="1" dirty="0" smtClean="0"/>
              <a:t>anthropology</a:t>
            </a:r>
            <a:r>
              <a:rPr lang="en-US" dirty="0" smtClean="0"/>
              <a:t> and the idea that </a:t>
            </a:r>
            <a:r>
              <a:rPr lang="en-US" b="1" dirty="0" smtClean="0"/>
              <a:t>no culture is superior to another</a:t>
            </a:r>
            <a:r>
              <a:rPr lang="en-US" dirty="0" smtClean="0"/>
              <a:t>.</a:t>
            </a:r>
          </a:p>
          <a:p>
            <a:r>
              <a:rPr lang="en-US" b="1" dirty="0" smtClean="0"/>
              <a:t>Arguments for Cultural Relativism:</a:t>
            </a:r>
          </a:p>
          <a:p>
            <a:r>
              <a:rPr lang="en-US" b="1" dirty="0" smtClean="0"/>
              <a:t>Cultural Diversity:</a:t>
            </a:r>
            <a:r>
              <a:rPr lang="en-US" dirty="0" smtClean="0"/>
              <a:t> Rights must be adaptable to different cultural traditions (e.g., collective rights in Africa vs. individual rights in the West).</a:t>
            </a:r>
          </a:p>
          <a:p>
            <a:r>
              <a:rPr lang="en-US" b="1" dirty="0" smtClean="0"/>
              <a:t>Respect for Sovereignty:</a:t>
            </a:r>
            <a:r>
              <a:rPr lang="en-US" dirty="0" smtClean="0"/>
              <a:t> Each society should determine its own human rights norms.</a:t>
            </a:r>
          </a:p>
          <a:p>
            <a:r>
              <a:rPr lang="en-US" b="1" dirty="0" smtClean="0"/>
              <a:t>Avoids Cultural Imperialism:</a:t>
            </a:r>
            <a:r>
              <a:rPr lang="en-US" dirty="0" smtClean="0"/>
              <a:t> Imposing universal standards disregards indigenous traditions and values.</a:t>
            </a:r>
          </a:p>
          <a:p>
            <a:r>
              <a:rPr lang="en-US" b="1" dirty="0" smtClean="0"/>
              <a:t>Community-Based Rights:</a:t>
            </a:r>
            <a:r>
              <a:rPr lang="en-US" dirty="0" smtClean="0"/>
              <a:t> Some cultures emphasize group rights over individual rights (e.g., Confucian, Islamic, and African traditions).</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Criticism of Cultural Relativism:</a:t>
            </a:r>
          </a:p>
          <a:p>
            <a:r>
              <a:rPr lang="en-US" dirty="0" smtClean="0"/>
              <a:t>Can </a:t>
            </a:r>
            <a:r>
              <a:rPr lang="en-US" b="1" dirty="0" smtClean="0"/>
              <a:t>justify human rights abuses</a:t>
            </a:r>
            <a:r>
              <a:rPr lang="en-US" dirty="0" smtClean="0"/>
              <a:t> (e.g., discrimination, gender inequality) under the guise of culture.</a:t>
            </a:r>
          </a:p>
          <a:p>
            <a:r>
              <a:rPr lang="en-US" dirty="0" smtClean="0"/>
              <a:t>May </a:t>
            </a:r>
            <a:r>
              <a:rPr lang="en-US" b="1" dirty="0" smtClean="0"/>
              <a:t>undermine international human rights law</a:t>
            </a:r>
            <a:r>
              <a:rPr lang="en-US" dirty="0" smtClean="0"/>
              <a:t>.</a:t>
            </a:r>
          </a:p>
          <a:p>
            <a:r>
              <a:rPr lang="en-US" dirty="0" smtClean="0"/>
              <a:t>Often </a:t>
            </a:r>
            <a:r>
              <a:rPr lang="en-US" b="1" dirty="0" smtClean="0"/>
              <a:t>exploited by authoritarian regimes</a:t>
            </a:r>
            <a:r>
              <a:rPr lang="en-US" dirty="0" smtClean="0"/>
              <a:t> to suppress dissent.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Contemporary Perspectives: Bridging the Gap</a:t>
            </a:r>
          </a:p>
          <a:p>
            <a:r>
              <a:rPr lang="en-US" b="1" dirty="0" smtClean="0"/>
              <a:t>Weak Relativism:</a:t>
            </a:r>
            <a:r>
              <a:rPr lang="en-US" dirty="0" smtClean="0"/>
              <a:t> Recognizes universal principles but allows cultural variations in implementation.</a:t>
            </a:r>
          </a:p>
          <a:p>
            <a:r>
              <a:rPr lang="en-US" b="1" dirty="0" smtClean="0"/>
              <a:t>Pluralistic Universalism:</a:t>
            </a:r>
            <a:r>
              <a:rPr lang="en-US" dirty="0" smtClean="0"/>
              <a:t> Accepts core human rights but acknowledges cultural diversity in interpretation.</a:t>
            </a:r>
          </a:p>
          <a:p>
            <a:r>
              <a:rPr lang="en-US" b="1" dirty="0" smtClean="0"/>
              <a:t>Dialogue Approach:</a:t>
            </a:r>
            <a:r>
              <a:rPr lang="en-US" dirty="0" smtClean="0"/>
              <a:t> Encourages intercultural dialogue to find common ground.</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Bridging the Gap – A Balanced Approach</a:t>
            </a:r>
            <a:endParaRPr lang="en-US" dirty="0" smtClean="0"/>
          </a:p>
          <a:p>
            <a:r>
              <a:rPr lang="en-US" b="1" dirty="0" smtClean="0"/>
              <a:t>Cross-cultural dialogue</a:t>
            </a:r>
            <a:r>
              <a:rPr lang="en-US" dirty="0" smtClean="0"/>
              <a:t> to harmonize human rights and cultural values.</a:t>
            </a:r>
          </a:p>
          <a:p>
            <a:r>
              <a:rPr lang="en-US" dirty="0" smtClean="0"/>
              <a:t>Concept of </a:t>
            </a:r>
            <a:r>
              <a:rPr lang="en-US" b="1" dirty="0" smtClean="0"/>
              <a:t>relative universalism</a:t>
            </a:r>
            <a:r>
              <a:rPr lang="en-US" dirty="0" smtClean="0"/>
              <a:t> – core human rights with cultural flexibility.</a:t>
            </a:r>
          </a:p>
          <a:p>
            <a:r>
              <a:rPr lang="en-US" dirty="0" smtClean="0"/>
              <a:t>Regional human rights instruments (e.g., African Charter on Human and Peoples’ Rights).</a:t>
            </a:r>
          </a:p>
          <a:p>
            <a:r>
              <a:rPr lang="en-US" dirty="0" smtClean="0"/>
              <a:t>Need for </a:t>
            </a:r>
            <a:r>
              <a:rPr lang="en-US" b="1" dirty="0" smtClean="0"/>
              <a:t>context-sensitive human rights policies</a:t>
            </a:r>
            <a:r>
              <a:rPr lang="en-US" dirty="0" smtClean="0"/>
              <a: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Conclusion</a:t>
            </a:r>
            <a:endParaRPr lang="en-US" dirty="0" smtClean="0"/>
          </a:p>
          <a:p>
            <a:r>
              <a:rPr lang="en-US" b="1" dirty="0" smtClean="0"/>
              <a:t>Universalism vs. Relativism is a complex debate</a:t>
            </a:r>
            <a:r>
              <a:rPr lang="en-US" dirty="0" smtClean="0"/>
              <a:t> with no absolute answer.</a:t>
            </a:r>
          </a:p>
          <a:p>
            <a:r>
              <a:rPr lang="en-US" dirty="0" smtClean="0"/>
              <a:t>A balance between </a:t>
            </a:r>
            <a:r>
              <a:rPr lang="en-US" b="1" dirty="0" smtClean="0"/>
              <a:t>global standards</a:t>
            </a:r>
            <a:r>
              <a:rPr lang="en-US" dirty="0" smtClean="0"/>
              <a:t> and </a:t>
            </a:r>
            <a:r>
              <a:rPr lang="en-US" b="1" dirty="0" smtClean="0"/>
              <a:t>cultural legitimacy</a:t>
            </a:r>
            <a:r>
              <a:rPr lang="en-US" dirty="0" smtClean="0"/>
              <a:t> is necessary.</a:t>
            </a:r>
          </a:p>
          <a:p>
            <a:r>
              <a:rPr lang="en-US" dirty="0" smtClean="0"/>
              <a:t>Ongoing dialogue is essential to ensure </a:t>
            </a:r>
            <a:r>
              <a:rPr lang="en-US" b="1" dirty="0" smtClean="0"/>
              <a:t>both protection and respect for diversity</a:t>
            </a:r>
            <a:r>
              <a:rPr lang="en-US" dirty="0" smtClean="0"/>
              <a: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dirty="0" smtClean="0"/>
              <a:t>Introduction:</a:t>
            </a:r>
            <a:endParaRPr lang="en-US" dirty="0" smtClean="0"/>
          </a:p>
          <a:p>
            <a:pPr algn="just"/>
            <a:r>
              <a:rPr lang="en-US" dirty="0" smtClean="0"/>
              <a:t>Human rights are fundamental rights inherent to all individuals.</a:t>
            </a:r>
          </a:p>
          <a:p>
            <a:pPr algn="just"/>
            <a:r>
              <a:rPr lang="en-US" dirty="0" smtClean="0"/>
              <a:t>Debate exists between </a:t>
            </a:r>
            <a:r>
              <a:rPr lang="en-US" b="1" dirty="0" smtClean="0"/>
              <a:t>universalism</a:t>
            </a:r>
            <a:r>
              <a:rPr lang="en-US" dirty="0" smtClean="0"/>
              <a:t> and </a:t>
            </a:r>
            <a:r>
              <a:rPr lang="en-US" b="1" dirty="0" smtClean="0"/>
              <a:t>cultural relativism</a:t>
            </a:r>
            <a:r>
              <a:rPr lang="en-US" dirty="0" smtClean="0"/>
              <a:t> in human rights.</a:t>
            </a:r>
          </a:p>
          <a:p>
            <a:pPr algn="just"/>
            <a:r>
              <a:rPr lang="en-US" dirty="0" smtClean="0"/>
              <a:t>This presentation explores both perspectives and their implications.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Universalism – Definition &amp; Principles</a:t>
            </a:r>
            <a:endParaRPr lang="en-US" dirty="0" smtClean="0"/>
          </a:p>
          <a:p>
            <a:r>
              <a:rPr lang="en-US" dirty="0" smtClean="0"/>
              <a:t>Human rights are </a:t>
            </a:r>
            <a:r>
              <a:rPr lang="en-US" b="1" dirty="0" smtClean="0"/>
              <a:t>universal, inalienable, and indivisible</a:t>
            </a:r>
            <a:r>
              <a:rPr lang="en-US" dirty="0" smtClean="0"/>
              <a:t>.</a:t>
            </a:r>
          </a:p>
          <a:p>
            <a:r>
              <a:rPr lang="en-US" dirty="0" smtClean="0"/>
              <a:t>Rooted in the </a:t>
            </a:r>
            <a:r>
              <a:rPr lang="en-US" b="1" dirty="0" smtClean="0"/>
              <a:t>Universal Declaration of Human Rights (UDHR, 1948)</a:t>
            </a:r>
            <a:r>
              <a:rPr lang="en-US" dirty="0" smtClean="0"/>
              <a:t>.</a:t>
            </a:r>
          </a:p>
          <a:p>
            <a:r>
              <a:rPr lang="en-US" dirty="0" smtClean="0"/>
              <a:t>Argues that human rights apply equally to all, regardless of culture, religion, or nationality.</a:t>
            </a:r>
          </a:p>
          <a:p>
            <a:r>
              <a:rPr lang="en-US" dirty="0" smtClean="0"/>
              <a:t>Justification: </a:t>
            </a:r>
            <a:r>
              <a:rPr lang="en-US" b="1" dirty="0" smtClean="0"/>
              <a:t>Natural law theory</a:t>
            </a:r>
            <a:r>
              <a:rPr lang="en-US" dirty="0" smtClean="0"/>
              <a:t>, shared human dignity.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019800"/>
          </a:xfrm>
        </p:spPr>
        <p:txBody>
          <a:bodyPr>
            <a:normAutofit fontScale="85000" lnSpcReduction="20000"/>
          </a:bodyPr>
          <a:lstStyle/>
          <a:p>
            <a:r>
              <a:rPr lang="en-US" dirty="0" smtClean="0"/>
              <a:t>The </a:t>
            </a:r>
            <a:r>
              <a:rPr lang="en-US" b="1" dirty="0" smtClean="0"/>
              <a:t>universalism of human rights</a:t>
            </a:r>
            <a:r>
              <a:rPr lang="en-US" dirty="0" smtClean="0"/>
              <a:t> is the idea that human rights are </a:t>
            </a:r>
            <a:r>
              <a:rPr lang="en-US" b="1" dirty="0" smtClean="0"/>
              <a:t>inherent, inalienable, and applicable to all people</a:t>
            </a:r>
            <a:r>
              <a:rPr lang="en-US" dirty="0" smtClean="0"/>
              <a:t> regardless of nationality, culture, religion, or social background. It asserts that human rights are </a:t>
            </a:r>
            <a:r>
              <a:rPr lang="en-US" b="1" dirty="0" smtClean="0"/>
              <a:t>universal</a:t>
            </a:r>
            <a:r>
              <a:rPr lang="en-US" dirty="0" smtClean="0"/>
              <a:t> and should be upheld everywhere, at all times, as fundamental principles of human dignity.</a:t>
            </a:r>
          </a:p>
          <a:p>
            <a:r>
              <a:rPr lang="en-US" b="1" dirty="0" smtClean="0"/>
              <a:t>Key Principles of Universalism in Human Rights</a:t>
            </a:r>
          </a:p>
          <a:p>
            <a:r>
              <a:rPr lang="en-US" b="1" dirty="0" smtClean="0"/>
              <a:t>Universality</a:t>
            </a:r>
            <a:r>
              <a:rPr lang="en-US" dirty="0" smtClean="0"/>
              <a:t> – Human rights apply to all people, everywhere, without discrimination.</a:t>
            </a:r>
          </a:p>
          <a:p>
            <a:r>
              <a:rPr lang="en-US" b="1" dirty="0" smtClean="0"/>
              <a:t>Inalienability</a:t>
            </a:r>
            <a:r>
              <a:rPr lang="en-US" dirty="0" smtClean="0"/>
              <a:t> – People cannot be deprived of their rights except in specific legal circumstances.</a:t>
            </a:r>
          </a:p>
          <a:p>
            <a:r>
              <a:rPr lang="en-US" b="1" dirty="0" smtClean="0"/>
              <a:t>Indivisibility</a:t>
            </a:r>
            <a:r>
              <a:rPr lang="en-US" dirty="0" smtClean="0"/>
              <a:t> – All rights (civil, political, economic, social, and cultural) are equally important.</a:t>
            </a:r>
          </a:p>
          <a:p>
            <a:r>
              <a:rPr lang="en-US" b="1" dirty="0" smtClean="0"/>
              <a:t>Interdependence</a:t>
            </a:r>
            <a:r>
              <a:rPr lang="en-US" dirty="0" smtClean="0"/>
              <a:t> – The protection of one right often depends on the protection of others (e.g., the right to education enhances the right to work).</a:t>
            </a:r>
          </a:p>
          <a:p>
            <a:r>
              <a:rPr lang="en-US" b="1" dirty="0" smtClean="0"/>
              <a:t>International Standards</a:t>
            </a:r>
            <a:r>
              <a:rPr lang="en-US" dirty="0" smtClean="0"/>
              <a:t> – Documents like the </a:t>
            </a:r>
            <a:r>
              <a:rPr lang="en-US" b="1" dirty="0" smtClean="0"/>
              <a:t>Universal Declaration of Human Rights (UDHR)</a:t>
            </a:r>
            <a:r>
              <a:rPr lang="en-US" dirty="0" smtClean="0"/>
              <a:t> (1948) establish global norms for human rights.</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Arguments for Universalism</a:t>
            </a:r>
            <a:endParaRPr lang="en-US" dirty="0" smtClean="0"/>
          </a:p>
          <a:p>
            <a:r>
              <a:rPr lang="en-US" dirty="0" smtClean="0"/>
              <a:t>Ensures </a:t>
            </a:r>
            <a:r>
              <a:rPr lang="en-US" b="1" dirty="0" smtClean="0"/>
              <a:t>equality and non-discrimination</a:t>
            </a:r>
            <a:r>
              <a:rPr lang="en-US" dirty="0" smtClean="0"/>
              <a:t>.</a:t>
            </a:r>
          </a:p>
          <a:p>
            <a:r>
              <a:rPr lang="en-US" dirty="0" smtClean="0"/>
              <a:t>Prevents </a:t>
            </a:r>
            <a:r>
              <a:rPr lang="en-US" b="1" dirty="0" smtClean="0"/>
              <a:t>harmful traditional practices</a:t>
            </a:r>
            <a:r>
              <a:rPr lang="en-US" dirty="0" smtClean="0"/>
              <a:t> (e.g., honor killings, female genital mutilation).</a:t>
            </a:r>
          </a:p>
          <a:p>
            <a:r>
              <a:rPr lang="en-US" dirty="0" smtClean="0"/>
              <a:t>International treaties (e.g., ICCPR, ICESCR) uphold universality.</a:t>
            </a:r>
          </a:p>
          <a:p>
            <a:r>
              <a:rPr lang="en-US" dirty="0" smtClean="0"/>
              <a:t>Human dignity is </a:t>
            </a:r>
            <a:r>
              <a:rPr lang="en-US" b="1" dirty="0" smtClean="0"/>
              <a:t>not culture-specific</a:t>
            </a:r>
            <a:r>
              <a:rPr lang="en-US" dirty="0" smtClean="0"/>
              <a: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Cultural Relativism – Definition &amp; Principles</a:t>
            </a:r>
            <a:endParaRPr lang="en-US" dirty="0" smtClean="0"/>
          </a:p>
          <a:p>
            <a:r>
              <a:rPr lang="en-US" dirty="0" smtClean="0"/>
              <a:t>Argues that human rights should be interpreted </a:t>
            </a:r>
            <a:r>
              <a:rPr lang="en-US" b="1" dirty="0" smtClean="0"/>
              <a:t>within cultural contexts</a:t>
            </a:r>
            <a:r>
              <a:rPr lang="en-US" dirty="0" smtClean="0"/>
              <a:t>.</a:t>
            </a:r>
          </a:p>
          <a:p>
            <a:r>
              <a:rPr lang="en-US" dirty="0" smtClean="0"/>
              <a:t>No single moral framework applies to all societies.</a:t>
            </a:r>
          </a:p>
          <a:p>
            <a:r>
              <a:rPr lang="en-US" dirty="0" smtClean="0"/>
              <a:t>Rights and values are </a:t>
            </a:r>
            <a:r>
              <a:rPr lang="en-US" b="1" dirty="0" smtClean="0"/>
              <a:t>socially constructed</a:t>
            </a:r>
            <a:r>
              <a:rPr lang="en-US" dirty="0" smtClean="0"/>
              <a:t> and vary across cultures.</a:t>
            </a:r>
          </a:p>
          <a:p>
            <a:r>
              <a:rPr lang="en-US" dirty="0" smtClean="0"/>
              <a:t>Justification: </a:t>
            </a:r>
            <a:r>
              <a:rPr lang="en-US" b="1" dirty="0" smtClean="0"/>
              <a:t>Anthropological perspective</a:t>
            </a:r>
            <a:r>
              <a:rPr lang="en-US" dirty="0" smtClean="0"/>
              <a:t>, respect for cultural diversity.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dirty="0" smtClean="0"/>
              <a:t>Relativism in human rights is the idea that rights and moral principles are not universal but are instead culturally or socially constructed. This contrasts with universalism, which holds that human rights apply to all people regardless of cultural or social differences. There are several theories related to the relativist approach to human rights:</a:t>
            </a:r>
          </a:p>
          <a:p>
            <a:r>
              <a:rPr lang="en-US" b="1" dirty="0" smtClean="0"/>
              <a:t>1. Cultural Relativism</a:t>
            </a:r>
          </a:p>
          <a:p>
            <a:r>
              <a:rPr lang="en-US" dirty="0" smtClean="0"/>
              <a:t>Argues that human rights should be interpreted within the context of a particular culture.</a:t>
            </a:r>
          </a:p>
          <a:p>
            <a:r>
              <a:rPr lang="en-US" dirty="0" smtClean="0"/>
              <a:t>Different societies have different values, traditions, and norms that shape their understanding of rights.</a:t>
            </a:r>
          </a:p>
          <a:p>
            <a:r>
              <a:rPr lang="en-US" dirty="0" smtClean="0"/>
              <a:t>Example: Some cultures emphasize collective rights over individual rights, which might conflict with Western notions of individual freedoms.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Moral Relativism</a:t>
            </a:r>
          </a:p>
          <a:p>
            <a:r>
              <a:rPr lang="en-US" dirty="0" smtClean="0"/>
              <a:t>Suggests that moral principles, including human rights, are subjective and depend on societal or individual beliefs.</a:t>
            </a:r>
          </a:p>
          <a:p>
            <a:r>
              <a:rPr lang="en-US" dirty="0" smtClean="0"/>
              <a:t>No universal moral standard exists, so imposing human rights universally could be seen as a form of cultural imperialism.</a:t>
            </a:r>
          </a:p>
          <a:p>
            <a:r>
              <a:rPr lang="en-US" dirty="0" smtClean="0"/>
              <a:t>Example: Some societies may not view freedom of speech as an absolute right, prioritizing harmony over open dissent.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Legal Relativism</a:t>
            </a:r>
          </a:p>
          <a:p>
            <a:r>
              <a:rPr lang="en-US" dirty="0" smtClean="0"/>
              <a:t>Emphasizes that legal systems differ across societies, and therefore, human rights laws should be interpreted based on a country’s legal traditions.</a:t>
            </a:r>
          </a:p>
          <a:p>
            <a:r>
              <a:rPr lang="en-US" dirty="0" smtClean="0"/>
              <a:t>International human rights frameworks should allow flexibility for different legal and political systems.</a:t>
            </a:r>
          </a:p>
          <a:p>
            <a:r>
              <a:rPr lang="en-US" dirty="0" smtClean="0"/>
              <a:t>Example: Some countries use religious law (e.g., </a:t>
            </a:r>
            <a:r>
              <a:rPr lang="en-US" dirty="0" err="1" smtClean="0"/>
              <a:t>Sharia</a:t>
            </a:r>
            <a:r>
              <a:rPr lang="en-US" dirty="0" smtClean="0"/>
              <a:t>) as a legal foundation, which may conflict with secular human rights norms.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51</TotalTime>
  <Words>1217</Words>
  <Application>Microsoft Office PowerPoint</Application>
  <PresentationFormat>On-screen Show (4:3)</PresentationFormat>
  <Paragraphs>95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Universalism vs. Relativism</dc:title>
  <dc:creator>Admin</dc:creator>
  <cp:lastModifiedBy>Admin</cp:lastModifiedBy>
  <cp:revision>9</cp:revision>
  <dcterms:created xsi:type="dcterms:W3CDTF">2006-08-16T00:00:00Z</dcterms:created>
  <dcterms:modified xsi:type="dcterms:W3CDTF">2026-03-30T06:48:53Z</dcterms:modified>
</cp:coreProperties>
</file>