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5E96-DEF7-DA21-322B-8B2CCCA0AC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01047D-6B63-D0F7-E5C2-5FB07F4D07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7E652C-5598-7550-0D43-826D132C64E2}"/>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5" name="Footer Placeholder 4">
            <a:extLst>
              <a:ext uri="{FF2B5EF4-FFF2-40B4-BE49-F238E27FC236}">
                <a16:creationId xmlns:a16="http://schemas.microsoft.com/office/drawing/2014/main" id="{FC8CB3D3-380F-A551-4C14-43EC8C32C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A8B78-C8B1-1FDF-7647-CA6A6F7B2465}"/>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74226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C394-BA6E-61B9-FA2B-3911E6D514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7C4A19-31C4-E944-73E2-9E6555C9B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AD903-54D3-E716-97FF-AE84DE8D1CE0}"/>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5" name="Footer Placeholder 4">
            <a:extLst>
              <a:ext uri="{FF2B5EF4-FFF2-40B4-BE49-F238E27FC236}">
                <a16:creationId xmlns:a16="http://schemas.microsoft.com/office/drawing/2014/main" id="{E105BB0F-6326-93D3-2960-64CB26B1D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4CAEE-DAE6-5FE1-F6E4-B0F1A5557EF1}"/>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107958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0AE85-365B-97E2-2BE7-FB25E8C347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47F9B7-AF6B-D198-7746-123C67ECD2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CC157-0813-0A8C-2166-03E691917B07}"/>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5" name="Footer Placeholder 4">
            <a:extLst>
              <a:ext uri="{FF2B5EF4-FFF2-40B4-BE49-F238E27FC236}">
                <a16:creationId xmlns:a16="http://schemas.microsoft.com/office/drawing/2014/main" id="{FB14E1F0-2E8F-EBCD-F875-B082284BC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3A2A6-56B3-C45D-6E1A-BE2F8F4FF612}"/>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236929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7AB0-48F6-022A-2CF8-C03A04C31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023FF-7140-5830-BE66-9DF1FCCC03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8494F-2EFF-F5DB-E779-2A3CC94BF742}"/>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5" name="Footer Placeholder 4">
            <a:extLst>
              <a:ext uri="{FF2B5EF4-FFF2-40B4-BE49-F238E27FC236}">
                <a16:creationId xmlns:a16="http://schemas.microsoft.com/office/drawing/2014/main" id="{E549578C-6F97-5F89-1939-1823F1E40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AAF22-75FC-9847-54B7-2AB77E0D1AEB}"/>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314271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BDFB-892C-E873-11BE-269DA9CF0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BE112C-E1A4-765E-0983-E510372F4B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58EB1-A3AB-AF26-53AF-297DD52BBADA}"/>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5" name="Footer Placeholder 4">
            <a:extLst>
              <a:ext uri="{FF2B5EF4-FFF2-40B4-BE49-F238E27FC236}">
                <a16:creationId xmlns:a16="http://schemas.microsoft.com/office/drawing/2014/main" id="{76AF28F5-8CAA-9446-8F6F-302425BA6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ECF53-A3D1-0D32-38B7-A17C47153CF3}"/>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136720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331E-8B87-19AE-B3AE-6FB02876C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A7A5AF-3F88-BBFC-C571-A24BCA1842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2FCA1A-5832-69F3-752B-395BB43B8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1F4D0-7716-E065-D73B-185C900BCC84}"/>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6" name="Footer Placeholder 5">
            <a:extLst>
              <a:ext uri="{FF2B5EF4-FFF2-40B4-BE49-F238E27FC236}">
                <a16:creationId xmlns:a16="http://schemas.microsoft.com/office/drawing/2014/main" id="{58E0751E-5C65-587C-6A36-D875309A8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9D71E-E568-945E-27C4-B559DCFFE469}"/>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238632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D790A-021C-0FE5-5677-2FB19F98E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6941B0-09B1-95C4-C083-2F2FBA12D7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19414A-792C-17C5-C535-EC5AEAA3F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68AF6B-5EF9-3EB5-E6D1-BD86B68BD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68C75-8533-CB4E-308E-B4CCF7A21B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3C6685-7F52-1B5B-204C-6CE97C05FFF2}"/>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8" name="Footer Placeholder 7">
            <a:extLst>
              <a:ext uri="{FF2B5EF4-FFF2-40B4-BE49-F238E27FC236}">
                <a16:creationId xmlns:a16="http://schemas.microsoft.com/office/drawing/2014/main" id="{3F046D66-D1A7-3786-CFA5-728D1CE186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D18BA1-CDB4-5BA3-A091-EFD3BE03D499}"/>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376525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B94E-7DF9-D77F-1C8C-8C29D68F9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B5357A-4BE5-FC68-AA7F-7CA9319A2B38}"/>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4" name="Footer Placeholder 3">
            <a:extLst>
              <a:ext uri="{FF2B5EF4-FFF2-40B4-BE49-F238E27FC236}">
                <a16:creationId xmlns:a16="http://schemas.microsoft.com/office/drawing/2014/main" id="{ED38B019-3279-6EB2-299E-0A21A274C8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F20E18-359C-A63D-68C0-72836F5DF078}"/>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199555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7A21F-8C70-8BA7-992F-FB1860DC7849}"/>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3" name="Footer Placeholder 2">
            <a:extLst>
              <a:ext uri="{FF2B5EF4-FFF2-40B4-BE49-F238E27FC236}">
                <a16:creationId xmlns:a16="http://schemas.microsoft.com/office/drawing/2014/main" id="{C1AEFCB0-61E1-9CC7-665B-042F8DDA98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AFAAE8-57BB-11D6-CA27-CD155B12C631}"/>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380662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32A78-90CF-7E88-F632-15A0CC77A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A33DC5-2BCB-4494-EA62-C0FB00F333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B1440-2BE5-D35E-F32D-CAC812417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6D02D-E4EE-FF6A-CDAE-4C277D420678}"/>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6" name="Footer Placeholder 5">
            <a:extLst>
              <a:ext uri="{FF2B5EF4-FFF2-40B4-BE49-F238E27FC236}">
                <a16:creationId xmlns:a16="http://schemas.microsoft.com/office/drawing/2014/main" id="{99E26A41-D79F-B658-69FD-5A1856A95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BDDFC-52C7-7558-A6EB-61808C62D197}"/>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176452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132B-ABED-09BE-40F1-1D5C4A5921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56D89-72EE-7095-D7D5-F70E4509C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72870C-3CF8-225F-515F-85128EDAD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9C943-62CC-A75C-2C53-D92B59D24A43}"/>
              </a:ext>
            </a:extLst>
          </p:cNvPr>
          <p:cNvSpPr>
            <a:spLocks noGrp="1"/>
          </p:cNvSpPr>
          <p:nvPr>
            <p:ph type="dt" sz="half" idx="10"/>
          </p:nvPr>
        </p:nvSpPr>
        <p:spPr/>
        <p:txBody>
          <a:bodyPr/>
          <a:lstStyle/>
          <a:p>
            <a:fld id="{795075B5-8E2C-49D6-B6DF-85480DCA18E7}" type="datetimeFigureOut">
              <a:rPr lang="en-US" smtClean="0"/>
              <a:t>3/27/2026</a:t>
            </a:fld>
            <a:endParaRPr lang="en-US"/>
          </a:p>
        </p:txBody>
      </p:sp>
      <p:sp>
        <p:nvSpPr>
          <p:cNvPr id="6" name="Footer Placeholder 5">
            <a:extLst>
              <a:ext uri="{FF2B5EF4-FFF2-40B4-BE49-F238E27FC236}">
                <a16:creationId xmlns:a16="http://schemas.microsoft.com/office/drawing/2014/main" id="{4554A75B-E0B5-5E92-88C7-20F4EA3E3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E53192-14E6-54CB-1496-3FBD80899ECD}"/>
              </a:ext>
            </a:extLst>
          </p:cNvPr>
          <p:cNvSpPr>
            <a:spLocks noGrp="1"/>
          </p:cNvSpPr>
          <p:nvPr>
            <p:ph type="sldNum" sz="quarter" idx="12"/>
          </p:nvPr>
        </p:nvSpPr>
        <p:spPr/>
        <p:txBody>
          <a:bodyPr/>
          <a:lstStyle/>
          <a:p>
            <a:fld id="{247B6CA8-B842-4247-BB52-AE776D31857B}" type="slidenum">
              <a:rPr lang="en-US" smtClean="0"/>
              <a:t>‹#›</a:t>
            </a:fld>
            <a:endParaRPr lang="en-US"/>
          </a:p>
        </p:txBody>
      </p:sp>
    </p:spTree>
    <p:extLst>
      <p:ext uri="{BB962C8B-B14F-4D97-AF65-F5344CB8AC3E}">
        <p14:creationId xmlns:p14="http://schemas.microsoft.com/office/powerpoint/2010/main" val="143577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56A3E-D52B-FF2F-4363-5F46B4F816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52109-04CC-9C83-2FDD-62A0FE58E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C2F93-C591-5C52-DC42-D5E0C145BC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5075B5-8E2C-49D6-B6DF-85480DCA18E7}" type="datetimeFigureOut">
              <a:rPr lang="en-US" smtClean="0"/>
              <a:t>3/27/2026</a:t>
            </a:fld>
            <a:endParaRPr lang="en-US"/>
          </a:p>
        </p:txBody>
      </p:sp>
      <p:sp>
        <p:nvSpPr>
          <p:cNvPr id="5" name="Footer Placeholder 4">
            <a:extLst>
              <a:ext uri="{FF2B5EF4-FFF2-40B4-BE49-F238E27FC236}">
                <a16:creationId xmlns:a16="http://schemas.microsoft.com/office/drawing/2014/main" id="{88B60021-91E2-45C1-C0F6-B5BA2C700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0F9064-253D-ADE2-EFFA-6ACC85C77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7B6CA8-B842-4247-BB52-AE776D31857B}" type="slidenum">
              <a:rPr lang="en-US" smtClean="0"/>
              <a:t>‹#›</a:t>
            </a:fld>
            <a:endParaRPr lang="en-US"/>
          </a:p>
        </p:txBody>
      </p:sp>
    </p:spTree>
    <p:extLst>
      <p:ext uri="{BB962C8B-B14F-4D97-AF65-F5344CB8AC3E}">
        <p14:creationId xmlns:p14="http://schemas.microsoft.com/office/powerpoint/2010/main" val="2013888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8733-C944-E7CE-58C5-D3F5BC087ABA}"/>
              </a:ext>
            </a:extLst>
          </p:cNvPr>
          <p:cNvSpPr>
            <a:spLocks noGrp="1"/>
          </p:cNvSpPr>
          <p:nvPr>
            <p:ph type="ctrTitle"/>
          </p:nvPr>
        </p:nvSpPr>
        <p:spPr>
          <a:xfrm flipV="1">
            <a:off x="1524000" y="-1034143"/>
            <a:ext cx="9144000" cy="489857"/>
          </a:xfrm>
        </p:spPr>
        <p:txBody>
          <a:bodyPr>
            <a:normAutofit fontScale="90000"/>
          </a:bodyPr>
          <a:lstStyle/>
          <a:p>
            <a:endParaRPr lang="en-US" dirty="0"/>
          </a:p>
        </p:txBody>
      </p:sp>
      <p:sp>
        <p:nvSpPr>
          <p:cNvPr id="3" name="Subtitle 2">
            <a:extLst>
              <a:ext uri="{FF2B5EF4-FFF2-40B4-BE49-F238E27FC236}">
                <a16:creationId xmlns:a16="http://schemas.microsoft.com/office/drawing/2014/main" id="{E05AB67B-B21B-6432-69DE-CEC8C2196F7B}"/>
              </a:ext>
            </a:extLst>
          </p:cNvPr>
          <p:cNvSpPr>
            <a:spLocks noGrp="1"/>
          </p:cNvSpPr>
          <p:nvPr>
            <p:ph type="subTitle" idx="1"/>
          </p:nvPr>
        </p:nvSpPr>
        <p:spPr>
          <a:xfrm>
            <a:off x="141514" y="174171"/>
            <a:ext cx="11908972" cy="6553200"/>
          </a:xfrm>
        </p:spPr>
        <p:txBody>
          <a:bodyPr>
            <a:normAutofit/>
          </a:bodyPr>
          <a:lstStyle/>
          <a:p>
            <a:pPr algn="l"/>
            <a:r>
              <a:rPr lang="en-US" sz="2800" b="1" dirty="0">
                <a:latin typeface="Algerian" panose="04020705040A02060702" pitchFamily="82" charset="0"/>
              </a:rPr>
              <a:t>BUDGET CYCLE IN INDIA</a:t>
            </a: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term “Budget” is not explicitly mentioned in the Constitution of India. Instead, the Constitution uses the term “Annual Financial Statement” under Article 112.</a:t>
            </a: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Annual Financial Statement refers to a detailed statement of the estimated receipts and expenditures of the Government of India for a financial year (April 1 to March 31).</a:t>
            </a:r>
          </a:p>
          <a:p>
            <a:pPr algn="l"/>
            <a:r>
              <a:rPr lang="en-US" sz="2000" b="1" dirty="0">
                <a:latin typeface="Times New Roman" panose="02020603050405020304" pitchFamily="18" charset="0"/>
                <a:cs typeface="Times New Roman" panose="02020603050405020304" pitchFamily="18" charset="0"/>
              </a:rPr>
              <a:t>Budgetary Process in India</a:t>
            </a:r>
          </a:p>
          <a:p>
            <a:pPr algn="l"/>
            <a:r>
              <a:rPr lang="en-US" sz="2000" dirty="0">
                <a:latin typeface="Times New Roman" panose="02020603050405020304" pitchFamily="18" charset="0"/>
                <a:cs typeface="Times New Roman" panose="02020603050405020304" pitchFamily="18" charset="0"/>
              </a:rPr>
              <a:t>The budgetary process in India is a continuous cycle that ensures proper management of public finances. It includes four major stages: </a:t>
            </a:r>
          </a:p>
          <a:p>
            <a:pPr algn="l"/>
            <a:r>
              <a:rPr lang="en-US" sz="2000" b="1" dirty="0">
                <a:latin typeface="Times New Roman" panose="02020603050405020304" pitchFamily="18" charset="0"/>
                <a:cs typeface="Times New Roman" panose="02020603050405020304" pitchFamily="18" charset="0"/>
              </a:rPr>
              <a:t>1. Preparation of Budget</a:t>
            </a:r>
          </a:p>
          <a:p>
            <a:pPr algn="l"/>
            <a:r>
              <a:rPr lang="en-US" sz="2000" dirty="0">
                <a:latin typeface="Times New Roman" panose="02020603050405020304" pitchFamily="18" charset="0"/>
                <a:cs typeface="Times New Roman" panose="02020603050405020304" pitchFamily="18" charset="0"/>
              </a:rPr>
              <a:t>The budget is prepared by the Ministry of Finance in consultation with various ministries and departments. Each department submits estimates of its expected income and expenditure. </a:t>
            </a:r>
          </a:p>
          <a:p>
            <a:pPr algn="l"/>
            <a:r>
              <a:rPr lang="en-US" sz="2000" b="1" dirty="0">
                <a:latin typeface="Times New Roman" panose="02020603050405020304" pitchFamily="18" charset="0"/>
                <a:cs typeface="Times New Roman" panose="02020603050405020304" pitchFamily="18" charset="0"/>
              </a:rPr>
              <a:t>2. Enactment of Budget</a:t>
            </a:r>
          </a:p>
          <a:p>
            <a:pPr algn="l"/>
            <a:r>
              <a:rPr lang="en-US" sz="2000" dirty="0">
                <a:latin typeface="Times New Roman" panose="02020603050405020304" pitchFamily="18" charset="0"/>
                <a:cs typeface="Times New Roman" panose="02020603050405020304" pitchFamily="18" charset="0"/>
              </a:rPr>
              <a:t>The budget is presented before both Houses of Parliament. It is discussed and examined in detail, and the Lok Sabha votes on demands for grants. Budgetary Process in India</a:t>
            </a:r>
          </a:p>
          <a:p>
            <a:pPr algn="l"/>
            <a:r>
              <a:rPr lang="en-US" sz="2000" b="1" dirty="0">
                <a:latin typeface="Times New Roman" panose="02020603050405020304" pitchFamily="18" charset="0"/>
                <a:cs typeface="Times New Roman" panose="02020603050405020304" pitchFamily="18" charset="0"/>
              </a:rPr>
              <a:t>3. Execution of Budget</a:t>
            </a:r>
          </a:p>
          <a:p>
            <a:pPr algn="l"/>
            <a:r>
              <a:rPr lang="en-US" sz="2000" dirty="0">
                <a:latin typeface="Times New Roman" panose="02020603050405020304" pitchFamily="18" charset="0"/>
                <a:cs typeface="Times New Roman" panose="02020603050405020304" pitchFamily="18" charset="0"/>
              </a:rPr>
              <a:t>After approval, the budget is implemented by different ministries and departments. Funds are allocated and spent according to the approved plan. The Ministry of Finance supervises the process to ensure financial discipline.</a:t>
            </a:r>
          </a:p>
          <a:p>
            <a:pPr algn="l"/>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82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DDFB-7FE4-DC81-6837-E0F08306FB79}"/>
              </a:ext>
            </a:extLst>
          </p:cNvPr>
          <p:cNvSpPr>
            <a:spLocks noGrp="1"/>
          </p:cNvSpPr>
          <p:nvPr>
            <p:ph type="title"/>
          </p:nvPr>
        </p:nvSpPr>
        <p:spPr>
          <a:xfrm flipV="1">
            <a:off x="838200" y="-664028"/>
            <a:ext cx="10515600" cy="11974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A5C5B38-6B08-0B80-432E-83BFBA2B0150}"/>
              </a:ext>
            </a:extLst>
          </p:cNvPr>
          <p:cNvSpPr>
            <a:spLocks noGrp="1"/>
          </p:cNvSpPr>
          <p:nvPr>
            <p:ph idx="1"/>
          </p:nvPr>
        </p:nvSpPr>
        <p:spPr>
          <a:xfrm>
            <a:off x="152400" y="228600"/>
            <a:ext cx="11821886" cy="6379029"/>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4. Budgetary Control</a:t>
            </a:r>
          </a:p>
          <a:p>
            <a:pPr marL="0" indent="0">
              <a:buNone/>
            </a:pPr>
            <a:r>
              <a:rPr lang="en-US" sz="2000" dirty="0">
                <a:latin typeface="Times New Roman" panose="02020603050405020304" pitchFamily="18" charset="0"/>
                <a:cs typeface="Times New Roman" panose="02020603050405020304" pitchFamily="18" charset="0"/>
              </a:rPr>
              <a:t>This stage ensures accountability and proper use of public funds. The Comptroller and Auditor General (CAG) audits government expenditure, and the Public Accounts Committee reviews the audit reports to check misuse or irregularities.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STAGES OF BUDGET PREPARATION IN INDIA</a:t>
            </a:r>
          </a:p>
          <a:p>
            <a:pPr marL="0" indent="0">
              <a:buNone/>
            </a:pPr>
            <a:r>
              <a:rPr lang="en-US" sz="2000" dirty="0">
                <a:latin typeface="Times New Roman" panose="02020603050405020304" pitchFamily="18" charset="0"/>
                <a:cs typeface="Times New Roman" panose="02020603050405020304" pitchFamily="18" charset="0"/>
              </a:rPr>
              <a:t>In budget preparation –</a:t>
            </a:r>
          </a:p>
          <a:p>
            <a:r>
              <a:rPr lang="en-US" sz="2000" b="1" dirty="0">
                <a:latin typeface="Times New Roman" panose="02020603050405020304" pitchFamily="18" charset="0"/>
                <a:cs typeface="Times New Roman" panose="02020603050405020304" pitchFamily="18" charset="0"/>
              </a:rPr>
              <a:t>Ministry of Finance </a:t>
            </a:r>
            <a:r>
              <a:rPr lang="en-US" sz="2000" dirty="0">
                <a:latin typeface="Times New Roman" panose="02020603050405020304" pitchFamily="18" charset="0"/>
                <a:cs typeface="Times New Roman" panose="02020603050405020304" pitchFamily="18" charset="0"/>
              </a:rPr>
              <a:t>plays a decisive and central role in the entire process</a:t>
            </a:r>
          </a:p>
          <a:p>
            <a:r>
              <a:rPr lang="en-US" sz="2000" b="1" dirty="0">
                <a:latin typeface="Times New Roman" panose="02020603050405020304" pitchFamily="18" charset="0"/>
                <a:cs typeface="Times New Roman" panose="02020603050405020304" pitchFamily="18" charset="0"/>
              </a:rPr>
              <a:t>Budget Division (Department of Economic Affairs) </a:t>
            </a:r>
            <a:r>
              <a:rPr lang="en-US" sz="2000" dirty="0">
                <a:latin typeface="Times New Roman" panose="02020603050405020304" pitchFamily="18" charset="0"/>
                <a:cs typeface="Times New Roman" panose="02020603050405020304" pitchFamily="18" charset="0"/>
              </a:rPr>
              <a:t>acts as the nodal agency for coordination and compilation</a:t>
            </a:r>
          </a:p>
        </p:txBody>
      </p:sp>
      <p:pic>
        <p:nvPicPr>
          <p:cNvPr id="5" name="Picture 4">
            <a:extLst>
              <a:ext uri="{FF2B5EF4-FFF2-40B4-BE49-F238E27FC236}">
                <a16:creationId xmlns:a16="http://schemas.microsoft.com/office/drawing/2014/main" id="{56738883-4325-F3BC-C46C-DD880BECAB44}"/>
              </a:ext>
            </a:extLst>
          </p:cNvPr>
          <p:cNvPicPr>
            <a:picLocks noChangeAspect="1"/>
          </p:cNvPicPr>
          <p:nvPr/>
        </p:nvPicPr>
        <p:blipFill>
          <a:blip r:embed="rId2"/>
          <a:stretch>
            <a:fillRect/>
          </a:stretch>
        </p:blipFill>
        <p:spPr>
          <a:xfrm>
            <a:off x="2085813" y="1349829"/>
            <a:ext cx="4336757" cy="2674171"/>
          </a:xfrm>
          <a:prstGeom prst="rect">
            <a:avLst/>
          </a:prstGeom>
        </p:spPr>
      </p:pic>
    </p:spTree>
    <p:extLst>
      <p:ext uri="{BB962C8B-B14F-4D97-AF65-F5344CB8AC3E}">
        <p14:creationId xmlns:p14="http://schemas.microsoft.com/office/powerpoint/2010/main" val="393388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21417-E807-C45B-22E6-E61F832AE520}"/>
              </a:ext>
            </a:extLst>
          </p:cNvPr>
          <p:cNvSpPr>
            <a:spLocks noGrp="1"/>
          </p:cNvSpPr>
          <p:nvPr>
            <p:ph type="title"/>
          </p:nvPr>
        </p:nvSpPr>
        <p:spPr>
          <a:xfrm flipV="1">
            <a:off x="838200" y="-1328056"/>
            <a:ext cx="10515600" cy="38099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1549B73-8455-BF8F-C3C6-0777DF50B46D}"/>
              </a:ext>
            </a:extLst>
          </p:cNvPr>
          <p:cNvSpPr>
            <a:spLocks noGrp="1"/>
          </p:cNvSpPr>
          <p:nvPr>
            <p:ph idx="1"/>
          </p:nvPr>
        </p:nvSpPr>
        <p:spPr>
          <a:xfrm>
            <a:off x="108857" y="76200"/>
            <a:ext cx="11974286" cy="6487886"/>
          </a:xfrm>
        </p:spPr>
        <p:txBody>
          <a:bodyPr>
            <a:normAutofit/>
          </a:bodyPr>
          <a:lstStyle/>
          <a:p>
            <a:r>
              <a:rPr lang="en-US" sz="2000" dirty="0">
                <a:latin typeface="Times New Roman" panose="02020603050405020304" pitchFamily="18" charset="0"/>
                <a:cs typeface="Times New Roman" panose="02020603050405020304" pitchFamily="18" charset="0"/>
              </a:rPr>
              <a:t>NITI Aayog provides inputs on developmental priorities and planning</a:t>
            </a:r>
          </a:p>
          <a:p>
            <a:r>
              <a:rPr lang="en-US" sz="2000" dirty="0">
                <a:latin typeface="Times New Roman" panose="02020603050405020304" pitchFamily="18" charset="0"/>
                <a:cs typeface="Times New Roman" panose="02020603050405020304" pitchFamily="18" charset="0"/>
              </a:rPr>
              <a:t>CAG supplies past expenditure data and audit reports for accuracy</a:t>
            </a:r>
          </a:p>
          <a:p>
            <a:pPr marL="0" indent="0">
              <a:buNone/>
            </a:pPr>
            <a:r>
              <a:rPr lang="en-US" sz="2000" b="1" dirty="0">
                <a:latin typeface="Times New Roman" panose="02020603050405020304" pitchFamily="18" charset="0"/>
                <a:cs typeface="Times New Roman" panose="02020603050405020304" pitchFamily="18" charset="0"/>
              </a:rPr>
              <a:t>Stages of Budget Preparation in India</a:t>
            </a:r>
          </a:p>
          <a:p>
            <a:pPr marL="0" indent="0">
              <a:buNone/>
            </a:pPr>
            <a:r>
              <a:rPr lang="en-US" sz="2000" b="1" dirty="0">
                <a:latin typeface="Times New Roman" panose="02020603050405020304" pitchFamily="18" charset="0"/>
                <a:cs typeface="Times New Roman" panose="02020603050405020304" pitchFamily="18" charset="0"/>
              </a:rPr>
              <a:t>Preparation of Preliminary Estimates</a:t>
            </a:r>
          </a:p>
          <a:p>
            <a:pPr marL="0" indent="0">
              <a:buNone/>
            </a:pPr>
            <a:r>
              <a:rPr lang="en-US" sz="2000" dirty="0">
                <a:latin typeface="Times New Roman" panose="02020603050405020304" pitchFamily="18" charset="0"/>
                <a:cs typeface="Times New Roman" panose="02020603050405020304" pitchFamily="18" charset="0"/>
              </a:rPr>
              <a:t>→ Local officers at various levels prepare initial estimates of expected revenue and expenditure for the coming financial year</a:t>
            </a:r>
          </a:p>
          <a:p>
            <a:pPr marL="0" indent="0">
              <a:buNone/>
            </a:pPr>
            <a:r>
              <a:rPr lang="en-US" sz="2000" b="1" dirty="0">
                <a:latin typeface="Times New Roman" panose="02020603050405020304" pitchFamily="18" charset="0"/>
                <a:cs typeface="Times New Roman" panose="02020603050405020304" pitchFamily="18" charset="0"/>
              </a:rPr>
              <a:t>Scrutiny by Head of Department</a:t>
            </a:r>
          </a:p>
          <a:p>
            <a:pPr marL="0" indent="0">
              <a:buNone/>
            </a:pPr>
            <a:r>
              <a:rPr lang="en-US" sz="2000" dirty="0">
                <a:latin typeface="Times New Roman" panose="02020603050405020304" pitchFamily="18" charset="0"/>
                <a:cs typeface="Times New Roman" panose="02020603050405020304" pitchFamily="18" charset="0"/>
              </a:rPr>
              <a:t>→ Departmental heads carefully examine these estimates, make necessary changes, and ensure they align with departmental priorities</a:t>
            </a:r>
          </a:p>
          <a:p>
            <a:pPr marL="0" indent="0">
              <a:buNone/>
            </a:pPr>
            <a:r>
              <a:rPr lang="en-US" sz="2000" b="1" dirty="0">
                <a:latin typeface="Times New Roman" panose="02020603050405020304" pitchFamily="18" charset="0"/>
                <a:cs typeface="Times New Roman" panose="02020603050405020304" pitchFamily="18" charset="0"/>
              </a:rPr>
              <a:t>Pruning by Finance Ministry</a:t>
            </a:r>
          </a:p>
          <a:p>
            <a:pPr marL="0" indent="0">
              <a:buNone/>
            </a:pPr>
            <a:r>
              <a:rPr lang="en-US" sz="2000" dirty="0">
                <a:latin typeface="Times New Roman" panose="02020603050405020304" pitchFamily="18" charset="0"/>
                <a:cs typeface="Times New Roman" panose="02020603050405020304" pitchFamily="18" charset="0"/>
              </a:rPr>
              <a:t>→ The Ministry of Finance reviews all proposals, reduces excessive demands, and ensures financial discipline and proper allocation of resources</a:t>
            </a:r>
          </a:p>
          <a:p>
            <a:pPr marL="0" indent="0">
              <a:buNone/>
            </a:pPr>
            <a:r>
              <a:rPr lang="en-US" sz="2000" b="1" dirty="0">
                <a:latin typeface="Times New Roman" panose="02020603050405020304" pitchFamily="18" charset="0"/>
                <a:cs typeface="Times New Roman" panose="02020603050405020304" pitchFamily="18" charset="0"/>
              </a:rPr>
              <a:t>Scrutiny by Accountant General</a:t>
            </a:r>
          </a:p>
          <a:p>
            <a:pPr marL="0" indent="0">
              <a:buNone/>
            </a:pPr>
            <a:r>
              <a:rPr lang="en-US" sz="2000" dirty="0">
                <a:latin typeface="Times New Roman" panose="02020603050405020304" pitchFamily="18" charset="0"/>
                <a:cs typeface="Times New Roman" panose="02020603050405020304" pitchFamily="18" charset="0"/>
              </a:rPr>
              <a:t>→ The Accountant General checks the accuracy of figures, verifies accounts, and ensures compliance with financial rules</a:t>
            </a:r>
          </a:p>
          <a:p>
            <a:pPr marL="0" indent="0">
              <a:buNone/>
            </a:pPr>
            <a:r>
              <a:rPr lang="en-US" sz="2000" b="1" dirty="0">
                <a:latin typeface="Times New Roman" panose="02020603050405020304" pitchFamily="18" charset="0"/>
                <a:cs typeface="Times New Roman" panose="02020603050405020304" pitchFamily="18" charset="0"/>
              </a:rPr>
              <a:t>Approval by the Cabinet</a:t>
            </a:r>
          </a:p>
          <a:p>
            <a:pPr marL="0" indent="0">
              <a:buNone/>
            </a:pPr>
            <a:r>
              <a:rPr lang="en-US" sz="2000" dirty="0">
                <a:latin typeface="Times New Roman" panose="02020603050405020304" pitchFamily="18" charset="0"/>
                <a:cs typeface="Times New Roman" panose="02020603050405020304" pitchFamily="18" charset="0"/>
              </a:rPr>
              <a:t>→ The final budget is reviewed and approved by the Cabinet, making it ready for presentation in Parliament</a:t>
            </a:r>
          </a:p>
        </p:txBody>
      </p:sp>
    </p:spTree>
    <p:extLst>
      <p:ext uri="{BB962C8B-B14F-4D97-AF65-F5344CB8AC3E}">
        <p14:creationId xmlns:p14="http://schemas.microsoft.com/office/powerpoint/2010/main" val="392152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FC74-1F9B-CE02-1805-AF9BD372F9DA}"/>
              </a:ext>
            </a:extLst>
          </p:cNvPr>
          <p:cNvSpPr>
            <a:spLocks noGrp="1"/>
          </p:cNvSpPr>
          <p:nvPr>
            <p:ph type="title"/>
          </p:nvPr>
        </p:nvSpPr>
        <p:spPr>
          <a:xfrm flipV="1">
            <a:off x="838200" y="-870856"/>
            <a:ext cx="10515600" cy="3265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12A2EF4-08DE-D2C8-A927-3ADE95BE4FC7}"/>
              </a:ext>
            </a:extLst>
          </p:cNvPr>
          <p:cNvSpPr>
            <a:spLocks noGrp="1"/>
          </p:cNvSpPr>
          <p:nvPr>
            <p:ph idx="1"/>
          </p:nvPr>
        </p:nvSpPr>
        <p:spPr>
          <a:xfrm>
            <a:off x="152399" y="174170"/>
            <a:ext cx="11941629" cy="6596743"/>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Thus, the budget-making process in India is a lengthy and detailed procedure, and the final budget is presented in Parliament, beginning with the Budget Speech of the Finance Minister.</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Stages of Passing the Budget in India</a:t>
            </a:r>
          </a:p>
          <a:p>
            <a:pPr marL="0" indent="0">
              <a:buNone/>
            </a:pPr>
            <a:r>
              <a:rPr lang="en-US" sz="2000" b="1" dirty="0">
                <a:latin typeface="Times New Roman" panose="02020603050405020304" pitchFamily="18" charset="0"/>
                <a:cs typeface="Times New Roman" panose="02020603050405020304" pitchFamily="18" charset="0"/>
              </a:rPr>
              <a:t>Introduction in Parliament</a:t>
            </a:r>
          </a:p>
          <a:p>
            <a:pPr marL="0" indent="0">
              <a:buNone/>
            </a:pPr>
            <a:r>
              <a:rPr lang="en-US" sz="2000" dirty="0">
                <a:latin typeface="Times New Roman" panose="02020603050405020304" pitchFamily="18" charset="0"/>
                <a:cs typeface="Times New Roman" panose="02020603050405020304" pitchFamily="18" charset="0"/>
              </a:rPr>
              <a:t>→ The budget is presented in the Lok Sabha by the Finance Minister through the Budget Speech, along with the Annual Financial Statement</a:t>
            </a:r>
          </a:p>
          <a:p>
            <a:pPr marL="0" indent="0">
              <a:buNone/>
            </a:pPr>
            <a:r>
              <a:rPr lang="en-US" sz="2000" b="1" dirty="0">
                <a:latin typeface="Times New Roman" panose="02020603050405020304" pitchFamily="18" charset="0"/>
                <a:cs typeface="Times New Roman" panose="02020603050405020304" pitchFamily="18" charset="0"/>
              </a:rPr>
              <a:t>General Discussion</a:t>
            </a:r>
          </a:p>
          <a:p>
            <a:pPr marL="0" indent="0">
              <a:buNone/>
            </a:pPr>
            <a:r>
              <a:rPr lang="en-US" sz="2000" dirty="0">
                <a:latin typeface="Times New Roman" panose="02020603050405020304" pitchFamily="18" charset="0"/>
                <a:cs typeface="Times New Roman" panose="02020603050405020304" pitchFamily="18" charset="0"/>
              </a:rPr>
              <a:t>→ Members of Parliament discuss the overall policies and principles of the budget without going into detailed.</a:t>
            </a:r>
          </a:p>
        </p:txBody>
      </p:sp>
      <p:pic>
        <p:nvPicPr>
          <p:cNvPr id="5" name="Picture 4">
            <a:extLst>
              <a:ext uri="{FF2B5EF4-FFF2-40B4-BE49-F238E27FC236}">
                <a16:creationId xmlns:a16="http://schemas.microsoft.com/office/drawing/2014/main" id="{F5EAF30B-BD42-699A-3789-87D9C21CE765}"/>
              </a:ext>
            </a:extLst>
          </p:cNvPr>
          <p:cNvPicPr>
            <a:picLocks noChangeAspect="1"/>
          </p:cNvPicPr>
          <p:nvPr/>
        </p:nvPicPr>
        <p:blipFill>
          <a:blip r:embed="rId2"/>
          <a:stretch>
            <a:fillRect/>
          </a:stretch>
        </p:blipFill>
        <p:spPr>
          <a:xfrm>
            <a:off x="1368879" y="943657"/>
            <a:ext cx="4574721" cy="2578556"/>
          </a:xfrm>
          <a:prstGeom prst="rect">
            <a:avLst/>
          </a:prstGeom>
        </p:spPr>
      </p:pic>
    </p:spTree>
    <p:extLst>
      <p:ext uri="{BB962C8B-B14F-4D97-AF65-F5344CB8AC3E}">
        <p14:creationId xmlns:p14="http://schemas.microsoft.com/office/powerpoint/2010/main" val="38674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CCEF-CBC9-4E72-0EDF-E23FDB95B2BF}"/>
              </a:ext>
            </a:extLst>
          </p:cNvPr>
          <p:cNvSpPr>
            <a:spLocks noGrp="1"/>
          </p:cNvSpPr>
          <p:nvPr>
            <p:ph type="title"/>
          </p:nvPr>
        </p:nvSpPr>
        <p:spPr>
          <a:xfrm>
            <a:off x="838200" y="-1034143"/>
            <a:ext cx="10515600" cy="38100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46B92B8-8652-01AE-3887-07E7CEE79E2D}"/>
              </a:ext>
            </a:extLst>
          </p:cNvPr>
          <p:cNvSpPr>
            <a:spLocks noGrp="1"/>
          </p:cNvSpPr>
          <p:nvPr>
            <p:ph idx="1"/>
          </p:nvPr>
        </p:nvSpPr>
        <p:spPr>
          <a:xfrm>
            <a:off x="141513" y="108857"/>
            <a:ext cx="11865429" cy="6068106"/>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Voting on Demands for Grants</a:t>
            </a:r>
          </a:p>
          <a:p>
            <a:pPr marL="0" indent="0">
              <a:buNone/>
            </a:pPr>
            <a:r>
              <a:rPr lang="en-US" sz="2000" dirty="0">
                <a:latin typeface="Times New Roman" panose="02020603050405020304" pitchFamily="18" charset="0"/>
                <a:cs typeface="Times New Roman" panose="02020603050405020304" pitchFamily="18" charset="0"/>
              </a:rPr>
              <a:t>→ The Lok Sabha discusses and votes on demands for grants ministry-wise; only Lok Sabha has the power to vote</a:t>
            </a:r>
          </a:p>
          <a:p>
            <a:pPr marL="0" indent="0">
              <a:buNone/>
            </a:pPr>
            <a:r>
              <a:rPr lang="en-US" sz="2000" b="1" dirty="0">
                <a:latin typeface="Times New Roman" panose="02020603050405020304" pitchFamily="18" charset="0"/>
                <a:cs typeface="Times New Roman" panose="02020603050405020304" pitchFamily="18" charset="0"/>
              </a:rPr>
              <a:t>Appropriation Bill</a:t>
            </a:r>
          </a:p>
          <a:p>
            <a:pPr marL="0" indent="0">
              <a:buNone/>
            </a:pPr>
            <a:r>
              <a:rPr lang="en-US" sz="2000" dirty="0">
                <a:latin typeface="Times New Roman" panose="02020603050405020304" pitchFamily="18" charset="0"/>
                <a:cs typeface="Times New Roman" panose="02020603050405020304" pitchFamily="18" charset="0"/>
              </a:rPr>
              <a:t>→ After voting, the Appropriation Bill is introduced to authorize the government to withdraw funds from the Consolidated Fund of India</a:t>
            </a:r>
          </a:p>
          <a:p>
            <a:pPr marL="0" indent="0">
              <a:buNone/>
            </a:pPr>
            <a:r>
              <a:rPr lang="en-US" sz="2000" b="1" dirty="0">
                <a:latin typeface="Times New Roman" panose="02020603050405020304" pitchFamily="18" charset="0"/>
                <a:cs typeface="Times New Roman" panose="02020603050405020304" pitchFamily="18" charset="0"/>
              </a:rPr>
              <a:t>Procedure in Rajya Sabha</a:t>
            </a:r>
          </a:p>
          <a:p>
            <a:pPr marL="0" indent="0">
              <a:buNone/>
            </a:pPr>
            <a:r>
              <a:rPr lang="en-US" sz="2000" dirty="0">
                <a:latin typeface="Times New Roman" panose="02020603050405020304" pitchFamily="18" charset="0"/>
                <a:cs typeface="Times New Roman" panose="02020603050405020304" pitchFamily="18" charset="0"/>
              </a:rPr>
              <a:t>→ The Rajya Sabha discusses the budget but cannot vote on demands for grants; it can only make recommendations</a:t>
            </a:r>
          </a:p>
          <a:p>
            <a:pPr marL="0" indent="0">
              <a:buNone/>
            </a:pPr>
            <a:r>
              <a:rPr lang="en-US" sz="2000" b="1" dirty="0">
                <a:latin typeface="Times New Roman" panose="02020603050405020304" pitchFamily="18" charset="0"/>
                <a:cs typeface="Times New Roman" panose="02020603050405020304" pitchFamily="18" charset="0"/>
              </a:rPr>
              <a:t>President’s Assent</a:t>
            </a:r>
          </a:p>
          <a:p>
            <a:pPr marL="0" indent="0">
              <a:buNone/>
            </a:pPr>
            <a:r>
              <a:rPr lang="en-US" sz="2000" dirty="0">
                <a:latin typeface="Times New Roman" panose="02020603050405020304" pitchFamily="18" charset="0"/>
                <a:cs typeface="Times New Roman" panose="02020603050405020304" pitchFamily="18" charset="0"/>
              </a:rPr>
              <a:t>→ After both Houses pass the bills, they are sent to the President for approval, after which the budget becomes law.</a:t>
            </a:r>
          </a:p>
        </p:txBody>
      </p:sp>
      <p:pic>
        <p:nvPicPr>
          <p:cNvPr id="5" name="Picture 4">
            <a:extLst>
              <a:ext uri="{FF2B5EF4-FFF2-40B4-BE49-F238E27FC236}">
                <a16:creationId xmlns:a16="http://schemas.microsoft.com/office/drawing/2014/main" id="{19574CD9-0A15-ACA3-8254-2EF226FD45A2}"/>
              </a:ext>
            </a:extLst>
          </p:cNvPr>
          <p:cNvPicPr>
            <a:picLocks noChangeAspect="1"/>
          </p:cNvPicPr>
          <p:nvPr/>
        </p:nvPicPr>
        <p:blipFill>
          <a:blip r:embed="rId2"/>
          <a:stretch>
            <a:fillRect/>
          </a:stretch>
        </p:blipFill>
        <p:spPr>
          <a:xfrm>
            <a:off x="2895600" y="3966690"/>
            <a:ext cx="4245428" cy="2972272"/>
          </a:xfrm>
          <a:prstGeom prst="rect">
            <a:avLst/>
          </a:prstGeom>
        </p:spPr>
      </p:pic>
    </p:spTree>
    <p:extLst>
      <p:ext uri="{BB962C8B-B14F-4D97-AF65-F5344CB8AC3E}">
        <p14:creationId xmlns:p14="http://schemas.microsoft.com/office/powerpoint/2010/main" val="925149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617</Words>
  <Application>Microsoft Office PowerPoint</Application>
  <PresentationFormat>Widescreen</PresentationFormat>
  <Paragraphs>59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Algerian</vt: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arupjyotiroy26@outlook.com</dc:creator>
  <cp:lastModifiedBy>arupjyotiroy26@outlook.com</cp:lastModifiedBy>
  <cp:revision>1</cp:revision>
  <dcterms:created xsi:type="dcterms:W3CDTF">2026-03-27T16:35:11Z</dcterms:created>
  <dcterms:modified xsi:type="dcterms:W3CDTF">2026-03-27T16:35:29Z</dcterms:modified>
</cp:coreProperties>
</file>