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5" d="100"/>
          <a:sy n="55" d="100"/>
        </p:scale>
        <p:origin x="10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46CB8-7B7E-48CD-B00E-E18DFE6A2F1B}"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4FF5D-5EDC-4894-8F80-5FC00A4F47AF}" type="slidenum">
              <a:rPr lang="en-US" smtClean="0"/>
              <a:t>‹#›</a:t>
            </a:fld>
            <a:endParaRPr lang="en-US"/>
          </a:p>
        </p:txBody>
      </p:sp>
    </p:spTree>
    <p:extLst>
      <p:ext uri="{BB962C8B-B14F-4D97-AF65-F5344CB8AC3E}">
        <p14:creationId xmlns:p14="http://schemas.microsoft.com/office/powerpoint/2010/main" val="145741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9854FF5D-5EDC-4894-8F80-5FC00A4F47AF}" type="slidenum">
              <a:rPr lang="en-US" smtClean="0"/>
              <a:t>3</a:t>
            </a:fld>
            <a:endParaRPr lang="en-US"/>
          </a:p>
        </p:txBody>
      </p:sp>
    </p:spTree>
    <p:extLst>
      <p:ext uri="{BB962C8B-B14F-4D97-AF65-F5344CB8AC3E}">
        <p14:creationId xmlns:p14="http://schemas.microsoft.com/office/powerpoint/2010/main" val="34518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CB01-6C60-08F3-7AA6-3DF177006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16A916-1228-7183-AC37-D5B27F03E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68C45-EBA2-BA72-74DC-FD502EF8E876}"/>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5" name="Footer Placeholder 4">
            <a:extLst>
              <a:ext uri="{FF2B5EF4-FFF2-40B4-BE49-F238E27FC236}">
                <a16:creationId xmlns:a16="http://schemas.microsoft.com/office/drawing/2014/main" id="{F3A2CF16-B61B-476E-822D-89C30ED5E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2DE47-05F1-30D5-44B8-04A3BB6A79A2}"/>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61748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B354-16CB-676D-A6F0-BF0D58FB31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92A5B-3D81-510A-A7FF-816710609F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EC5EA-BD7E-13F5-3CF7-1D7B5E99317F}"/>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5" name="Footer Placeholder 4">
            <a:extLst>
              <a:ext uri="{FF2B5EF4-FFF2-40B4-BE49-F238E27FC236}">
                <a16:creationId xmlns:a16="http://schemas.microsoft.com/office/drawing/2014/main" id="{BFA0383B-CD08-48A8-BBF2-3E6CA3067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6FDA0-9076-BB3E-388E-BE0CFCFBEB72}"/>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289657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A637DC-4975-9AEA-D619-CC6519338A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566353-A8C7-0DCB-8FCC-ABAE6ADE9B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701A8-CA8B-CE98-02DA-465A8BF4F350}"/>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5" name="Footer Placeholder 4">
            <a:extLst>
              <a:ext uri="{FF2B5EF4-FFF2-40B4-BE49-F238E27FC236}">
                <a16:creationId xmlns:a16="http://schemas.microsoft.com/office/drawing/2014/main" id="{CB258FB9-E77C-34B4-DCD5-B006ECFF6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2AF6D-35BF-91CF-AA0F-AA2F2A224E93}"/>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363046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8F89-B8B3-FC5D-9344-1C6775DC86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78B4D-D126-8F3E-2A3F-7AAD6FC386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8AB8E-0F3A-632C-3B62-A69BD8E6550F}"/>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5" name="Footer Placeholder 4">
            <a:extLst>
              <a:ext uri="{FF2B5EF4-FFF2-40B4-BE49-F238E27FC236}">
                <a16:creationId xmlns:a16="http://schemas.microsoft.com/office/drawing/2014/main" id="{AB8A4B9E-580B-ECBC-2E69-C801B9384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313BE-DD23-6442-5EBB-267BFD63DCDF}"/>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160947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E3DE3-435B-591B-C1F8-9B560CEF22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9DBE07-9F52-4583-DAAB-0E6C2F2B76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1DA0D9-FE0C-8936-F833-31A7CEC2D6B6}"/>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5" name="Footer Placeholder 4">
            <a:extLst>
              <a:ext uri="{FF2B5EF4-FFF2-40B4-BE49-F238E27FC236}">
                <a16:creationId xmlns:a16="http://schemas.microsoft.com/office/drawing/2014/main" id="{57AF0079-EFA9-3ECD-FBAD-F3D7DEEFD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6D437-5D4A-B337-13C3-C518CA69FC59}"/>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382460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AB91-49E1-D42A-C8F8-A64CCBA698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29A7B-C04B-D5BC-7C2D-95B2F14011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069A2C-118B-E1B2-F4AC-BFFAB72484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ED789B-386E-B72D-2C0E-0F548DE41B7D}"/>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6" name="Footer Placeholder 5">
            <a:extLst>
              <a:ext uri="{FF2B5EF4-FFF2-40B4-BE49-F238E27FC236}">
                <a16:creationId xmlns:a16="http://schemas.microsoft.com/office/drawing/2014/main" id="{CF6AA3CA-340D-0542-625E-13E17D142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3122E-ED7A-660A-8848-FCF061B19B5C}"/>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135721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D4A9-88A0-12D3-8BC1-F62EEBB4D8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131A55-E1EE-4B2F-13CD-7109870E4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88014-E6E2-AC6A-F405-F8B167F00E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82E535-9556-7A31-341E-A1AB9ED107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6D9F4D-B58A-D9FD-B594-B838E2AAA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4D2BBE-D663-5C4D-AC1E-19E5633D77C3}"/>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8" name="Footer Placeholder 7">
            <a:extLst>
              <a:ext uri="{FF2B5EF4-FFF2-40B4-BE49-F238E27FC236}">
                <a16:creationId xmlns:a16="http://schemas.microsoft.com/office/drawing/2014/main" id="{B4068BBB-D4F7-A4DB-8037-713D4F7BBB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922AD0-F633-A37C-2398-C50EEA6B8A27}"/>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130616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DB2D-0030-859F-272B-8FD11D6C2B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052A13-DB75-3CFB-ADFD-62141022D93F}"/>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4" name="Footer Placeholder 3">
            <a:extLst>
              <a:ext uri="{FF2B5EF4-FFF2-40B4-BE49-F238E27FC236}">
                <a16:creationId xmlns:a16="http://schemas.microsoft.com/office/drawing/2014/main" id="{11938766-6525-FE47-3B70-27C846BA22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D01871-82C1-B873-CE60-D029CB1C61CE}"/>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37044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019E7-89F7-580E-D1BA-E02BC33E05D3}"/>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3" name="Footer Placeholder 2">
            <a:extLst>
              <a:ext uri="{FF2B5EF4-FFF2-40B4-BE49-F238E27FC236}">
                <a16:creationId xmlns:a16="http://schemas.microsoft.com/office/drawing/2014/main" id="{0DE8BDD3-821D-370C-07A0-DBD29FEE7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AEEAD7-F52C-E82E-4D02-220CA747C66E}"/>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189995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4C36-2B4B-F1EF-A63C-2B32549D4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7320C1-FFBC-E664-3598-A524216588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93B4E2-32D1-09EC-CA22-1D3419BE9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38EE6-A136-D906-5D06-CCC811579A72}"/>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6" name="Footer Placeholder 5">
            <a:extLst>
              <a:ext uri="{FF2B5EF4-FFF2-40B4-BE49-F238E27FC236}">
                <a16:creationId xmlns:a16="http://schemas.microsoft.com/office/drawing/2014/main" id="{FAE022D2-E6FA-E341-2487-D6C6D7C12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D4353-288D-1B33-D362-01D0D699920E}"/>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412889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6FDE-2F27-2DA4-A65F-2168F502F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1A47E7-51FB-60AB-5366-FF394B0EB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C29BC3-7ECA-4429-D5B8-C44FECD1C1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0EC8F-2E1C-2787-812C-C489B7D62758}"/>
              </a:ext>
            </a:extLst>
          </p:cNvPr>
          <p:cNvSpPr>
            <a:spLocks noGrp="1"/>
          </p:cNvSpPr>
          <p:nvPr>
            <p:ph type="dt" sz="half" idx="10"/>
          </p:nvPr>
        </p:nvSpPr>
        <p:spPr/>
        <p:txBody>
          <a:bodyPr/>
          <a:lstStyle/>
          <a:p>
            <a:fld id="{A84FFC5B-A46A-4712-833A-2818278058EE}" type="datetimeFigureOut">
              <a:rPr lang="en-US" smtClean="0"/>
              <a:t>3/25/2026</a:t>
            </a:fld>
            <a:endParaRPr lang="en-US"/>
          </a:p>
        </p:txBody>
      </p:sp>
      <p:sp>
        <p:nvSpPr>
          <p:cNvPr id="6" name="Footer Placeholder 5">
            <a:extLst>
              <a:ext uri="{FF2B5EF4-FFF2-40B4-BE49-F238E27FC236}">
                <a16:creationId xmlns:a16="http://schemas.microsoft.com/office/drawing/2014/main" id="{9FCD90EA-B1BF-B0C8-4D47-CB85BC777F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04D50-9011-9885-32A3-D9A60585E627}"/>
              </a:ext>
            </a:extLst>
          </p:cNvPr>
          <p:cNvSpPr>
            <a:spLocks noGrp="1"/>
          </p:cNvSpPr>
          <p:nvPr>
            <p:ph type="sldNum" sz="quarter" idx="12"/>
          </p:nvPr>
        </p:nvSpPr>
        <p:spPr/>
        <p:txBody>
          <a:bodyPr/>
          <a:lstStyle/>
          <a:p>
            <a:fld id="{DD2D528F-1081-4F3C-B210-C7BACBFF654E}" type="slidenum">
              <a:rPr lang="en-US" smtClean="0"/>
              <a:t>‹#›</a:t>
            </a:fld>
            <a:endParaRPr lang="en-US"/>
          </a:p>
        </p:txBody>
      </p:sp>
    </p:spTree>
    <p:extLst>
      <p:ext uri="{BB962C8B-B14F-4D97-AF65-F5344CB8AC3E}">
        <p14:creationId xmlns:p14="http://schemas.microsoft.com/office/powerpoint/2010/main" val="363115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F329B-1EC6-DAA8-73F3-C43377C12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4B6935-7FEA-613E-EF80-54D48D990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62E8E-55BC-8AFF-04AA-D20048EC0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4FFC5B-A46A-4712-833A-2818278058EE}" type="datetimeFigureOut">
              <a:rPr lang="en-US" smtClean="0"/>
              <a:t>3/25/2026</a:t>
            </a:fld>
            <a:endParaRPr lang="en-US"/>
          </a:p>
        </p:txBody>
      </p:sp>
      <p:sp>
        <p:nvSpPr>
          <p:cNvPr id="5" name="Footer Placeholder 4">
            <a:extLst>
              <a:ext uri="{FF2B5EF4-FFF2-40B4-BE49-F238E27FC236}">
                <a16:creationId xmlns:a16="http://schemas.microsoft.com/office/drawing/2014/main" id="{D2893978-C213-6135-1BD4-08588A4E8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0DA0FD-AC41-DF45-BFD9-B32463F27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2D528F-1081-4F3C-B210-C7BACBFF654E}" type="slidenum">
              <a:rPr lang="en-US" smtClean="0"/>
              <a:t>‹#›</a:t>
            </a:fld>
            <a:endParaRPr lang="en-US"/>
          </a:p>
        </p:txBody>
      </p:sp>
    </p:spTree>
    <p:extLst>
      <p:ext uri="{BB962C8B-B14F-4D97-AF65-F5344CB8AC3E}">
        <p14:creationId xmlns:p14="http://schemas.microsoft.com/office/powerpoint/2010/main" val="4040332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E5D8-8E27-5398-0271-E99EA9309E57}"/>
              </a:ext>
            </a:extLst>
          </p:cNvPr>
          <p:cNvSpPr>
            <a:spLocks noGrp="1"/>
          </p:cNvSpPr>
          <p:nvPr>
            <p:ph type="ctrTitle"/>
          </p:nvPr>
        </p:nvSpPr>
        <p:spPr>
          <a:xfrm>
            <a:off x="1524000" y="555171"/>
            <a:ext cx="9144000" cy="772886"/>
          </a:xfrm>
        </p:spPr>
        <p:txBody>
          <a:bodyPr>
            <a:normAutofit/>
          </a:bodyPr>
          <a:lstStyle/>
          <a:p>
            <a:r>
              <a:rPr lang="en-US" sz="2800" dirty="0">
                <a:latin typeface="Algerian" panose="04020705040A02060702" pitchFamily="82" charset="0"/>
              </a:rPr>
              <a:t>VARIOUS APPROACHES OF BUDGETING:</a:t>
            </a:r>
          </a:p>
        </p:txBody>
      </p:sp>
      <p:sp>
        <p:nvSpPr>
          <p:cNvPr id="3" name="Subtitle 2">
            <a:extLst>
              <a:ext uri="{FF2B5EF4-FFF2-40B4-BE49-F238E27FC236}">
                <a16:creationId xmlns:a16="http://schemas.microsoft.com/office/drawing/2014/main" id="{EDA9ACE7-168F-15C6-950D-A68D0A37BB4F}"/>
              </a:ext>
            </a:extLst>
          </p:cNvPr>
          <p:cNvSpPr>
            <a:spLocks noGrp="1"/>
          </p:cNvSpPr>
          <p:nvPr>
            <p:ph type="subTitle" idx="1"/>
          </p:nvPr>
        </p:nvSpPr>
        <p:spPr>
          <a:xfrm>
            <a:off x="1524000" y="3026229"/>
            <a:ext cx="9144000" cy="3472542"/>
          </a:xfrm>
        </p:spPr>
        <p:txBody>
          <a:bodyPr/>
          <a:lstStyle/>
          <a:p>
            <a:endParaRPr lang="en-US" dirty="0"/>
          </a:p>
          <a:p>
            <a:endParaRPr lang="en-US" dirty="0"/>
          </a:p>
          <a:p>
            <a:endParaRPr lang="en-US" dirty="0"/>
          </a:p>
        </p:txBody>
      </p:sp>
      <p:pic>
        <p:nvPicPr>
          <p:cNvPr id="4" name="Picture 3" descr="Cash flow budget for 2025 - and why having one matters for ...">
            <a:extLst>
              <a:ext uri="{FF2B5EF4-FFF2-40B4-BE49-F238E27FC236}">
                <a16:creationId xmlns:a16="http://schemas.microsoft.com/office/drawing/2014/main" id="{4CCAE4EF-8241-BD89-3412-6442B315B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624" y="1817914"/>
            <a:ext cx="8450751" cy="46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41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F6C0-207D-9592-B69C-9B70F9B8E94E}"/>
              </a:ext>
            </a:extLst>
          </p:cNvPr>
          <p:cNvSpPr>
            <a:spLocks noGrp="1"/>
          </p:cNvSpPr>
          <p:nvPr>
            <p:ph type="title"/>
          </p:nvPr>
        </p:nvSpPr>
        <p:spPr>
          <a:xfrm flipV="1">
            <a:off x="838200" y="-358815"/>
            <a:ext cx="10515600" cy="5787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EB72693-33DE-A88E-DA0E-E9B98B1207CA}"/>
              </a:ext>
            </a:extLst>
          </p:cNvPr>
          <p:cNvSpPr>
            <a:spLocks noGrp="1"/>
          </p:cNvSpPr>
          <p:nvPr>
            <p:ph idx="1"/>
          </p:nvPr>
        </p:nvSpPr>
        <p:spPr>
          <a:xfrm>
            <a:off x="289367" y="243069"/>
            <a:ext cx="11586258" cy="5933894"/>
          </a:xfrm>
        </p:spPr>
        <p:txBody>
          <a:bodyPr>
            <a:normAutofit/>
          </a:bodyPr>
          <a:lstStyle/>
          <a:p>
            <a:r>
              <a:rPr lang="en-US" sz="2000" dirty="0">
                <a:latin typeface="Algerian" panose="04020705040A02060702" pitchFamily="82" charset="0"/>
              </a:rPr>
              <a:t>Disadvantages: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1.❌ High Cost</a:t>
            </a:r>
          </a:p>
          <a:p>
            <a:pPr marL="0" indent="0">
              <a:buNone/>
            </a:pPr>
            <a:r>
              <a:rPr lang="en-US" sz="2000" dirty="0">
                <a:latin typeface="Times New Roman" panose="02020603050405020304" pitchFamily="18" charset="0"/>
                <a:cs typeface="Times New Roman" panose="02020603050405020304" pitchFamily="18" charset="0"/>
              </a:rPr>
              <a:t>Preparing the budget from zero requires a lot of time, analysis, and manpower, which increases administrative cost</a:t>
            </a:r>
          </a:p>
          <a:p>
            <a:pPr marL="0" indent="0">
              <a:buNone/>
            </a:pPr>
            <a:r>
              <a:rPr lang="en-US" sz="2000" b="1" dirty="0">
                <a:latin typeface="Times New Roman" panose="02020603050405020304" pitchFamily="18" charset="0"/>
                <a:cs typeface="Times New Roman" panose="02020603050405020304" pitchFamily="18" charset="0"/>
              </a:rPr>
              <a:t>2. ❌ Not Suitable for Large Organizations</a:t>
            </a:r>
          </a:p>
          <a:p>
            <a:pPr marL="0" indent="0">
              <a:buNone/>
            </a:pPr>
            <a:r>
              <a:rPr lang="en-US" sz="2000" dirty="0">
                <a:latin typeface="Times New Roman" panose="02020603050405020304" pitchFamily="18" charset="0"/>
                <a:cs typeface="Times New Roman" panose="02020603050405020304" pitchFamily="18" charset="0"/>
              </a:rPr>
              <a:t>In big organizations, it becomes very difficult to review and justify every activity every year.</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3034A2A-7252-B271-F3E2-F34A5F225432}"/>
              </a:ext>
            </a:extLst>
          </p:cNvPr>
          <p:cNvPicPr>
            <a:picLocks noChangeAspect="1"/>
          </p:cNvPicPr>
          <p:nvPr/>
        </p:nvPicPr>
        <p:blipFill>
          <a:blip r:embed="rId2"/>
          <a:stretch>
            <a:fillRect/>
          </a:stretch>
        </p:blipFill>
        <p:spPr>
          <a:xfrm>
            <a:off x="2966494" y="3586545"/>
            <a:ext cx="4614923" cy="3271455"/>
          </a:xfrm>
          <a:prstGeom prst="rect">
            <a:avLst/>
          </a:prstGeom>
        </p:spPr>
      </p:pic>
    </p:spTree>
    <p:extLst>
      <p:ext uri="{BB962C8B-B14F-4D97-AF65-F5344CB8AC3E}">
        <p14:creationId xmlns:p14="http://schemas.microsoft.com/office/powerpoint/2010/main" val="270099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F333E0-9697-2D96-28B3-D54985380FC3}"/>
              </a:ext>
            </a:extLst>
          </p:cNvPr>
          <p:cNvSpPr>
            <a:spLocks noGrp="1"/>
          </p:cNvSpPr>
          <p:nvPr>
            <p:ph type="title"/>
          </p:nvPr>
        </p:nvSpPr>
        <p:spPr>
          <a:xfrm>
            <a:off x="838200" y="365126"/>
            <a:ext cx="10515600" cy="810532"/>
          </a:xfrm>
        </p:spPr>
        <p:txBody>
          <a:bodyPr>
            <a:normAutofit/>
          </a:bodyPr>
          <a:lstStyle/>
          <a:p>
            <a:r>
              <a:rPr lang="en-US" sz="2400" dirty="0">
                <a:latin typeface="Algerian" panose="04020705040A02060702" pitchFamily="82" charset="0"/>
                <a:cs typeface="Times New Roman" panose="02020603050405020304" pitchFamily="18" charset="0"/>
              </a:rPr>
              <a:t>1. Incremental Approach of Budgeting</a:t>
            </a:r>
          </a:p>
        </p:txBody>
      </p:sp>
      <p:sp>
        <p:nvSpPr>
          <p:cNvPr id="6" name="Content Placeholder 5">
            <a:extLst>
              <a:ext uri="{FF2B5EF4-FFF2-40B4-BE49-F238E27FC236}">
                <a16:creationId xmlns:a16="http://schemas.microsoft.com/office/drawing/2014/main" id="{DD24EE40-E0A6-2D96-02D6-622B7B342CE7}"/>
              </a:ext>
            </a:extLst>
          </p:cNvPr>
          <p:cNvSpPr>
            <a:spLocks noGrp="1"/>
          </p:cNvSpPr>
          <p:nvPr>
            <p:ph idx="1"/>
          </p:nvPr>
        </p:nvSpPr>
        <p:spPr>
          <a:xfrm>
            <a:off x="838200" y="1175658"/>
            <a:ext cx="10515600" cy="5138056"/>
          </a:xfrm>
        </p:spPr>
        <p:txBody>
          <a:bodyPr>
            <a:normAutofit/>
          </a:bodyPr>
          <a:lstStyle/>
          <a:p>
            <a:r>
              <a:rPr lang="en-US" sz="2000" dirty="0">
                <a:latin typeface="Times New Roman" panose="02020603050405020304" pitchFamily="18" charset="0"/>
                <a:cs typeface="Times New Roman" panose="02020603050405020304" pitchFamily="18" charset="0"/>
              </a:rPr>
              <a:t>Incremental budgeting is a method in which the current year’s budget is prepared by taking the previous year’s budget as a base and making small adjustments or increments according to new requirements.”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New Budget = Last year budget + Small changes {Incremental}</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incremental approach is the most common method as widely used in government and not for profit organization.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Incremental budgeting is a method in which the previous year’s actual budget figures are used as a base, and a fixed percentage is added or reduced to prepare the current year’s budget, considering factors like inflation and policy changes</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3346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86C00C-7E12-C925-D430-9B767C91097F}"/>
              </a:ext>
            </a:extLst>
          </p:cNvPr>
          <p:cNvSpPr>
            <a:spLocks noGrp="1"/>
          </p:cNvSpPr>
          <p:nvPr>
            <p:ph type="title"/>
          </p:nvPr>
        </p:nvSpPr>
        <p:spPr>
          <a:xfrm flipV="1">
            <a:off x="696686" y="-304800"/>
            <a:ext cx="10515600" cy="163286"/>
          </a:xfrm>
        </p:spPr>
        <p:txBody>
          <a:bodyPr>
            <a:normAutofit fontScale="90000"/>
          </a:bodyPr>
          <a:lstStyle/>
          <a:p>
            <a:r>
              <a:rPr lang="en-US" sz="2400">
                <a:latin typeface="Times New Roman" panose="02020603050405020304" pitchFamily="18" charset="0"/>
                <a:cs typeface="Times New Roman" panose="02020603050405020304" pitchFamily="18" charset="0"/>
              </a:rPr>
              <a:t>0</a:t>
            </a:r>
            <a:endParaRPr lang="en-US" sz="2400"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525F82F0-9A4C-6B5A-9A8E-B8C17FA08350}"/>
              </a:ext>
            </a:extLst>
          </p:cNvPr>
          <p:cNvSpPr>
            <a:spLocks noGrp="1"/>
          </p:cNvSpPr>
          <p:nvPr>
            <p:ph idx="1"/>
          </p:nvPr>
        </p:nvSpPr>
        <p:spPr>
          <a:xfrm>
            <a:off x="838200" y="342900"/>
            <a:ext cx="10831285" cy="6172200"/>
          </a:xfrm>
        </p:spPr>
        <p:txBody>
          <a:bodyPr/>
          <a:lstStyle/>
          <a:p>
            <a:pPr marL="0" indent="0">
              <a:buNone/>
            </a:pPr>
            <a:r>
              <a:rPr lang="en-US" sz="2000" dirty="0">
                <a:latin typeface="Algerian" panose="04020705040A02060702" pitchFamily="82" charset="0"/>
              </a:rPr>
              <a:t>ADVANTAGES:</a:t>
            </a:r>
          </a:p>
          <a:p>
            <a:pPr marL="0" indent="0">
              <a:buNone/>
            </a:pPr>
            <a:r>
              <a:rPr lang="en-US" sz="1800" dirty="0">
                <a:latin typeface="Algerian" panose="04020705040A02060702" pitchFamily="82" charset="0"/>
              </a:rPr>
              <a:t>1. </a:t>
            </a:r>
            <a:r>
              <a:rPr lang="en-US" sz="1800" b="1" dirty="0">
                <a:latin typeface="Algerian" panose="04020705040A02060702" pitchFamily="82" charset="0"/>
              </a:rPr>
              <a:t>✅ </a:t>
            </a:r>
            <a:r>
              <a:rPr lang="en-US" sz="1800" b="1" dirty="0">
                <a:latin typeface="Times New Roman" panose="02020603050405020304" pitchFamily="18" charset="0"/>
                <a:cs typeface="Times New Roman" panose="02020603050405020304" pitchFamily="18" charset="0"/>
              </a:rPr>
              <a:t>Easy to Implement9</a:t>
            </a:r>
          </a:p>
          <a:p>
            <a:pPr marL="0" indent="0">
              <a:buNone/>
            </a:pPr>
            <a:r>
              <a:rPr lang="en-US" sz="1800" dirty="0">
                <a:latin typeface="Times New Roman" panose="02020603050405020304" pitchFamily="18" charset="0"/>
                <a:cs typeface="Times New Roman" panose="02020603050405020304" pitchFamily="18" charset="0"/>
              </a:rPr>
              <a:t>The incremental approach is relatively easy to implement because it is based on financial records of previous years, which are already available. This reduces the need for fresh calculations.</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2. ✅ Simplifies the Budget Process</a:t>
            </a:r>
          </a:p>
          <a:p>
            <a:pPr marL="0" indent="0">
              <a:buNone/>
            </a:pPr>
            <a:r>
              <a:rPr lang="en-US" sz="1800" dirty="0">
                <a:latin typeface="Times New Roman" panose="02020603050405020304" pitchFamily="18" charset="0"/>
                <a:cs typeface="Times New Roman" panose="02020603050405020304" pitchFamily="18" charset="0"/>
              </a:rPr>
              <a:t>   This approach simplifies the budgeting process by focusing only on the changes (increments or decreases) in the previous budget items instead of preparing a completely new budget.</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2000" dirty="0">
                <a:latin typeface="Algerian" panose="04020705040A02060702" pitchFamily="82" charset="0"/>
                <a:cs typeface="Times New Roman" panose="02020603050405020304" pitchFamily="18" charset="0"/>
              </a:rPr>
              <a:t>DISADVANTAGES:</a:t>
            </a:r>
          </a:p>
          <a:p>
            <a:pPr marL="0" indent="0">
              <a:buNone/>
            </a:pPr>
            <a:r>
              <a:rPr lang="en-US" sz="2000" b="1" dirty="0">
                <a:latin typeface="Times New Roman" panose="02020603050405020304" pitchFamily="18" charset="0"/>
                <a:cs typeface="Times New Roman" panose="02020603050405020304" pitchFamily="18" charset="0"/>
              </a:rPr>
              <a:t>1. ❌ No Critical Review</a:t>
            </a:r>
          </a:p>
          <a:p>
            <a:pPr marL="0" indent="0">
              <a:buNone/>
            </a:pPr>
            <a:r>
              <a:rPr lang="en-US" sz="2000" dirty="0">
                <a:latin typeface="Times New Roman" panose="02020603050405020304" pitchFamily="18" charset="0"/>
                <a:cs typeface="Times New Roman" panose="02020603050405020304" pitchFamily="18" charset="0"/>
              </a:rPr>
              <a:t>The approach does not involve detailed evaluation of each budget item, so mistakes of previous years may be repeated.</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2.❌ Overdependence on Past Data</a:t>
            </a:r>
          </a:p>
          <a:p>
            <a:pPr marL="0" indent="0">
              <a:buNone/>
            </a:pPr>
            <a:r>
              <a:rPr lang="en-US" sz="2000" dirty="0">
                <a:latin typeface="Times New Roman" panose="02020603050405020304" pitchFamily="18" charset="0"/>
                <a:cs typeface="Times New Roman" panose="02020603050405020304" pitchFamily="18" charset="0"/>
              </a:rPr>
              <a:t>The approach depends too much on previous records, which may not be relevant in present conditions.</a:t>
            </a:r>
          </a:p>
        </p:txBody>
      </p:sp>
    </p:spTree>
    <p:extLst>
      <p:ext uri="{BB962C8B-B14F-4D97-AF65-F5344CB8AC3E}">
        <p14:creationId xmlns:p14="http://schemas.microsoft.com/office/powerpoint/2010/main" val="294873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2968C-BE52-A844-30CC-84CC47CDF36C}"/>
              </a:ext>
            </a:extLst>
          </p:cNvPr>
          <p:cNvSpPr>
            <a:spLocks noGrp="1"/>
          </p:cNvSpPr>
          <p:nvPr>
            <p:ph idx="1"/>
          </p:nvPr>
        </p:nvSpPr>
        <p:spPr>
          <a:xfrm>
            <a:off x="838200" y="52254"/>
            <a:ext cx="10515600" cy="6124709"/>
          </a:xfrm>
        </p:spPr>
        <p:txBody>
          <a:bodyPr/>
          <a:lstStyle/>
          <a:p>
            <a:pPr marL="0" indent="0">
              <a:buNone/>
            </a:pPr>
            <a:endParaRPr lang="en-US" sz="2400" dirty="0">
              <a:latin typeface="Algerian" panose="04020705040A02060702" pitchFamily="82" charset="0"/>
            </a:endParaRPr>
          </a:p>
          <a:p>
            <a:pPr marL="0" indent="0">
              <a:buNone/>
            </a:pPr>
            <a:r>
              <a:rPr lang="en-US" sz="2400" dirty="0">
                <a:latin typeface="Algerian" panose="04020705040A02060702" pitchFamily="82" charset="0"/>
              </a:rPr>
              <a:t>2.ACTIVITY BASED APPROACH:</a:t>
            </a:r>
          </a:p>
          <a:p>
            <a:r>
              <a:rPr lang="en-US" sz="2000" dirty="0">
                <a:latin typeface="Times New Roman" panose="02020603050405020304" pitchFamily="18" charset="0"/>
                <a:cs typeface="Times New Roman" panose="02020603050405020304" pitchFamily="18" charset="0"/>
              </a:rPr>
              <a:t>Activity-based approach is a top-down budgeting approach.</a:t>
            </a:r>
          </a:p>
          <a:p>
            <a:r>
              <a:rPr lang="en-US" sz="2000" dirty="0">
                <a:latin typeface="Times New Roman" panose="02020603050405020304" pitchFamily="18" charset="0"/>
                <a:cs typeface="Times New Roman" panose="02020603050405020304" pitchFamily="18" charset="0"/>
              </a:rPr>
              <a:t>Activity-Based Budgeting is an approach where the budget is prepared based on the activities or tasks that need to be performed.</a:t>
            </a:r>
          </a:p>
          <a:p>
            <a:r>
              <a:rPr lang="en-US" sz="2000" dirty="0">
                <a:latin typeface="Times New Roman" panose="02020603050405020304" pitchFamily="18" charset="0"/>
                <a:cs typeface="Times New Roman" panose="02020603050405020304" pitchFamily="18" charset="0"/>
              </a:rPr>
              <a:t>Budget = What work needs to be done + How much it will cost</a:t>
            </a:r>
          </a:p>
          <a:p>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Algerian" panose="04020705040A02060702" pitchFamily="82" charset="0"/>
                <a:cs typeface="Times New Roman" panose="02020603050405020304" pitchFamily="18" charset="0"/>
              </a:rPr>
              <a:t>advantages</a:t>
            </a:r>
          </a:p>
          <a:p>
            <a:pPr marL="0" indent="0">
              <a:buNone/>
            </a:pPr>
            <a:r>
              <a:rPr lang="en-US" sz="2000" b="1" dirty="0">
                <a:latin typeface="Times New Roman" panose="02020603050405020304" pitchFamily="18" charset="0"/>
                <a:cs typeface="Times New Roman" panose="02020603050405020304" pitchFamily="18" charset="0"/>
              </a:rPr>
              <a:t>1. ✅ Provides Efficiency and Clarity</a:t>
            </a:r>
          </a:p>
          <a:p>
            <a:r>
              <a:rPr lang="en-US" sz="2000" dirty="0">
                <a:latin typeface="Times New Roman" panose="02020603050405020304" pitchFamily="18" charset="0"/>
                <a:cs typeface="Times New Roman" panose="02020603050405020304" pitchFamily="18" charset="0"/>
              </a:rPr>
              <a:t>The activity-based approach improves efficiency by linking every function and department with their respective spending, thereby providing a clear and complete picture of the organization.</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2.✅ Identifies Non-Value Activities</a:t>
            </a:r>
          </a:p>
          <a:p>
            <a:pPr marL="0" indent="0">
              <a:buNone/>
            </a:pPr>
            <a:r>
              <a:rPr lang="en-US" sz="2000" dirty="0">
                <a:latin typeface="Times New Roman" panose="02020603050405020304" pitchFamily="18" charset="0"/>
                <a:cs typeface="Times New Roman" panose="02020603050405020304" pitchFamily="18" charset="0"/>
              </a:rPr>
              <a:t>This approach helps in easily identifying non-value-added activities or functions, which can then be corrected or eliminated to improve efficiency and reduce unnecessary costs.</a:t>
            </a:r>
          </a:p>
        </p:txBody>
      </p:sp>
      <p:sp>
        <p:nvSpPr>
          <p:cNvPr id="5" name="Title 4">
            <a:extLst>
              <a:ext uri="{FF2B5EF4-FFF2-40B4-BE49-F238E27FC236}">
                <a16:creationId xmlns:a16="http://schemas.microsoft.com/office/drawing/2014/main" id="{2E3B8D3C-DFC1-8C09-4C6D-C909505E1647}"/>
              </a:ext>
            </a:extLst>
          </p:cNvPr>
          <p:cNvSpPr>
            <a:spLocks noGrp="1"/>
          </p:cNvSpPr>
          <p:nvPr>
            <p:ph type="title"/>
          </p:nvPr>
        </p:nvSpPr>
        <p:spPr>
          <a:xfrm>
            <a:off x="838200" y="-620487"/>
            <a:ext cx="10515600" cy="413657"/>
          </a:xfrm>
        </p:spPr>
        <p:txBody>
          <a:bodyPr>
            <a:normAutofit fontScale="90000"/>
          </a:bodyPr>
          <a:lstStyle/>
          <a:p>
            <a:r>
              <a:rPr lang="en-US" dirty="0"/>
              <a:t>0</a:t>
            </a:r>
          </a:p>
        </p:txBody>
      </p:sp>
    </p:spTree>
    <p:extLst>
      <p:ext uri="{BB962C8B-B14F-4D97-AF65-F5344CB8AC3E}">
        <p14:creationId xmlns:p14="http://schemas.microsoft.com/office/powerpoint/2010/main" val="339644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0EC0-3788-6981-FAFC-1D195387FFDE}"/>
              </a:ext>
            </a:extLst>
          </p:cNvPr>
          <p:cNvSpPr>
            <a:spLocks noGrp="1"/>
          </p:cNvSpPr>
          <p:nvPr>
            <p:ph type="title"/>
          </p:nvPr>
        </p:nvSpPr>
        <p:spPr>
          <a:xfrm flipV="1">
            <a:off x="838200" y="-359230"/>
            <a:ext cx="10515600" cy="14151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1A9924A-8D4A-7F4D-4ECE-ECF01727F12C}"/>
              </a:ext>
            </a:extLst>
          </p:cNvPr>
          <p:cNvSpPr>
            <a:spLocks noGrp="1"/>
          </p:cNvSpPr>
          <p:nvPr>
            <p:ph idx="1"/>
          </p:nvPr>
        </p:nvSpPr>
        <p:spPr>
          <a:xfrm>
            <a:off x="304800" y="163286"/>
            <a:ext cx="11582400" cy="6411685"/>
          </a:xfrm>
        </p:spPr>
        <p:txBody>
          <a:bodyPr>
            <a:normAutofit/>
          </a:bodyPr>
          <a:lstStyle/>
          <a:p>
            <a:r>
              <a:rPr lang="en-US" sz="2400" dirty="0">
                <a:latin typeface="Algerian" panose="04020705040A02060702" pitchFamily="82" charset="0"/>
              </a:rPr>
              <a:t>DISADVANTAGES</a:t>
            </a:r>
          </a:p>
          <a:p>
            <a:pPr marL="0" indent="0">
              <a:buNone/>
            </a:pPr>
            <a:r>
              <a:rPr lang="en-US" sz="2000" b="1" dirty="0">
                <a:latin typeface="Times New Roman" panose="02020603050405020304" pitchFamily="18" charset="0"/>
                <a:cs typeface="Times New Roman" panose="02020603050405020304" pitchFamily="18" charset="0"/>
              </a:rPr>
              <a:t>1. ❌ Increases Workload</a:t>
            </a:r>
          </a:p>
          <a:p>
            <a:pPr marL="0" indent="0">
              <a:buNone/>
            </a:pPr>
            <a:r>
              <a:rPr lang="en-US" sz="2000" dirty="0">
                <a:latin typeface="Times New Roman" panose="02020603050405020304" pitchFamily="18" charset="0"/>
                <a:cs typeface="Times New Roman" panose="02020603050405020304" pitchFamily="18" charset="0"/>
              </a:rPr>
              <a:t>The activity-based approach increases workload due to the need for detailed analysis of each activity, which may also require structural changes in the organization.</a:t>
            </a:r>
          </a:p>
          <a:p>
            <a:pPr marL="0" indent="0">
              <a:buNone/>
            </a:pPr>
            <a:r>
              <a:rPr lang="en-US" sz="2000" b="1" dirty="0">
                <a:latin typeface="Times New Roman" panose="02020603050405020304" pitchFamily="18" charset="0"/>
                <a:cs typeface="Times New Roman" panose="02020603050405020304" pitchFamily="18" charset="0"/>
              </a:rPr>
              <a:t>2. ❌ Requires High Resources</a:t>
            </a:r>
          </a:p>
          <a:p>
            <a:pPr marL="0" indent="0">
              <a:buNone/>
            </a:pPr>
            <a:r>
              <a:rPr lang="en-US" sz="2000" dirty="0">
                <a:latin typeface="Times New Roman" panose="02020603050405020304" pitchFamily="18" charset="0"/>
                <a:cs typeface="Times New Roman" panose="02020603050405020304" pitchFamily="18" charset="0"/>
              </a:rPr>
              <a:t>This approach requires a large amount of manpower and financial resources, making it costly and difficult to implement.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400" dirty="0">
                <a:latin typeface="Algerian" panose="04020705040A02060702" pitchFamily="82" charset="0"/>
                <a:cs typeface="Times New Roman" panose="02020603050405020304" pitchFamily="18" charset="0"/>
              </a:rPr>
              <a:t>3.ROLLING /CONTINUOUS APPROACH:</a:t>
            </a:r>
          </a:p>
          <a:p>
            <a:r>
              <a:rPr lang="en-US" sz="2000" dirty="0">
                <a:latin typeface="Times New Roman" panose="02020603050405020304" pitchFamily="18" charset="0"/>
                <a:cs typeface="Times New Roman" panose="02020603050405020304" pitchFamily="18" charset="0"/>
              </a:rPr>
              <a:t>Rolling budgeting is a method in which the budget is continuously updated by adding a new time period as the current period ends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In simple words:</a:t>
            </a:r>
          </a:p>
          <a:p>
            <a:pPr marL="0" indent="0">
              <a:buNone/>
            </a:pPr>
            <a:r>
              <a:rPr lang="en-US" sz="2000" dirty="0">
                <a:latin typeface="Times New Roman" panose="02020603050405020304" pitchFamily="18" charset="0"/>
                <a:cs typeface="Times New Roman" panose="02020603050405020304" pitchFamily="18" charset="0"/>
              </a:rPr>
              <a:t>   Budget is not fixed — it is regularly revised by adding a new period and removing the past one</a:t>
            </a:r>
          </a:p>
        </p:txBody>
      </p:sp>
    </p:spTree>
    <p:extLst>
      <p:ext uri="{BB962C8B-B14F-4D97-AF65-F5344CB8AC3E}">
        <p14:creationId xmlns:p14="http://schemas.microsoft.com/office/powerpoint/2010/main" val="388279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99F0-D4F0-D105-771B-F0268CE5B543}"/>
              </a:ext>
            </a:extLst>
          </p:cNvPr>
          <p:cNvSpPr>
            <a:spLocks noGrp="1"/>
          </p:cNvSpPr>
          <p:nvPr>
            <p:ph type="title"/>
          </p:nvPr>
        </p:nvSpPr>
        <p:spPr>
          <a:xfrm flipV="1">
            <a:off x="838200" y="-370114"/>
            <a:ext cx="10515600" cy="17417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435A8D9-2D18-87F3-C5AD-866905B27B5D}"/>
              </a:ext>
            </a:extLst>
          </p:cNvPr>
          <p:cNvSpPr>
            <a:spLocks noGrp="1"/>
          </p:cNvSpPr>
          <p:nvPr>
            <p:ph idx="1"/>
          </p:nvPr>
        </p:nvSpPr>
        <p:spPr>
          <a:xfrm>
            <a:off x="141513" y="87086"/>
            <a:ext cx="11800115" cy="6607628"/>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Simple Example of Rolling Budget</a:t>
            </a:r>
          </a:p>
          <a:p>
            <a:pPr marL="0" indent="0">
              <a:buNone/>
            </a:pPr>
            <a:r>
              <a:rPr lang="en-US" sz="2000" dirty="0">
                <a:latin typeface="Times New Roman" panose="02020603050405020304" pitchFamily="18" charset="0"/>
                <a:cs typeface="Times New Roman" panose="02020603050405020304" pitchFamily="18" charset="0"/>
              </a:rPr>
              <a:t>Suppose I make a budget for 3 months:</a:t>
            </a:r>
          </a:p>
          <a:p>
            <a:pPr marL="0" indent="0">
              <a:buNone/>
            </a:pPr>
            <a:r>
              <a:rPr lang="en-US" sz="2000" dirty="0">
                <a:latin typeface="Times New Roman" panose="02020603050405020304" pitchFamily="18" charset="0"/>
                <a:cs typeface="Times New Roman" panose="02020603050405020304" pitchFamily="18" charset="0"/>
              </a:rPr>
              <a:t>👉 January, February, March</a:t>
            </a:r>
          </a:p>
          <a:p>
            <a:pPr marL="0" indent="0">
              <a:buNone/>
            </a:pPr>
            <a:r>
              <a:rPr lang="en-US" sz="2000" dirty="0">
                <a:latin typeface="Times New Roman" panose="02020603050405020304" pitchFamily="18" charset="0"/>
                <a:cs typeface="Times New Roman" panose="02020603050405020304" pitchFamily="18" charset="0"/>
              </a:rPr>
              <a:t>👉 When January ends:</a:t>
            </a:r>
          </a:p>
          <a:p>
            <a:pPr marL="0" indent="0">
              <a:buNone/>
            </a:pPr>
            <a:r>
              <a:rPr lang="en-US" sz="2000" dirty="0">
                <a:latin typeface="Times New Roman" panose="02020603050405020304" pitchFamily="18" charset="0"/>
                <a:cs typeface="Times New Roman" panose="02020603050405020304" pitchFamily="18" charset="0"/>
              </a:rPr>
              <a:t>January is removed ❌</a:t>
            </a:r>
          </a:p>
          <a:p>
            <a:pPr marL="0" indent="0">
              <a:buNone/>
            </a:pPr>
            <a:r>
              <a:rPr lang="en-US" sz="2000" dirty="0">
                <a:latin typeface="Times New Roman" panose="02020603050405020304" pitchFamily="18" charset="0"/>
                <a:cs typeface="Times New Roman" panose="02020603050405020304" pitchFamily="18" charset="0"/>
              </a:rPr>
              <a:t>April is added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Now the budget becomes:</a:t>
            </a:r>
          </a:p>
          <a:p>
            <a:pPr marL="0" indent="0">
              <a:buNone/>
            </a:pPr>
            <a:r>
              <a:rPr lang="en-US" sz="2000" dirty="0">
                <a:latin typeface="Times New Roman" panose="02020603050405020304" pitchFamily="18" charset="0"/>
                <a:cs typeface="Times New Roman" panose="02020603050405020304" pitchFamily="18" charset="0"/>
              </a:rPr>
              <a:t>👉 February, March, April</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When February ends:</a:t>
            </a:r>
          </a:p>
          <a:p>
            <a:pPr marL="0" indent="0">
              <a:buNone/>
            </a:pPr>
            <a:r>
              <a:rPr lang="en-US" sz="2000" dirty="0">
                <a:latin typeface="Times New Roman" panose="02020603050405020304" pitchFamily="18" charset="0"/>
                <a:cs typeface="Times New Roman" panose="02020603050405020304" pitchFamily="18" charset="0"/>
              </a:rPr>
              <a:t>February is removed ❌</a:t>
            </a:r>
          </a:p>
          <a:p>
            <a:pPr marL="0" indent="0">
              <a:buNone/>
            </a:pPr>
            <a:r>
              <a:rPr lang="en-US" sz="2000" dirty="0">
                <a:latin typeface="Times New Roman" panose="02020603050405020304" pitchFamily="18" charset="0"/>
                <a:cs typeface="Times New Roman" panose="02020603050405020304" pitchFamily="18" charset="0"/>
              </a:rPr>
              <a:t>May is added ✅</a:t>
            </a:r>
          </a:p>
          <a:p>
            <a:pPr marL="0" indent="0">
              <a:buNone/>
            </a:pP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Now the budget becomes:</a:t>
            </a:r>
          </a:p>
          <a:p>
            <a:pPr marL="0" indent="0">
              <a:buNone/>
            </a:pPr>
            <a:r>
              <a:rPr lang="en-US" sz="2000" dirty="0">
                <a:latin typeface="Times New Roman" panose="02020603050405020304" pitchFamily="18" charset="0"/>
                <a:cs typeface="Times New Roman" panose="02020603050405020304" pitchFamily="18" charset="0"/>
              </a:rPr>
              <a:t>👉 March, April, May</a:t>
            </a:r>
          </a:p>
        </p:txBody>
      </p:sp>
      <p:pic>
        <p:nvPicPr>
          <p:cNvPr id="5" name="Picture 4">
            <a:extLst>
              <a:ext uri="{FF2B5EF4-FFF2-40B4-BE49-F238E27FC236}">
                <a16:creationId xmlns:a16="http://schemas.microsoft.com/office/drawing/2014/main" id="{1430FCC0-4D07-687F-99AA-78088F83F437}"/>
              </a:ext>
            </a:extLst>
          </p:cNvPr>
          <p:cNvPicPr>
            <a:picLocks noChangeAspect="1"/>
          </p:cNvPicPr>
          <p:nvPr/>
        </p:nvPicPr>
        <p:blipFill>
          <a:blip r:embed="rId2"/>
          <a:stretch>
            <a:fillRect/>
          </a:stretch>
        </p:blipFill>
        <p:spPr>
          <a:xfrm>
            <a:off x="4343400" y="642257"/>
            <a:ext cx="7184571" cy="5040086"/>
          </a:xfrm>
          <a:prstGeom prst="rect">
            <a:avLst/>
          </a:prstGeom>
        </p:spPr>
      </p:pic>
    </p:spTree>
    <p:extLst>
      <p:ext uri="{BB962C8B-B14F-4D97-AF65-F5344CB8AC3E}">
        <p14:creationId xmlns:p14="http://schemas.microsoft.com/office/powerpoint/2010/main" val="133531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EA7C-5CDE-4CFF-FFDE-5AFCFEA45864}"/>
              </a:ext>
            </a:extLst>
          </p:cNvPr>
          <p:cNvSpPr>
            <a:spLocks noGrp="1"/>
          </p:cNvSpPr>
          <p:nvPr>
            <p:ph type="title"/>
          </p:nvPr>
        </p:nvSpPr>
        <p:spPr>
          <a:xfrm>
            <a:off x="838200" y="-413658"/>
            <a:ext cx="10515600" cy="413658"/>
          </a:xfrm>
        </p:spPr>
        <p:txBody>
          <a:bodyPr>
            <a:normAutofit fontScale="90000"/>
          </a:bodyPr>
          <a:lstStyle/>
          <a:p>
            <a:r>
              <a:rPr lang="en-US"/>
              <a:t>0</a:t>
            </a:r>
          </a:p>
        </p:txBody>
      </p:sp>
      <p:sp>
        <p:nvSpPr>
          <p:cNvPr id="3" name="Content Placeholder 2">
            <a:extLst>
              <a:ext uri="{FF2B5EF4-FFF2-40B4-BE49-F238E27FC236}">
                <a16:creationId xmlns:a16="http://schemas.microsoft.com/office/drawing/2014/main" id="{EFB2D283-6962-0D94-DDA8-36595811D7F6}"/>
              </a:ext>
            </a:extLst>
          </p:cNvPr>
          <p:cNvSpPr>
            <a:spLocks noGrp="1"/>
          </p:cNvSpPr>
          <p:nvPr>
            <p:ph idx="1"/>
          </p:nvPr>
        </p:nvSpPr>
        <p:spPr>
          <a:xfrm>
            <a:off x="119743" y="141514"/>
            <a:ext cx="11843657" cy="6596743"/>
          </a:xfrm>
        </p:spPr>
        <p:txBody>
          <a:bodyPr>
            <a:normAutofit/>
          </a:bodyPr>
          <a:lstStyle/>
          <a:p>
            <a:r>
              <a:rPr lang="en-US" sz="2400" dirty="0">
                <a:latin typeface="Algerian" panose="04020705040A02060702" pitchFamily="82" charset="0"/>
              </a:rPr>
              <a:t>ADVANTAGES:</a:t>
            </a:r>
          </a:p>
          <a:p>
            <a:pPr marL="0" indent="0">
              <a:buNone/>
            </a:pPr>
            <a:r>
              <a:rPr lang="en-US" sz="2000" b="1" dirty="0">
                <a:latin typeface="Times New Roman" panose="02020603050405020304" pitchFamily="18" charset="0"/>
                <a:cs typeface="Times New Roman" panose="02020603050405020304" pitchFamily="18" charset="0"/>
              </a:rPr>
              <a:t>1. ✅ Flexible and Up-to-date</a:t>
            </a:r>
          </a:p>
          <a:p>
            <a:pPr marL="0" indent="0">
              <a:buNone/>
            </a:pPr>
            <a:r>
              <a:rPr lang="en-US" sz="2000" dirty="0">
                <a:latin typeface="Times New Roman" panose="02020603050405020304" pitchFamily="18" charset="0"/>
                <a:cs typeface="Times New Roman" panose="02020603050405020304" pitchFamily="18" charset="0"/>
              </a:rPr>
              <a:t>The budget is regularly updated, so it reflects current economic conditions and needs.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2. ✅ Better Planning</a:t>
            </a:r>
          </a:p>
          <a:p>
            <a:pPr marL="0" indent="0">
              <a:buNone/>
            </a:pPr>
            <a:r>
              <a:rPr lang="en-US" sz="2000" dirty="0">
                <a:latin typeface="Times New Roman" panose="02020603050405020304" pitchFamily="18" charset="0"/>
                <a:cs typeface="Times New Roman" panose="02020603050405020304" pitchFamily="18" charset="0"/>
              </a:rPr>
              <a:t>Helps in better decision-making as it considers recent changes and future expectations.</a:t>
            </a:r>
          </a:p>
          <a:p>
            <a:pPr marL="0" indent="0">
              <a:buNone/>
            </a:pPr>
            <a:endParaRPr lang="en-US" sz="2000" dirty="0">
              <a:latin typeface="Times New Roman" panose="02020603050405020304" pitchFamily="18" charset="0"/>
              <a:cs typeface="Times New Roman" panose="02020603050405020304" pitchFamily="18" charset="0"/>
            </a:endParaRPr>
          </a:p>
          <a:p>
            <a:r>
              <a:rPr lang="en-US" sz="2400" dirty="0">
                <a:latin typeface="Algerian" panose="04020705040A02060702" pitchFamily="82" charset="0"/>
                <a:cs typeface="Times New Roman" panose="02020603050405020304" pitchFamily="18" charset="0"/>
              </a:rPr>
              <a:t>DISADVANTAGES:</a:t>
            </a:r>
          </a:p>
          <a:p>
            <a:pPr marL="0" indent="0">
              <a:buNone/>
            </a:pPr>
            <a:r>
              <a:rPr lang="en-US" sz="2000" b="1" dirty="0">
                <a:latin typeface="Times New Roman" panose="02020603050405020304" pitchFamily="18" charset="0"/>
                <a:cs typeface="Times New Roman" panose="02020603050405020304" pitchFamily="18" charset="0"/>
              </a:rPr>
              <a:t>1. ❌ Time-Consuming</a:t>
            </a:r>
          </a:p>
          <a:p>
            <a:pPr marL="0" indent="0">
              <a:buNone/>
            </a:pPr>
            <a:r>
              <a:rPr lang="en-US" sz="2000" dirty="0">
                <a:latin typeface="Times New Roman" panose="02020603050405020304" pitchFamily="18" charset="0"/>
                <a:cs typeface="Times New Roman" panose="02020603050405020304" pitchFamily="18" charset="0"/>
              </a:rPr>
              <a:t>Regular updating of the budget requires more time and effort.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2. ❌ Costly</a:t>
            </a:r>
          </a:p>
          <a:p>
            <a:pPr marL="0" indent="0">
              <a:buNone/>
            </a:pPr>
            <a:r>
              <a:rPr lang="en-US" sz="2000" dirty="0">
                <a:latin typeface="Times New Roman" panose="02020603050405020304" pitchFamily="18" charset="0"/>
                <a:cs typeface="Times New Roman" panose="02020603050405020304" pitchFamily="18" charset="0"/>
              </a:rPr>
              <a:t>It needs continuous monitoring and resources, making it expensive.</a:t>
            </a:r>
          </a:p>
        </p:txBody>
      </p:sp>
    </p:spTree>
    <p:extLst>
      <p:ext uri="{BB962C8B-B14F-4D97-AF65-F5344CB8AC3E}">
        <p14:creationId xmlns:p14="http://schemas.microsoft.com/office/powerpoint/2010/main" val="73384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AAD6-D949-CB48-826E-AD05470740EB}"/>
              </a:ext>
            </a:extLst>
          </p:cNvPr>
          <p:cNvSpPr>
            <a:spLocks noGrp="1"/>
          </p:cNvSpPr>
          <p:nvPr>
            <p:ph type="title"/>
          </p:nvPr>
        </p:nvSpPr>
        <p:spPr>
          <a:xfrm>
            <a:off x="838200" y="-372289"/>
            <a:ext cx="10515600" cy="45719"/>
          </a:xfrm>
        </p:spPr>
        <p:txBody>
          <a:bodyPr>
            <a:normAutofit fontScale="90000"/>
          </a:bodyPr>
          <a:lstStyle/>
          <a:p>
            <a:r>
              <a:rPr lang="en-US" dirty="0"/>
              <a:t>0</a:t>
            </a:r>
          </a:p>
        </p:txBody>
      </p:sp>
      <p:sp>
        <p:nvSpPr>
          <p:cNvPr id="3" name="Content Placeholder 2">
            <a:extLst>
              <a:ext uri="{FF2B5EF4-FFF2-40B4-BE49-F238E27FC236}">
                <a16:creationId xmlns:a16="http://schemas.microsoft.com/office/drawing/2014/main" id="{666BB3A7-860E-6494-613F-DE72AA2B9305}"/>
              </a:ext>
            </a:extLst>
          </p:cNvPr>
          <p:cNvSpPr>
            <a:spLocks noGrp="1"/>
          </p:cNvSpPr>
          <p:nvPr>
            <p:ph idx="1"/>
          </p:nvPr>
        </p:nvSpPr>
        <p:spPr>
          <a:xfrm>
            <a:off x="217713" y="176348"/>
            <a:ext cx="11702143" cy="6681652"/>
          </a:xfrm>
        </p:spPr>
        <p:txBody>
          <a:bodyPr>
            <a:normAutofit/>
          </a:bodyPr>
          <a:lstStyle/>
          <a:p>
            <a:pPr marL="0" indent="0">
              <a:buNone/>
            </a:pPr>
            <a:r>
              <a:rPr lang="en-US" sz="2400" dirty="0">
                <a:latin typeface="Algerian" panose="04020705040A02060702" pitchFamily="82" charset="0"/>
              </a:rPr>
              <a:t>4.MINIMAL LEVEL APPROACH:</a:t>
            </a:r>
          </a:p>
          <a:p>
            <a:r>
              <a:rPr lang="en-US" sz="2000" dirty="0">
                <a:latin typeface="Times New Roman" panose="02020603050405020304" pitchFamily="18" charset="0"/>
                <a:cs typeface="Times New Roman" panose="02020603050405020304" pitchFamily="18" charset="0"/>
              </a:rPr>
              <a:t>Minimal level budgeting is an approach in which the budget is prepared by allocating only the minimum required funds to carry out essential activities.</a:t>
            </a:r>
          </a:p>
          <a:p>
            <a:pPr marL="0" indent="0">
              <a:buNone/>
            </a:pPr>
            <a:r>
              <a:rPr lang="en-US" sz="2000" dirty="0">
                <a:latin typeface="Times New Roman" panose="02020603050405020304" pitchFamily="18" charset="0"/>
                <a:cs typeface="Times New Roman" panose="02020603050405020304" pitchFamily="18" charset="0"/>
              </a:rPr>
              <a:t>👉 In simple words:</a:t>
            </a:r>
          </a:p>
          <a:p>
            <a:r>
              <a:rPr lang="en-US" sz="2000" dirty="0">
                <a:latin typeface="Times New Roman" panose="02020603050405020304" pitchFamily="18" charset="0"/>
                <a:cs typeface="Times New Roman" panose="02020603050405020304" pitchFamily="18" charset="0"/>
              </a:rPr>
              <a:t>Spend only what is absolutely necessary (minimum level)</a:t>
            </a:r>
          </a:p>
          <a:p>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Algerian" panose="04020705040A02060702" pitchFamily="82" charset="0"/>
                <a:cs typeface="Times New Roman" panose="02020603050405020304" pitchFamily="18" charset="0"/>
              </a:rPr>
              <a:t>ADVANTAGES</a:t>
            </a: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1. ✅ Saves Money</a:t>
            </a:r>
          </a:p>
          <a:p>
            <a:pPr marL="0" indent="0">
              <a:buNone/>
            </a:pPr>
            <a:r>
              <a:rPr lang="en-US" sz="2000" dirty="0">
                <a:latin typeface="Times New Roman" panose="02020603050405020304" pitchFamily="18" charset="0"/>
                <a:cs typeface="Times New Roman" panose="02020603050405020304" pitchFamily="18" charset="0"/>
              </a:rPr>
              <a:t>This approach reduces unnecessary expenses and helps in saving financial resources.</a:t>
            </a:r>
          </a:p>
          <a:p>
            <a:pPr marL="0" indent="0">
              <a:buNone/>
            </a:pPr>
            <a:r>
              <a:rPr lang="en-US" sz="2000" b="1" dirty="0">
                <a:latin typeface="Times New Roman" panose="02020603050405020304" pitchFamily="18" charset="0"/>
                <a:cs typeface="Times New Roman" panose="02020603050405020304" pitchFamily="18" charset="0"/>
              </a:rPr>
              <a:t>2. ✅ Focus on Essentials</a:t>
            </a:r>
          </a:p>
          <a:p>
            <a:pPr marL="0" indent="0">
              <a:buNone/>
            </a:pPr>
            <a:r>
              <a:rPr lang="en-US" sz="2000" dirty="0">
                <a:latin typeface="Times New Roman" panose="02020603050405020304" pitchFamily="18" charset="0"/>
                <a:cs typeface="Times New Roman" panose="02020603050405020304" pitchFamily="18" charset="0"/>
              </a:rPr>
              <a:t>Only important and necessary activities are funded, ensuring efficient use of resources.</a:t>
            </a:r>
          </a:p>
          <a:p>
            <a:pPr marL="0" indent="0">
              <a:buNone/>
            </a:pPr>
            <a:r>
              <a:rPr lang="en-US" sz="2000" dirty="0">
                <a:latin typeface="Algerian" panose="04020705040A02060702" pitchFamily="82" charset="0"/>
                <a:cs typeface="Times New Roman" panose="02020603050405020304" pitchFamily="18" charset="0"/>
              </a:rPr>
              <a:t>Disadvantages</a:t>
            </a:r>
          </a:p>
          <a:p>
            <a:pPr marL="0" indent="0">
              <a:buNone/>
            </a:pPr>
            <a:r>
              <a:rPr lang="en-US" sz="2000" b="1" dirty="0">
                <a:latin typeface="Times New Roman" panose="02020603050405020304" pitchFamily="18" charset="0"/>
                <a:cs typeface="Times New Roman" panose="02020603050405020304" pitchFamily="18" charset="0"/>
              </a:rPr>
              <a:t>1. ❌ Neglects Development</a:t>
            </a:r>
          </a:p>
          <a:p>
            <a:pPr marL="0" indent="0">
              <a:buNone/>
            </a:pPr>
            <a:r>
              <a:rPr lang="en-US" sz="2000" dirty="0">
                <a:latin typeface="Times New Roman" panose="02020603050405020304" pitchFamily="18" charset="0"/>
                <a:cs typeface="Times New Roman" panose="02020603050405020304" pitchFamily="18" charset="0"/>
              </a:rPr>
              <a:t>Too much focus on minimum spending may ignore growth and development activities.</a:t>
            </a:r>
          </a:p>
          <a:p>
            <a:pPr marL="0" indent="0">
              <a:buNone/>
            </a:pPr>
            <a:r>
              <a:rPr lang="en-US" sz="2000" b="1" dirty="0">
                <a:latin typeface="Times New Roman" panose="02020603050405020304" pitchFamily="18" charset="0"/>
                <a:cs typeface="Times New Roman" panose="02020603050405020304" pitchFamily="18" charset="0"/>
              </a:rPr>
              <a:t>2. ❌ Reduces Quality</a:t>
            </a:r>
          </a:p>
          <a:p>
            <a:pPr marL="0" indent="0">
              <a:buNone/>
            </a:pPr>
            <a:r>
              <a:rPr lang="en-US" sz="2000" dirty="0">
                <a:latin typeface="Times New Roman" panose="02020603050405020304" pitchFamily="18" charset="0"/>
                <a:cs typeface="Times New Roman" panose="02020603050405020304" pitchFamily="18" charset="0"/>
              </a:rPr>
              <a:t>Limited funds may affect the quality of services and performance.</a:t>
            </a:r>
          </a:p>
          <a:p>
            <a:pPr marL="0" indent="0">
              <a:buNone/>
            </a:pPr>
            <a:endParaRPr lang="en-US" sz="2000" dirty="0">
              <a:latin typeface="Algerian" panose="04020705040A02060702" pitchFamily="82"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4272B24-B44C-C4F5-38AA-0224CE9BE94A}"/>
              </a:ext>
            </a:extLst>
          </p:cNvPr>
          <p:cNvPicPr>
            <a:picLocks noChangeAspect="1"/>
          </p:cNvPicPr>
          <p:nvPr/>
        </p:nvPicPr>
        <p:blipFill>
          <a:blip r:embed="rId2"/>
          <a:stretch>
            <a:fillRect/>
          </a:stretch>
        </p:blipFill>
        <p:spPr>
          <a:xfrm>
            <a:off x="7434944" y="1132114"/>
            <a:ext cx="4354286" cy="2982686"/>
          </a:xfrm>
          <a:prstGeom prst="rect">
            <a:avLst/>
          </a:prstGeom>
        </p:spPr>
      </p:pic>
    </p:spTree>
    <p:extLst>
      <p:ext uri="{BB962C8B-B14F-4D97-AF65-F5344CB8AC3E}">
        <p14:creationId xmlns:p14="http://schemas.microsoft.com/office/powerpoint/2010/main" val="5979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1AC2-43A9-0AF5-10E0-586F9CF34080}"/>
              </a:ext>
            </a:extLst>
          </p:cNvPr>
          <p:cNvSpPr>
            <a:spLocks noGrp="1"/>
          </p:cNvSpPr>
          <p:nvPr>
            <p:ph type="title"/>
          </p:nvPr>
        </p:nvSpPr>
        <p:spPr>
          <a:xfrm flipV="1">
            <a:off x="838200" y="-694481"/>
            <a:ext cx="10515600" cy="439838"/>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E4A12531-730E-B7E4-5424-8405CA25EEBF}"/>
              </a:ext>
            </a:extLst>
          </p:cNvPr>
          <p:cNvSpPr>
            <a:spLocks noGrp="1"/>
          </p:cNvSpPr>
          <p:nvPr>
            <p:ph idx="1"/>
          </p:nvPr>
        </p:nvSpPr>
        <p:spPr>
          <a:xfrm>
            <a:off x="219919" y="127322"/>
            <a:ext cx="11794603" cy="6049641"/>
          </a:xfrm>
        </p:spPr>
        <p:txBody>
          <a:bodyPr>
            <a:normAutofit lnSpcReduction="10000"/>
          </a:bodyPr>
          <a:lstStyle/>
          <a:p>
            <a:pPr marL="0" indent="0">
              <a:buNone/>
            </a:pPr>
            <a:r>
              <a:rPr lang="en-US" sz="2400" dirty="0">
                <a:latin typeface="Algerian" panose="04020705040A02060702" pitchFamily="82" charset="0"/>
              </a:rPr>
              <a:t>5.ZERO-BASED BUDGTEING approach:</a:t>
            </a:r>
          </a:p>
          <a:p>
            <a:r>
              <a:rPr lang="en-US" sz="2400" dirty="0">
                <a:latin typeface="Times New Roman" panose="02020603050405020304" pitchFamily="18" charset="0"/>
                <a:cs typeface="Times New Roman" panose="02020603050405020304" pitchFamily="18" charset="0"/>
              </a:rPr>
              <a:t>Originated in the USA and was created in 1969 by Peter A. Pyhrr, a manager of a private industry.</a:t>
            </a:r>
          </a:p>
          <a:p>
            <a:r>
              <a:rPr lang="en-US" sz="2400" dirty="0">
                <a:latin typeface="Times New Roman" panose="02020603050405020304" pitchFamily="18" charset="0"/>
                <a:cs typeface="Times New Roman" panose="02020603050405020304" pitchFamily="18" charset="0"/>
              </a:rPr>
              <a:t>It was introduced in USA by President Jimmy Carter in 1978.</a:t>
            </a:r>
          </a:p>
          <a:p>
            <a:r>
              <a:rPr lang="en-US" sz="2400" dirty="0">
                <a:latin typeface="Times New Roman" panose="02020603050405020304" pitchFamily="18" charset="0"/>
                <a:cs typeface="Times New Roman" panose="02020603050405020304" pitchFamily="18" charset="0"/>
              </a:rPr>
              <a:t>Zero-Based Budgeting is an approach in which every item of expenditure must be justified from zero, without considering the previous year’s budget.</a:t>
            </a:r>
          </a:p>
          <a:p>
            <a:r>
              <a:rPr lang="en-US" sz="2400" dirty="0">
                <a:latin typeface="Times New Roman" panose="02020603050405020304" pitchFamily="18" charset="0"/>
                <a:cs typeface="Times New Roman" panose="02020603050405020304" pitchFamily="18" charset="0"/>
              </a:rPr>
              <a:t>Zero-Based Budgeting involves a complete examination of all activities. It starts from a fresh base instead of following the incremental approach, which depends on previous expenditure. In this method, the budget for the next year begins from zero, rather than taking the current budget as the starting point.</a:t>
            </a:r>
          </a:p>
          <a:p>
            <a:pPr marL="0" indent="0">
              <a:buNone/>
            </a:pPr>
            <a:endParaRPr lang="en-US" sz="2000" dirty="0">
              <a:latin typeface="Algerian" panose="04020705040A02060702" pitchFamily="82" charset="0"/>
              <a:cs typeface="Times New Roman" panose="02020603050405020304" pitchFamily="18" charset="0"/>
            </a:endParaRPr>
          </a:p>
          <a:p>
            <a:pPr marL="0" indent="0">
              <a:buNone/>
            </a:pPr>
            <a:r>
              <a:rPr lang="en-US" sz="2000" dirty="0">
                <a:latin typeface="Algerian" panose="04020705040A02060702" pitchFamily="82" charset="0"/>
                <a:cs typeface="Times New Roman" panose="02020603050405020304" pitchFamily="18" charset="0"/>
              </a:rPr>
              <a:t>Advantages:</a:t>
            </a:r>
          </a:p>
          <a:p>
            <a:pPr marL="0" indent="0">
              <a:buNone/>
            </a:pPr>
            <a:r>
              <a:rPr lang="en-US" sz="2000" b="1" dirty="0">
                <a:latin typeface="Times New Roman" panose="02020603050405020304" pitchFamily="18" charset="0"/>
                <a:cs typeface="Times New Roman" panose="02020603050405020304" pitchFamily="18" charset="0"/>
              </a:rPr>
              <a:t>1. ✅ Eliminates Wasteful Spending</a:t>
            </a:r>
          </a:p>
          <a:p>
            <a:pPr marL="0" indent="0">
              <a:buNone/>
            </a:pPr>
            <a:r>
              <a:rPr lang="en-US" sz="2000" dirty="0">
                <a:latin typeface="Times New Roman" panose="02020603050405020304" pitchFamily="18" charset="0"/>
                <a:cs typeface="Times New Roman" panose="02020603050405020304" pitchFamily="18" charset="0"/>
              </a:rPr>
              <a:t>Unnecessary expenses are removed because every cost must be justified.</a:t>
            </a:r>
          </a:p>
          <a:p>
            <a:pPr marL="0" indent="0">
              <a:buNone/>
            </a:pPr>
            <a:r>
              <a:rPr lang="en-US" sz="2000" b="1" dirty="0">
                <a:latin typeface="Times New Roman" panose="02020603050405020304" pitchFamily="18" charset="0"/>
                <a:cs typeface="Times New Roman" panose="02020603050405020304" pitchFamily="18" charset="0"/>
              </a:rPr>
              <a:t>2. ✅ Better Resource Allocation</a:t>
            </a:r>
          </a:p>
          <a:p>
            <a:pPr marL="0" indent="0">
              <a:buNone/>
            </a:pPr>
            <a:r>
              <a:rPr lang="en-US" sz="2000" dirty="0">
                <a:latin typeface="Times New Roman" panose="02020603050405020304" pitchFamily="18" charset="0"/>
                <a:cs typeface="Times New Roman" panose="02020603050405020304" pitchFamily="18" charset="0"/>
              </a:rPr>
              <a:t>Funds are given only to important and productive activities</a:t>
            </a:r>
            <a:r>
              <a:rPr lang="en-US" sz="2400" dirty="0">
                <a:latin typeface="Algerian" panose="04020705040A02060702" pitchFamily="82" charset="0"/>
              </a:rPr>
              <a:t>.</a:t>
            </a:r>
          </a:p>
        </p:txBody>
      </p:sp>
    </p:spTree>
    <p:extLst>
      <p:ext uri="{BB962C8B-B14F-4D97-AF65-F5344CB8AC3E}">
        <p14:creationId xmlns:p14="http://schemas.microsoft.com/office/powerpoint/2010/main" val="2192579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954</Words>
  <Application>Microsoft Office PowerPoint</Application>
  <PresentationFormat>Widescreen</PresentationFormat>
  <Paragraphs>114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Aptos</vt:lpstr>
      <vt:lpstr>Aptos Display</vt:lpstr>
      <vt:lpstr>Arial</vt:lpstr>
      <vt:lpstr>Times New Roman</vt:lpstr>
      <vt:lpstr>Office Theme</vt:lpstr>
      <vt:lpstr>VARIOUS APPROACHES OF BUDGETING:</vt:lpstr>
      <vt:lpstr>1. Incremental Approach of Budgeting</vt:lpstr>
      <vt:lpstr>0</vt:lpstr>
      <vt:lpstr>0</vt:lpstr>
      <vt:lpstr>PowerPoint Presentation</vt:lpstr>
      <vt:lpstr>PowerPoint Presentation</vt:lpstr>
      <vt:lpstr>0</vt:lpstr>
      <vt:lpstr>0</vt:lpstr>
      <vt:lpst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arupjyotiroy26@outlook.com</dc:creator>
  <cp:lastModifiedBy>arupjyotiroy26@outlook.com</cp:lastModifiedBy>
  <cp:revision>2</cp:revision>
  <dcterms:created xsi:type="dcterms:W3CDTF">2026-03-25T16:49:39Z</dcterms:created>
  <dcterms:modified xsi:type="dcterms:W3CDTF">2026-03-25T17:42:52Z</dcterms:modified>
</cp:coreProperties>
</file>