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3/26/2026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3/26/2026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066800"/>
            <a:ext cx="8077200" cy="4953000"/>
          </a:xfrm>
        </p:spPr>
        <p:txBody>
          <a:bodyPr>
            <a:normAutofit fontScale="92500" lnSpcReduction="10000"/>
          </a:bodyPr>
          <a:lstStyle/>
          <a:p>
            <a:endParaRPr lang="en-US" b="1" dirty="0" smtClean="0">
              <a:solidFill>
                <a:schemeClr val="tx1"/>
              </a:solidFill>
            </a:endParaRPr>
          </a:p>
          <a:p>
            <a:endParaRPr lang="en-US" b="1" dirty="0" smtClean="0">
              <a:solidFill>
                <a:schemeClr val="tx1"/>
              </a:solidFill>
            </a:endParaRPr>
          </a:p>
          <a:p>
            <a:endParaRPr lang="en-US" b="1" dirty="0" smtClean="0">
              <a:solidFill>
                <a:schemeClr val="tx1"/>
              </a:solidFill>
            </a:endParaRPr>
          </a:p>
          <a:p>
            <a:endParaRPr lang="en-US" b="1" dirty="0" smtClean="0">
              <a:solidFill>
                <a:schemeClr val="tx1"/>
              </a:solidFill>
            </a:endParaRPr>
          </a:p>
          <a:p>
            <a:endParaRPr lang="en-US" b="1" dirty="0" smtClean="0">
              <a:solidFill>
                <a:schemeClr val="tx1"/>
              </a:solidFill>
            </a:endParaRPr>
          </a:p>
          <a:p>
            <a:r>
              <a:rPr lang="en-US" b="1" dirty="0" smtClean="0">
                <a:solidFill>
                  <a:schemeClr val="tx1"/>
                </a:solidFill>
              </a:rPr>
              <a:t>Title</a:t>
            </a:r>
            <a:r>
              <a:rPr lang="en-US" b="1" dirty="0" smtClean="0">
                <a:solidFill>
                  <a:schemeClr val="tx1"/>
                </a:solidFill>
              </a:rPr>
              <a:t>:</a:t>
            </a:r>
            <a:r>
              <a:rPr lang="en-US" dirty="0" smtClean="0">
                <a:solidFill>
                  <a:schemeClr val="tx1"/>
                </a:solidFill>
              </a:rPr>
              <a:t> </a:t>
            </a:r>
            <a:r>
              <a:rPr lang="en-US" sz="4000" b="1" dirty="0" smtClean="0">
                <a:solidFill>
                  <a:schemeClr val="tx1"/>
                </a:solidFill>
              </a:rPr>
              <a:t>J.S. Mill’s Theory of Liberty</a:t>
            </a:r>
            <a:endParaRPr lang="en-US" b="1" dirty="0" smtClean="0">
              <a:solidFill>
                <a:schemeClr val="tx1"/>
              </a:solidFill>
            </a:endParaRPr>
          </a:p>
          <a:p>
            <a:r>
              <a:rPr lang="en-US" b="1" dirty="0" smtClean="0">
                <a:solidFill>
                  <a:schemeClr val="tx1"/>
                </a:solidFill>
              </a:rPr>
              <a:t>Subtitle:</a:t>
            </a:r>
            <a:r>
              <a:rPr lang="en-US" dirty="0" smtClean="0">
                <a:solidFill>
                  <a:schemeClr val="tx1"/>
                </a:solidFill>
              </a:rPr>
              <a:t> The Struggle Between Authority and Individual Freedom</a:t>
            </a:r>
          </a:p>
          <a:p>
            <a:endParaRPr lang="en-US" b="1" dirty="0" smtClean="0">
              <a:solidFill>
                <a:schemeClr val="tx1"/>
              </a:solidFill>
            </a:endParaRPr>
          </a:p>
          <a:p>
            <a:r>
              <a:rPr lang="en-US" b="1" dirty="0" smtClean="0">
                <a:solidFill>
                  <a:schemeClr val="tx1"/>
                </a:solidFill>
              </a:rPr>
              <a:t>Presented </a:t>
            </a:r>
            <a:r>
              <a:rPr lang="en-US" b="1" dirty="0" smtClean="0">
                <a:solidFill>
                  <a:schemeClr val="tx1"/>
                </a:solidFill>
              </a:rPr>
              <a:t>by:</a:t>
            </a:r>
            <a:r>
              <a:rPr lang="en-US" dirty="0" smtClean="0">
                <a:solidFill>
                  <a:schemeClr val="tx1"/>
                </a:solidFill>
              </a:rPr>
              <a:t> </a:t>
            </a:r>
            <a:r>
              <a:rPr lang="en-US" sz="3600" b="1" dirty="0" err="1" smtClean="0">
                <a:solidFill>
                  <a:schemeClr val="tx1"/>
                </a:solidFill>
              </a:rPr>
              <a:t>Pranjal</a:t>
            </a:r>
            <a:r>
              <a:rPr lang="en-US" sz="3600" b="1" dirty="0" smtClean="0">
                <a:solidFill>
                  <a:schemeClr val="tx1"/>
                </a:solidFill>
              </a:rPr>
              <a:t> </a:t>
            </a:r>
            <a:r>
              <a:rPr lang="en-US" sz="3600"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smtClean="0">
              <a:solidFill>
                <a:schemeClr val="tx1"/>
              </a:solidFill>
            </a:endParaRPr>
          </a:p>
          <a:p>
            <a:endParaRPr lang="en-US" dirty="0"/>
          </a:p>
        </p:txBody>
      </p:sp>
      <p:sp>
        <p:nvSpPr>
          <p:cNvPr id="2" name="Title 1"/>
          <p:cNvSpPr>
            <a:spLocks noGrp="1"/>
          </p:cNvSpPr>
          <p:nvPr>
            <p:ph type="ctrTitle"/>
          </p:nvPr>
        </p:nvSpPr>
        <p:spPr>
          <a:xfrm>
            <a:off x="685800" y="381001"/>
            <a:ext cx="7772400" cy="533399"/>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Why the Harm Principle? (The Utilitarian Defense)</a:t>
            </a:r>
          </a:p>
          <a:p>
            <a:r>
              <a:rPr lang="en-US" dirty="0" smtClean="0"/>
              <a:t>Mill doesn't support the Harm Principle because of "natural rights." He supports it because he believes </a:t>
            </a:r>
            <a:r>
              <a:rPr lang="en-US" b="1" dirty="0" smtClean="0"/>
              <a:t>liberty leads to the greatest happiness for the greatest number.</a:t>
            </a:r>
            <a:r>
              <a:rPr lang="en-US" dirty="0" smtClean="0"/>
              <a:t> * If people are free to make mistakes, they learn.</a:t>
            </a:r>
          </a:p>
          <a:p>
            <a:r>
              <a:rPr lang="en-US" dirty="0" smtClean="0"/>
              <a:t>If society is a "marketplace of ideas" and "experiments in living," the best ways of life will eventually rise to the top.</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10000"/>
          </a:bodyPr>
          <a:lstStyle/>
          <a:p>
            <a:r>
              <a:rPr lang="en-US" b="1" dirty="0" smtClean="0"/>
              <a:t>Liberty of Thought and </a:t>
            </a:r>
            <a:r>
              <a:rPr lang="en-US" b="1" dirty="0" smtClean="0"/>
              <a:t>Discussion:</a:t>
            </a:r>
          </a:p>
          <a:p>
            <a:r>
              <a:rPr lang="en-US" dirty="0" smtClean="0"/>
              <a:t>Mill </a:t>
            </a:r>
            <a:r>
              <a:rPr lang="en-US" dirty="0" smtClean="0"/>
              <a:t>provides one of the most powerful defenses of free speech ever written. He argues that silencing any opinion is a "peculiar evil" because it robs the human race—both the current generation and posterity.</a:t>
            </a:r>
          </a:p>
          <a:p>
            <a:r>
              <a:rPr lang="en-US" dirty="0" smtClean="0"/>
              <a:t>Mill’s argument is built on four distinct grounds, categorized by the potential truth of the opinion being suppressed.</a:t>
            </a:r>
          </a:p>
          <a:p>
            <a:r>
              <a:rPr lang="en-US" b="1" dirty="0" smtClean="0"/>
              <a:t>1. The Silenced Opinion May Be True</a:t>
            </a:r>
          </a:p>
          <a:p>
            <a:r>
              <a:rPr lang="en-US" dirty="0" smtClean="0"/>
              <a:t>Mill starts with a warning against </a:t>
            </a:r>
            <a:r>
              <a:rPr lang="en-US" b="1" dirty="0" smtClean="0"/>
              <a:t>human infallibility</a:t>
            </a:r>
            <a:r>
              <a:rPr lang="en-US" dirty="0" smtClean="0"/>
              <a:t>. To silence an opinion is to assume that your own certainty is absolute truth.</a:t>
            </a:r>
          </a:p>
          <a:p>
            <a:r>
              <a:rPr lang="en-US" dirty="0" smtClean="0"/>
              <a:t>If we censor a true opinion, we lose the chance to exchange error for truth.</a:t>
            </a:r>
          </a:p>
          <a:p>
            <a:r>
              <a:rPr lang="en-US" b="1" dirty="0" smtClean="0"/>
              <a:t>History’s Lesson:</a:t>
            </a:r>
            <a:r>
              <a:rPr lang="en-US" dirty="0" smtClean="0"/>
              <a:t> Mill points to Socrates and Jesus Christ—men who were executed by their societies for "blasphemy" or "immorality," yet whose ideas were later recognized as foundational truths.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2. The Silenced Opinion May Be Partially True</a:t>
            </a:r>
          </a:p>
          <a:p>
            <a:r>
              <a:rPr lang="en-US" dirty="0" smtClean="0"/>
              <a:t>Most opinions are neither wholly true nor wholly false; they contain "grains of truth."</a:t>
            </a:r>
          </a:p>
          <a:p>
            <a:r>
              <a:rPr lang="en-US" dirty="0" smtClean="0"/>
              <a:t>Non-conforming or "heretical" opinions often hold the piece of the puzzle that the mainstream opinion has missed.</a:t>
            </a:r>
          </a:p>
          <a:p>
            <a:r>
              <a:rPr lang="en-US" b="1" dirty="0" smtClean="0"/>
              <a:t>The Process:</a:t>
            </a:r>
            <a:r>
              <a:rPr lang="en-US" dirty="0" smtClean="0"/>
              <a:t> Truth only emerges through the </a:t>
            </a:r>
            <a:r>
              <a:rPr lang="en-US" b="1" dirty="0" smtClean="0"/>
              <a:t>collision of adverse opinions</a:t>
            </a:r>
            <a:r>
              <a:rPr lang="en-US" dirty="0" smtClean="0"/>
              <a:t>. By allowing a "marketplace of ideas," the partial truths of different sides can eventually be synthesized into a more complete understanding.</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b="1" dirty="0" smtClean="0"/>
              <a:t>3. Truth Must Be "Fully, Frequently, and Fearlessly" Discussed</a:t>
            </a:r>
          </a:p>
          <a:p>
            <a:r>
              <a:rPr lang="en-US" dirty="0" smtClean="0"/>
              <a:t>Even if the prevailing opinion is the absolute truth, Mill argues it must be challenged.</a:t>
            </a:r>
          </a:p>
          <a:p>
            <a:r>
              <a:rPr lang="en-US" b="1" dirty="0" smtClean="0"/>
              <a:t>Against "Dead Dogma":</a:t>
            </a:r>
            <a:r>
              <a:rPr lang="en-US" dirty="0" smtClean="0"/>
              <a:t> If a truth is never contested, it is held as a "dead dogma" rather than a "living truth." People will recite it by rote without understanding its rational grounds.</a:t>
            </a:r>
          </a:p>
          <a:p>
            <a:r>
              <a:rPr lang="en-US" b="1" dirty="0" smtClean="0"/>
              <a:t>Mental Development:</a:t>
            </a:r>
            <a:r>
              <a:rPr lang="en-US" dirty="0" smtClean="0"/>
              <a:t> Forcing people to defend their beliefs keeps their mental faculties sharp and ensures they actually understand </a:t>
            </a:r>
            <a:r>
              <a:rPr lang="en-US" i="1" dirty="0" smtClean="0"/>
              <a:t>why</a:t>
            </a:r>
            <a:r>
              <a:rPr lang="en-US" dirty="0" smtClean="0"/>
              <a:t> they believe what they do.</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The Meaning of the Doctrine May Be Lost</a:t>
            </a:r>
          </a:p>
          <a:p>
            <a:r>
              <a:rPr lang="en-US" dirty="0" smtClean="0"/>
              <a:t>When an opinion is not debated, the very meaning of the belief can fade away or be weakened.</a:t>
            </a:r>
          </a:p>
          <a:p>
            <a:r>
              <a:rPr lang="en-US" dirty="0" smtClean="0"/>
              <a:t>Mill observes that many religious or ethical doctrines start with great fervor but eventually become mere "shells" of words.</a:t>
            </a:r>
          </a:p>
          <a:p>
            <a:r>
              <a:rPr lang="en-US" dirty="0" smtClean="0"/>
              <a:t>Without the "vivid conception" that comes from defending a belief against opposition, the belief loses its power to influence conduct and character.</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867400"/>
          </a:xfrm>
        </p:spPr>
        <p:txBody>
          <a:bodyPr>
            <a:normAutofit fontScale="92500"/>
          </a:bodyPr>
          <a:lstStyle/>
          <a:p>
            <a:r>
              <a:rPr lang="en-US" b="1" dirty="0" smtClean="0"/>
              <a:t>Individuality as an Element of </a:t>
            </a:r>
            <a:r>
              <a:rPr lang="en-US" b="1" dirty="0" smtClean="0"/>
              <a:t>Well-Being:</a:t>
            </a:r>
          </a:p>
          <a:p>
            <a:r>
              <a:rPr lang="en-US" dirty="0" smtClean="0"/>
              <a:t>Mill shifts from the freedom of speech to the freedom of </a:t>
            </a:r>
            <a:r>
              <a:rPr lang="en-US" b="1" dirty="0" smtClean="0"/>
              <a:t>action</a:t>
            </a:r>
            <a:r>
              <a:rPr lang="en-US" dirty="0" smtClean="0"/>
              <a:t>. He argues that individuality is not just a personal preference, but a fundamental requirement for both individual happiness and social progress.</a:t>
            </a:r>
          </a:p>
          <a:p>
            <a:r>
              <a:rPr lang="en-US" b="1" dirty="0" smtClean="0"/>
              <a:t>1. The Analogy of the Tree vs. The Machine</a:t>
            </a:r>
          </a:p>
          <a:p>
            <a:r>
              <a:rPr lang="en-US" dirty="0" smtClean="0"/>
              <a:t>Mill provides a famous contrast to describe human nature:</a:t>
            </a:r>
          </a:p>
          <a:p>
            <a:r>
              <a:rPr lang="en-US" b="1" dirty="0" smtClean="0"/>
              <a:t>The Machine:</a:t>
            </a:r>
            <a:r>
              <a:rPr lang="en-US" dirty="0" smtClean="0"/>
              <a:t> Society often treats humans like machines, built to do exactly what they are told and to follow a pre-set model.</a:t>
            </a:r>
          </a:p>
          <a:p>
            <a:r>
              <a:rPr lang="en-US" b="1" dirty="0" smtClean="0"/>
              <a:t>The Tree:</a:t>
            </a:r>
            <a:r>
              <a:rPr lang="en-US" dirty="0" smtClean="0"/>
              <a:t> Mill argues a human is like a tree, which needs to "grow and develop itself on all sides, according to the tendency of the inward forces which make it a living thing."</a:t>
            </a:r>
          </a:p>
          <a:p>
            <a:r>
              <a:rPr lang="en-US" b="1" dirty="0" smtClean="0"/>
              <a:t>Takeaway:</a:t>
            </a:r>
            <a:r>
              <a:rPr lang="en-US" dirty="0" smtClean="0"/>
              <a:t> For a person to be truly "well," they must be allowed to exercise their own judgment and follow their own unique nature.</a:t>
            </a:r>
          </a:p>
          <a:p>
            <a:endParaRPr 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a:bodyPr>
          <a:lstStyle/>
          <a:p>
            <a:r>
              <a:rPr lang="en-US" b="1" dirty="0" smtClean="0"/>
              <a:t>2. "Experiments in Living"</a:t>
            </a:r>
          </a:p>
          <a:p>
            <a:r>
              <a:rPr lang="en-US" dirty="0" smtClean="0"/>
              <a:t>Mill suggests that because humanity is not infallible, we don't yet know the "best" way to live. Therefore:</a:t>
            </a:r>
          </a:p>
          <a:p>
            <a:r>
              <a:rPr lang="en-US" dirty="0" smtClean="0"/>
              <a:t>Different people should be allowed to lead different lives.</a:t>
            </a:r>
          </a:p>
          <a:p>
            <a:r>
              <a:rPr lang="en-US" dirty="0" smtClean="0"/>
              <a:t>These "experiments" allow society to see which lifestyles lead to happiness and which lead to misery.</a:t>
            </a:r>
          </a:p>
          <a:p>
            <a:r>
              <a:rPr lang="en-US" b="1" dirty="0" smtClean="0"/>
              <a:t>Diversity is a Good:</a:t>
            </a:r>
            <a:r>
              <a:rPr lang="en-US" dirty="0" smtClean="0"/>
              <a:t> A variety of lifestyles prevents society from becoming stagnant and boring.</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r>
              <a:rPr lang="en-US" b="1" dirty="0" smtClean="0"/>
              <a:t>3. The Role of Choice in Character</a:t>
            </a:r>
          </a:p>
          <a:p>
            <a:r>
              <a:rPr lang="en-US" dirty="0" smtClean="0"/>
              <a:t>Mill emphasizes that the "mental and moral powers" are like muscles—they only grow when they are used.</a:t>
            </a:r>
          </a:p>
          <a:p>
            <a:r>
              <a:rPr lang="en-US" dirty="0" smtClean="0"/>
              <a:t>If a person does something simply because "it is the custom," they are not making a choice.</a:t>
            </a:r>
          </a:p>
          <a:p>
            <a:r>
              <a:rPr lang="en-US" dirty="0" smtClean="0"/>
              <a:t>By making choices—even "wrong" ones—an individual develops </a:t>
            </a:r>
            <a:r>
              <a:rPr lang="en-US" b="1" dirty="0" smtClean="0"/>
              <a:t>character</a:t>
            </a:r>
            <a:r>
              <a:rPr lang="en-US" dirty="0" smtClean="0"/>
              <a:t>, discrimination, and mental firmness.</a:t>
            </a:r>
          </a:p>
          <a:p>
            <a:r>
              <a:rPr lang="en-US" dirty="0" smtClean="0"/>
              <a:t>A person with no character is merely a reflection of the "collective mediocrity" of the crowd.</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The Social Value of "Genius"</a:t>
            </a:r>
          </a:p>
          <a:p>
            <a:r>
              <a:rPr lang="en-US" dirty="0" smtClean="0"/>
              <a:t>Mill argues that individuality is the only thing that produces progress.</a:t>
            </a:r>
          </a:p>
          <a:p>
            <a:r>
              <a:rPr lang="en-US" b="1" dirty="0" smtClean="0"/>
              <a:t>The Source of Innovation:</a:t>
            </a:r>
            <a:r>
              <a:rPr lang="en-US" dirty="0" smtClean="0"/>
              <a:t> New ideas, better customs, and more efficient ways of living always start with one or a few individuals who refuse to conform.</a:t>
            </a:r>
          </a:p>
          <a:p>
            <a:r>
              <a:rPr lang="en-US" b="1" dirty="0" smtClean="0"/>
              <a:t>Protection for the Eccentric:</a:t>
            </a:r>
            <a:r>
              <a:rPr lang="en-US" dirty="0" smtClean="0"/>
              <a:t> Society should protect "eccentricity" because the amount of eccentricity in a society is usually proportional to the amount of genius and mental vigor it possesses.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The Threat of "Collective Mediocrity"</a:t>
            </a:r>
          </a:p>
          <a:p>
            <a:r>
              <a:rPr lang="en-US" dirty="0" smtClean="0"/>
              <a:t>Mill warns that modern society (even in the 1800s) was becoming increasingly uniform.</a:t>
            </a:r>
          </a:p>
          <a:p>
            <a:r>
              <a:rPr lang="en-US" dirty="0" smtClean="0"/>
              <a:t>As education, media, and transport improve, everyone reads the same things, goes to the same places, and holds the same hopes.</a:t>
            </a:r>
          </a:p>
          <a:p>
            <a:r>
              <a:rPr lang="en-US" dirty="0" smtClean="0"/>
              <a:t>This creates a "Stationary State" where progress stops because no one is different enough to suggest a new path.</a:t>
            </a:r>
          </a:p>
          <a:p>
            <a:r>
              <a:rPr lang="en-US" b="1" dirty="0" smtClean="0"/>
              <a:t>Conclusion:</a:t>
            </a:r>
            <a:r>
              <a:rPr lang="en-US" dirty="0" smtClean="0"/>
              <a:t> Encouraging individuality is the only way to counteract the "despotism of custom."</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457200"/>
            <a:ext cx="8229600" cy="6553200"/>
          </a:xfrm>
        </p:spPr>
        <p:txBody>
          <a:bodyPr>
            <a:normAutofit fontScale="92500" lnSpcReduction="10000"/>
          </a:bodyPr>
          <a:lstStyle/>
          <a:p>
            <a:r>
              <a:rPr lang="en-US" b="1" dirty="0" smtClean="0"/>
              <a:t>Context and Purpose:</a:t>
            </a:r>
          </a:p>
          <a:p>
            <a:r>
              <a:rPr lang="en-US" dirty="0" smtClean="0"/>
              <a:t>To </a:t>
            </a:r>
            <a:r>
              <a:rPr lang="en-US" dirty="0" smtClean="0"/>
              <a:t>understand the context and purpose of J.S. Mill’s </a:t>
            </a:r>
            <a:r>
              <a:rPr lang="en-US" i="1" dirty="0" smtClean="0"/>
              <a:t>On Liberty</a:t>
            </a:r>
            <a:r>
              <a:rPr lang="en-US" dirty="0" smtClean="0"/>
              <a:t>, it is helpful to look at the specific historical and philosophical shifts occurring in the mid-19th century. Mill wasn't just writing a theoretical textbook; he was responding to a changing world where democracy was rising, but individual uniqueness was under threat.</a:t>
            </a:r>
          </a:p>
          <a:p>
            <a:r>
              <a:rPr lang="en-US" b="1" dirty="0" smtClean="0"/>
              <a:t>1. The Shift from Political to Social Tyranny</a:t>
            </a:r>
          </a:p>
          <a:p>
            <a:r>
              <a:rPr lang="en-US" dirty="0" smtClean="0"/>
              <a:t>Historically, "liberty" meant protection against the tyranny of political rulers (kings or despots). However, Mill argued that in a democratic era, the "people" rule themselves—or so it seems.</a:t>
            </a:r>
          </a:p>
          <a:p>
            <a:r>
              <a:rPr lang="en-US" dirty="0" smtClean="0"/>
              <a:t>He identified a new, more insidious threat: </a:t>
            </a:r>
            <a:r>
              <a:rPr lang="en-US" b="1" dirty="0" smtClean="0"/>
              <a:t>The Tyranny of the Majority</a:t>
            </a:r>
            <a:r>
              <a:rPr lang="en-US" dirty="0" smtClean="0"/>
              <a:t>.</a:t>
            </a:r>
          </a:p>
          <a:p>
            <a:r>
              <a:rPr lang="en-US" b="1" dirty="0" smtClean="0"/>
              <a:t>Political Tyranny:</a:t>
            </a:r>
            <a:r>
              <a:rPr lang="en-US" dirty="0" smtClean="0"/>
              <a:t> Exercised through laws and physical force (jail, taxes).</a:t>
            </a:r>
          </a:p>
          <a:p>
            <a:r>
              <a:rPr lang="en-US" b="1" dirty="0" smtClean="0"/>
              <a:t>Social Tyranny:</a:t>
            </a:r>
            <a:r>
              <a:rPr lang="en-US" dirty="0" smtClean="0"/>
              <a:t> Exercised through "the moral coercion of public opinion." This is the pressure to conform to mainstream customs, which Mill believed was more stifling to the human spirit than any law.</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609600"/>
            <a:ext cx="8229600" cy="5516563"/>
          </a:xfrm>
        </p:spPr>
        <p:txBody>
          <a:bodyPr>
            <a:normAutofit fontScale="92500" lnSpcReduction="10000"/>
          </a:bodyPr>
          <a:lstStyle/>
          <a:p>
            <a:r>
              <a:rPr lang="en-US" b="1" dirty="0" smtClean="0"/>
              <a:t>Limits </a:t>
            </a:r>
            <a:r>
              <a:rPr lang="en-US" b="1" dirty="0" smtClean="0"/>
              <a:t>to Liberty (Social Contract &amp; Duty</a:t>
            </a:r>
            <a:r>
              <a:rPr lang="en-US" b="1" dirty="0" smtClean="0"/>
              <a:t>):</a:t>
            </a:r>
          </a:p>
          <a:p>
            <a:r>
              <a:rPr lang="en-US" dirty="0" smtClean="0"/>
              <a:t>Mill addresses the practical boundaries of freedom. While he is a staunch defender of the individual, he acknowledges that living in a community requires certain mutual obligations. He balances his "Harm Principle" by defining where society’s authority begins.</a:t>
            </a:r>
          </a:p>
          <a:p>
            <a:r>
              <a:rPr lang="en-US" b="1" dirty="0" smtClean="0"/>
              <a:t>1. The Rejection of the "Social Contract" Theory</a:t>
            </a:r>
          </a:p>
          <a:p>
            <a:r>
              <a:rPr lang="en-US" dirty="0" smtClean="0"/>
              <a:t>Unlike philosophers like Hobbes or Locke, Mill does not believe that rights originate from a formal, historical "Social Contract."</a:t>
            </a:r>
          </a:p>
          <a:p>
            <a:r>
              <a:rPr lang="en-US" b="1" dirty="0" smtClean="0"/>
              <a:t>Mill’s View:</a:t>
            </a:r>
            <a:r>
              <a:rPr lang="en-US" dirty="0" smtClean="0"/>
              <a:t> Society is not founded on a contract, but since everyone receives the </a:t>
            </a:r>
            <a:r>
              <a:rPr lang="en-US" b="1" dirty="0" smtClean="0"/>
              <a:t>protection of society</a:t>
            </a:r>
            <a:r>
              <a:rPr lang="en-US" dirty="0" smtClean="0"/>
              <a:t>, everyone owes a "return for the benefit."</a:t>
            </a:r>
          </a:p>
          <a:p>
            <a:r>
              <a:rPr lang="en-US" b="1" dirty="0" smtClean="0"/>
              <a:t>The Basis of Duty:</a:t>
            </a:r>
            <a:r>
              <a:rPr lang="en-US" dirty="0" smtClean="0"/>
              <a:t> Our duties to society are grounded in </a:t>
            </a:r>
            <a:r>
              <a:rPr lang="en-US" b="1" dirty="0" smtClean="0"/>
              <a:t>Utility</a:t>
            </a:r>
            <a:r>
              <a:rPr lang="en-US" dirty="0" smtClean="0"/>
              <a:t> (the practical benefit of living together) rather than a legalistic contract.</a:t>
            </a:r>
          </a:p>
          <a:p>
            <a:endParaRPr lang="en-US"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2. The Two Primary Duties of the Individual</a:t>
            </a:r>
          </a:p>
          <a:p>
            <a:r>
              <a:rPr lang="en-US" dirty="0" smtClean="0"/>
              <a:t>Mill argues that as a condition of living in society, every individual is bound to observe a certain line of conduct toward others:</a:t>
            </a:r>
          </a:p>
          <a:p>
            <a:r>
              <a:rPr lang="en-US" b="1" dirty="0" smtClean="0"/>
              <a:t>Non-Injury of Rights:</a:t>
            </a:r>
            <a:r>
              <a:rPr lang="en-US" dirty="0" smtClean="0"/>
              <a:t> Not injuring the interests of others which ought to be considered as rights (either by law or tacit understanding).</a:t>
            </a:r>
          </a:p>
          <a:p>
            <a:r>
              <a:rPr lang="en-US" b="1" dirty="0" smtClean="0"/>
              <a:t>Labor and Sacrifice:</a:t>
            </a:r>
            <a:r>
              <a:rPr lang="en-US" dirty="0" smtClean="0"/>
              <a:t> Bearing one's fair share of the labors and sacrifices incurred for defending the society or its members from injury and molestation.</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92500"/>
          </a:bodyPr>
          <a:lstStyle/>
          <a:p>
            <a:r>
              <a:rPr lang="en-US" b="1" dirty="0" smtClean="0"/>
              <a:t>3. The Distinction: Disapproval vs. Punishment</a:t>
            </a:r>
          </a:p>
          <a:p>
            <a:r>
              <a:rPr lang="en-US" dirty="0" smtClean="0"/>
              <a:t>This is a crucial nuance in Mill's theory. He distinguishes between how we should treat "foolish" behavior versus "harmful" behavior.</a:t>
            </a:r>
          </a:p>
          <a:p>
            <a:r>
              <a:rPr lang="en-US" b="1" dirty="0" smtClean="0"/>
              <a:t>For Self-Regarding Faults:</a:t>
            </a:r>
            <a:r>
              <a:rPr lang="en-US" dirty="0" smtClean="0"/>
              <a:t> (e.g., laziness, extravagance, </a:t>
            </a:r>
            <a:r>
              <a:rPr lang="en-US" dirty="0" err="1" smtClean="0"/>
              <a:t>uncleanliness</a:t>
            </a:r>
            <a:r>
              <a:rPr lang="en-US" dirty="0" smtClean="0"/>
              <a:t>)</a:t>
            </a:r>
          </a:p>
          <a:p>
            <a:pPr lvl="1"/>
            <a:r>
              <a:rPr lang="en-US" b="1" dirty="0" smtClean="0"/>
              <a:t>Reaction:</a:t>
            </a:r>
            <a:r>
              <a:rPr lang="en-US" dirty="0" smtClean="0"/>
              <a:t> We may feel "disdain" or "dislike." We may avoid the person or warn others about them.</a:t>
            </a:r>
          </a:p>
          <a:p>
            <a:pPr lvl="1"/>
            <a:r>
              <a:rPr lang="en-US" b="1" dirty="0" smtClean="0"/>
              <a:t>Limit:</a:t>
            </a:r>
            <a:r>
              <a:rPr lang="en-US" dirty="0" smtClean="0"/>
              <a:t> We </a:t>
            </a:r>
            <a:r>
              <a:rPr lang="en-US" b="1" dirty="0" smtClean="0"/>
              <a:t>cannot</a:t>
            </a:r>
            <a:r>
              <a:rPr lang="en-US" dirty="0" smtClean="0"/>
              <a:t> formally punish them, fine them, or force them to change. Their suffering is the "natural penalty" of their choices.</a:t>
            </a:r>
          </a:p>
          <a:p>
            <a:r>
              <a:rPr lang="en-US" b="1" dirty="0" smtClean="0"/>
              <a:t>For Other-Regarding Faults:</a:t>
            </a:r>
            <a:r>
              <a:rPr lang="en-US" dirty="0" smtClean="0"/>
              <a:t> (e.g., encroaching on others' rights, falsehood, unfair advantage)</a:t>
            </a:r>
          </a:p>
          <a:p>
            <a:pPr lvl="1"/>
            <a:r>
              <a:rPr lang="en-US" b="1" dirty="0" smtClean="0"/>
              <a:t>Reaction:</a:t>
            </a:r>
            <a:r>
              <a:rPr lang="en-US" dirty="0" smtClean="0"/>
              <a:t> This is a fit subject for </a:t>
            </a:r>
            <a:r>
              <a:rPr lang="en-US" b="1" dirty="0" smtClean="0"/>
              <a:t>moral reprobation</a:t>
            </a:r>
            <a:r>
              <a:rPr lang="en-US" dirty="0" smtClean="0"/>
              <a:t> and, in grave cases, </a:t>
            </a:r>
            <a:r>
              <a:rPr lang="en-US" b="1" dirty="0" smtClean="0"/>
              <a:t>legal punishment</a:t>
            </a:r>
            <a:r>
              <a:rPr lang="en-US" dirty="0" smtClean="0"/>
              <a:t>.</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lnSpcReduction="10000"/>
          </a:bodyPr>
          <a:lstStyle/>
          <a:p>
            <a:r>
              <a:rPr lang="en-US" b="1" dirty="0" smtClean="0"/>
              <a:t>4. When Duty Overrides Personal Liberty</a:t>
            </a:r>
          </a:p>
          <a:p>
            <a:r>
              <a:rPr lang="en-US" dirty="0" smtClean="0"/>
              <a:t>Mill explains that a person can be rightfully punished for an act that is normally "private" if it violates a </a:t>
            </a:r>
            <a:r>
              <a:rPr lang="en-US" b="1" dirty="0" smtClean="0"/>
              <a:t>distinct and assignable obligation</a:t>
            </a:r>
            <a:r>
              <a:rPr lang="en-US" dirty="0" smtClean="0"/>
              <a:t> to others.</a:t>
            </a:r>
          </a:p>
          <a:p>
            <a:r>
              <a:rPr lang="en-US" b="1" dirty="0" smtClean="0"/>
              <a:t>The Soldier Example:</a:t>
            </a:r>
            <a:r>
              <a:rPr lang="en-US" dirty="0" smtClean="0"/>
              <a:t> A man should not be punished for being drunk in his own home. However, a soldier or a policeman </a:t>
            </a:r>
            <a:r>
              <a:rPr lang="en-US" b="1" dirty="0" smtClean="0"/>
              <a:t>should</a:t>
            </a:r>
            <a:r>
              <a:rPr lang="en-US" dirty="0" smtClean="0"/>
              <a:t> be punished for being drunk while on duty, because he has failed in his specific duty to the public.</a:t>
            </a:r>
          </a:p>
          <a:p>
            <a:r>
              <a:rPr lang="en-US" b="1" dirty="0" smtClean="0"/>
              <a:t>The Parent Example:</a:t>
            </a:r>
            <a:r>
              <a:rPr lang="en-US" dirty="0" smtClean="0"/>
              <a:t> A person cannot be punished for spending their money unwisely, </a:t>
            </a:r>
            <a:r>
              <a:rPr lang="en-US" i="1" dirty="0" smtClean="0"/>
              <a:t>unless</a:t>
            </a:r>
            <a:r>
              <a:rPr lang="en-US" dirty="0" smtClean="0"/>
              <a:t> that extravagance prevents them from supporting and educating their children as required by duty.</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The "Social Rights" Fallacy</a:t>
            </a:r>
          </a:p>
          <a:p>
            <a:r>
              <a:rPr lang="en-US" dirty="0" smtClean="0"/>
              <a:t>Mill strongly attacks the idea of "Social Rights"—the claim held by some that they have a right that others shall act according to their religious or moral preferences.</a:t>
            </a:r>
          </a:p>
          <a:p>
            <a:r>
              <a:rPr lang="en-US" b="1" dirty="0" smtClean="0"/>
              <a:t>Example:</a:t>
            </a:r>
            <a:r>
              <a:rPr lang="en-US" dirty="0" smtClean="0"/>
              <a:t> The "</a:t>
            </a:r>
            <a:r>
              <a:rPr lang="en-US" dirty="0" err="1" smtClean="0"/>
              <a:t>Sabbatarians</a:t>
            </a:r>
            <a:r>
              <a:rPr lang="en-US" dirty="0" smtClean="0"/>
              <a:t>" (who wanted to ban Sunday recreation).</a:t>
            </a:r>
          </a:p>
          <a:p>
            <a:r>
              <a:rPr lang="en-US" b="1" dirty="0" smtClean="0"/>
              <a:t>Mill’s Rebuttal:</a:t>
            </a:r>
            <a:r>
              <a:rPr lang="en-US" dirty="0" smtClean="0"/>
              <a:t> My right to liberty does not depend on your "moral feeling" being </a:t>
            </a:r>
            <a:r>
              <a:rPr lang="en-US" dirty="0" err="1" smtClean="0"/>
              <a:t>unoffended</a:t>
            </a:r>
            <a:r>
              <a:rPr lang="en-US" dirty="0" smtClean="0"/>
              <a:t>. To claim a "social right" to have everyone else behave like you is to claim a right to a "slave-owning" relationship over your neighbors.</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685800"/>
            <a:ext cx="8229600" cy="5440363"/>
          </a:xfrm>
        </p:spPr>
        <p:txBody>
          <a:bodyPr>
            <a:normAutofit fontScale="92500" lnSpcReduction="10000"/>
          </a:bodyPr>
          <a:lstStyle/>
          <a:p>
            <a:r>
              <a:rPr lang="en-US" b="1" dirty="0" smtClean="0"/>
              <a:t>Critical </a:t>
            </a:r>
            <a:r>
              <a:rPr lang="en-US" b="1" dirty="0" smtClean="0"/>
              <a:t>Applications:</a:t>
            </a:r>
          </a:p>
          <a:p>
            <a:r>
              <a:rPr lang="en-US" dirty="0" smtClean="0"/>
              <a:t>Mill applies his theoretical principles to specific, everyday scenarios. These "applications" help clarify where the state should—and should not—step in.</a:t>
            </a:r>
          </a:p>
          <a:p>
            <a:r>
              <a:rPr lang="en-US" b="1" dirty="0" smtClean="0"/>
              <a:t>1. The Doctrine of Free Trade</a:t>
            </a:r>
          </a:p>
          <a:p>
            <a:r>
              <a:rPr lang="en-US" dirty="0" smtClean="0"/>
              <a:t>Mill argues that trade is a </a:t>
            </a:r>
            <a:r>
              <a:rPr lang="en-US" b="1" dirty="0" smtClean="0"/>
              <a:t>social act</a:t>
            </a:r>
            <a:r>
              <a:rPr lang="en-US" dirty="0" smtClean="0"/>
              <a:t>. Because selling goods affects the interests of others (buyers and the public), it technically falls under the jurisdiction of society.</a:t>
            </a:r>
          </a:p>
          <a:p>
            <a:r>
              <a:rPr lang="en-US" b="1" dirty="0" smtClean="0"/>
              <a:t>The Application:</a:t>
            </a:r>
            <a:r>
              <a:rPr lang="en-US" dirty="0" smtClean="0"/>
              <a:t> While trade is social, Mill argues that "Free Trade" is generally the most effective system.</a:t>
            </a:r>
          </a:p>
          <a:p>
            <a:r>
              <a:rPr lang="en-US" b="1" dirty="0" smtClean="0"/>
              <a:t>The Limit:</a:t>
            </a:r>
            <a:r>
              <a:rPr lang="en-US" dirty="0" smtClean="0"/>
              <a:t> The state can intervene in trade for public health or safety (e.g., preventing fraud or ensuring the safety of workers in dangerous occupations), but not simply to control the price or choice of goods for the consumer.</a:t>
            </a:r>
          </a:p>
          <a:p>
            <a:endParaRPr lang="en-US"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a:bodyPr>
          <a:lstStyle/>
          <a:p>
            <a:r>
              <a:rPr lang="en-US" b="1" dirty="0" smtClean="0"/>
              <a:t>2. The Sale of Poisons and "Precautionary" Interference</a:t>
            </a:r>
          </a:p>
          <a:p>
            <a:r>
              <a:rPr lang="en-US" dirty="0" smtClean="0"/>
              <a:t>Mill addresses the balance between preventing crime and protecting liberty.</a:t>
            </a:r>
          </a:p>
          <a:p>
            <a:r>
              <a:rPr lang="en-US" b="1" dirty="0" smtClean="0"/>
              <a:t>The Dilemma:</a:t>
            </a:r>
            <a:r>
              <a:rPr lang="en-US" dirty="0" smtClean="0"/>
              <a:t> If a person buys poison, they might use it to kill someone (harm to others), or they might use it for a legitimate purpose (killing pests).</a:t>
            </a:r>
          </a:p>
          <a:p>
            <a:r>
              <a:rPr lang="en-US" b="1" dirty="0" smtClean="0"/>
              <a:t>The Solution:</a:t>
            </a:r>
            <a:r>
              <a:rPr lang="en-US" dirty="0" smtClean="0"/>
              <a:t> The state should not ban the sale of poison, as that interferes with the liberty of the legitimate buyer. Instead, it should require "preventative" measures, such as a "certificate of registration" or a witness to the sale. This warns the buyer and creates a paper trail without stopping the act itself.</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3. Public Indecency</a:t>
            </a:r>
          </a:p>
          <a:p>
            <a:r>
              <a:rPr lang="en-US" dirty="0" smtClean="0"/>
              <a:t>Mill makes a rare exception for behavior in public.</a:t>
            </a:r>
          </a:p>
          <a:p>
            <a:r>
              <a:rPr lang="en-US" b="1" dirty="0" smtClean="0"/>
              <a:t>The Logic:</a:t>
            </a:r>
            <a:r>
              <a:rPr lang="en-US" dirty="0" smtClean="0"/>
              <a:t> Some acts, while not "harmful" in a physical sense, are considered an "offense against decency" when done in public.</a:t>
            </a:r>
          </a:p>
          <a:p>
            <a:r>
              <a:rPr lang="en-US" b="1" dirty="0" smtClean="0"/>
              <a:t>The Result:</a:t>
            </a:r>
            <a:r>
              <a:rPr lang="en-US" dirty="0" smtClean="0"/>
              <a:t> Mill admits that society can rightfully prohibit acts that are "grossly offensive" to the public eye, even if those same acts would be perfectly legal if done in private.</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685800"/>
            <a:ext cx="8229600" cy="5440363"/>
          </a:xfrm>
        </p:spPr>
        <p:txBody>
          <a:bodyPr>
            <a:normAutofit/>
          </a:bodyPr>
          <a:lstStyle/>
          <a:p>
            <a:r>
              <a:rPr lang="en-US" b="1" dirty="0" smtClean="0"/>
              <a:t>4. Education and State Control</a:t>
            </a:r>
          </a:p>
          <a:p>
            <a:r>
              <a:rPr lang="en-US" dirty="0" smtClean="0"/>
              <a:t>Mill held a very specific view on education that prioritized individuality over state uniformity.</a:t>
            </a:r>
          </a:p>
          <a:p>
            <a:r>
              <a:rPr lang="en-US" b="1" dirty="0" smtClean="0"/>
              <a:t>Compulsory Education:</a:t>
            </a:r>
            <a:r>
              <a:rPr lang="en-US" dirty="0" smtClean="0"/>
              <a:t> He believed the state </a:t>
            </a:r>
            <a:r>
              <a:rPr lang="en-US" i="1" dirty="0" smtClean="0"/>
              <a:t>should</a:t>
            </a:r>
            <a:r>
              <a:rPr lang="en-US" dirty="0" smtClean="0"/>
              <a:t> require every child to be educated to a certain standard.</a:t>
            </a:r>
          </a:p>
          <a:p>
            <a:r>
              <a:rPr lang="en-US" b="1" dirty="0" smtClean="0"/>
              <a:t>Against State Schools:</a:t>
            </a:r>
            <a:r>
              <a:rPr lang="en-US" dirty="0" smtClean="0"/>
              <a:t> He strongly opposed the state having a monopoly on education. He feared a state-run system would be a "mere contrivance for molding people to be exactly like one another."</a:t>
            </a:r>
          </a:p>
          <a:p>
            <a:r>
              <a:rPr lang="en-US" b="1" dirty="0" smtClean="0"/>
              <a:t>The Compromise:</a:t>
            </a:r>
            <a:r>
              <a:rPr lang="en-US" dirty="0" smtClean="0"/>
              <a:t> The state should provide exams to ensure children are learning, but parents should be free to choose </a:t>
            </a:r>
            <a:r>
              <a:rPr lang="en-US" i="1" dirty="0" smtClean="0"/>
              <a:t>how</a:t>
            </a:r>
            <a:r>
              <a:rPr lang="en-US" dirty="0" smtClean="0"/>
              <a:t> and </a:t>
            </a:r>
            <a:r>
              <a:rPr lang="en-US" i="1" dirty="0" smtClean="0"/>
              <a:t>where</a:t>
            </a:r>
            <a:r>
              <a:rPr lang="en-US" dirty="0" smtClean="0"/>
              <a:t> that learning happens.</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p:txBody>
          <a:bodyPr>
            <a:normAutofit fontScale="92500" lnSpcReduction="20000"/>
          </a:bodyPr>
          <a:lstStyle/>
          <a:p>
            <a:r>
              <a:rPr lang="en-US" b="1" dirty="0" smtClean="0"/>
              <a:t>5. The Three Objections to Government Interference</a:t>
            </a:r>
          </a:p>
          <a:p>
            <a:r>
              <a:rPr lang="en-US" dirty="0" smtClean="0"/>
              <a:t>Even when the government </a:t>
            </a:r>
            <a:r>
              <a:rPr lang="en-US" i="1" dirty="0" smtClean="0"/>
              <a:t>could</a:t>
            </a:r>
            <a:r>
              <a:rPr lang="en-US" dirty="0" smtClean="0"/>
              <a:t> legally interfere without violating liberty, Mill provides three reasons why it often </a:t>
            </a:r>
            <a:r>
              <a:rPr lang="en-US" b="1" dirty="0" smtClean="0"/>
              <a:t>shouldn't</a:t>
            </a:r>
            <a:r>
              <a:rPr lang="en-US" dirty="0" smtClean="0"/>
              <a:t>:</a:t>
            </a:r>
          </a:p>
          <a:p>
            <a:r>
              <a:rPr lang="en-US" b="1" dirty="0" smtClean="0"/>
              <a:t>Efficiency:</a:t>
            </a:r>
            <a:r>
              <a:rPr lang="en-US" dirty="0" smtClean="0"/>
              <a:t> The task is often better done by individuals than by the government (e.g., private business vs. state bureaucracy).</a:t>
            </a:r>
          </a:p>
          <a:p>
            <a:r>
              <a:rPr lang="en-US" b="1" dirty="0" smtClean="0"/>
              <a:t>Mental Education:</a:t>
            </a:r>
            <a:r>
              <a:rPr lang="en-US" dirty="0" smtClean="0"/>
              <a:t> Even if the government could do it better, letting individuals do it serves as a "mode of training"—it strengthens their judgment and capabilities.</a:t>
            </a:r>
          </a:p>
          <a:p>
            <a:r>
              <a:rPr lang="en-US" b="1" dirty="0" smtClean="0"/>
              <a:t>Preventing State Power:</a:t>
            </a:r>
            <a:r>
              <a:rPr lang="en-US" dirty="0" smtClean="0"/>
              <a:t> Every new function added to the government increases its power and influence. Mill feared that if the state controlled all major institutions (the "roads, the railways, the banks, the universities"), no amount of political freedom would keep the people truly free.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2. The Rejection of Paternalism</a:t>
            </a:r>
          </a:p>
          <a:p>
            <a:r>
              <a:rPr lang="en-US" dirty="0" smtClean="0"/>
              <a:t>A central purpose of the text is to argue against </a:t>
            </a:r>
            <a:r>
              <a:rPr lang="en-US" b="1" dirty="0" smtClean="0"/>
              <a:t>Paternalism</a:t>
            </a:r>
            <a:r>
              <a:rPr lang="en-US" dirty="0" smtClean="0"/>
              <a:t>—the idea that the state or society can force you to do something "for your own good."</a:t>
            </a:r>
          </a:p>
          <a:p>
            <a:r>
              <a:rPr lang="en-US" dirty="0" smtClean="0"/>
              <a:t>Mill believed that an individual is the best judge of their own interests.</a:t>
            </a:r>
          </a:p>
          <a:p>
            <a:r>
              <a:rPr lang="en-US" dirty="0" smtClean="0"/>
              <a:t>As long as a person is a functioning adult, society has no right to step in and prevent them from making mistakes (like unhealthy habits or unpopular career choices) unless those mistakes harm someone else.</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t>Conclusion</a:t>
            </a:r>
          </a:p>
          <a:p>
            <a:r>
              <a:rPr lang="en-US" dirty="0" smtClean="0"/>
              <a:t>Liberty is essential for </a:t>
            </a:r>
            <a:r>
              <a:rPr lang="en-US" b="1" dirty="0" smtClean="0"/>
              <a:t>individual self-development</a:t>
            </a:r>
            <a:r>
              <a:rPr lang="en-US" dirty="0" smtClean="0"/>
              <a:t>.</a:t>
            </a:r>
          </a:p>
          <a:p>
            <a:r>
              <a:rPr lang="en-US" dirty="0" smtClean="0"/>
              <a:t>Liberty is the primary engine of </a:t>
            </a:r>
            <a:r>
              <a:rPr lang="en-US" b="1" dirty="0" smtClean="0"/>
              <a:t>social progress</a:t>
            </a:r>
            <a:r>
              <a:rPr lang="en-US" dirty="0" smtClean="0"/>
              <a:t>.</a:t>
            </a:r>
          </a:p>
          <a:p>
            <a:r>
              <a:rPr lang="en-US" dirty="0" smtClean="0"/>
              <a:t>The burden of proof always rests on the government or society when they seek to limit an individual's freedom.</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b="1" dirty="0" smtClean="0"/>
              <a:t>3. Utility as the Ultimate Standard</a:t>
            </a:r>
          </a:p>
          <a:p>
            <a:r>
              <a:rPr lang="en-US" dirty="0" smtClean="0"/>
              <a:t>While Mill is a champion of rights, his "Context" is rooted in </a:t>
            </a:r>
            <a:r>
              <a:rPr lang="en-US" b="1" dirty="0" smtClean="0"/>
              <a:t>Utilitarianism</a:t>
            </a:r>
            <a:r>
              <a:rPr lang="en-US" dirty="0" smtClean="0"/>
              <a:t>. He does not argue for liberty based on "natural rights" or abstract justice. Instead, he argues that liberty is </a:t>
            </a:r>
            <a:r>
              <a:rPr lang="en-US" b="1" dirty="0" smtClean="0"/>
              <a:t>useful</a:t>
            </a:r>
            <a:r>
              <a:rPr lang="en-US" dirty="0" smtClean="0"/>
              <a:t>.</a:t>
            </a:r>
          </a:p>
          <a:p>
            <a:r>
              <a:rPr lang="en-US" b="1" dirty="0" smtClean="0"/>
              <a:t>Purpose:</a:t>
            </a:r>
            <a:r>
              <a:rPr lang="en-US" dirty="0" smtClean="0"/>
              <a:t> To maximize human happiness and progress.</a:t>
            </a:r>
          </a:p>
          <a:p>
            <a:r>
              <a:rPr lang="en-US" dirty="0" smtClean="0"/>
              <a:t>Mill believed that a society that allows for "experiments in living" will be more innovative, energetic, and advanced than a society of conformists.</a:t>
            </a:r>
          </a:p>
          <a:p>
            <a:r>
              <a:rPr lang="en-US" dirty="0" smtClean="0"/>
              <a:t>"Over himself, over his own body and mind, the individual is sovereign."</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The "Harm Principle" as a Boundary</a:t>
            </a:r>
          </a:p>
          <a:p>
            <a:r>
              <a:rPr lang="en-US" dirty="0" smtClean="0"/>
              <a:t>The practical purpose of the book was to provide a single, simple principle to determine when the government can interfere in your life.</a:t>
            </a:r>
          </a:p>
          <a:p>
            <a:r>
              <a:rPr lang="en-US" b="1" dirty="0" smtClean="0"/>
              <a:t>The Goal:</a:t>
            </a:r>
            <a:r>
              <a:rPr lang="en-US" dirty="0" smtClean="0"/>
              <a:t> To draw a hard line in the sand.</a:t>
            </a:r>
          </a:p>
          <a:p>
            <a:r>
              <a:rPr lang="en-US" dirty="0" smtClean="0"/>
              <a:t>Without a clear rule like the </a:t>
            </a:r>
            <a:r>
              <a:rPr lang="en-US" b="1" dirty="0" smtClean="0"/>
              <a:t>Harm Principle</a:t>
            </a:r>
            <a:r>
              <a:rPr lang="en-US" dirty="0" smtClean="0"/>
              <a:t>, Mill feared that the government would constantly expand its reach into private life under the guise of "public morality" or "decency."</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lnSpcReduction="10000"/>
          </a:bodyPr>
          <a:lstStyle/>
          <a:p>
            <a:r>
              <a:rPr lang="en-US" dirty="0" smtClean="0"/>
              <a:t>The </a:t>
            </a:r>
            <a:r>
              <a:rPr lang="en-US" b="1" dirty="0" smtClean="0"/>
              <a:t>Harm </a:t>
            </a:r>
            <a:r>
              <a:rPr lang="en-US" b="1" dirty="0" smtClean="0"/>
              <a:t>Principle:</a:t>
            </a:r>
            <a:endParaRPr lang="en-US" dirty="0" smtClean="0"/>
          </a:p>
          <a:p>
            <a:r>
              <a:rPr lang="en-US" dirty="0" smtClean="0"/>
              <a:t>The </a:t>
            </a:r>
            <a:r>
              <a:rPr lang="en-US" b="1" dirty="0" smtClean="0"/>
              <a:t>Harm Principle</a:t>
            </a:r>
            <a:r>
              <a:rPr lang="en-US" dirty="0" smtClean="0"/>
              <a:t> is the most famous and foundational element of Mill’s philosophy. It serves as a "bright line" to determine exactly when a government or society has the right to interfere in an individual’s life.</a:t>
            </a:r>
          </a:p>
          <a:p>
            <a:r>
              <a:rPr lang="en-US" b="1" dirty="0" smtClean="0"/>
              <a:t>1. The Core Definition</a:t>
            </a:r>
          </a:p>
          <a:p>
            <a:r>
              <a:rPr lang="en-US" dirty="0" smtClean="0"/>
              <a:t>Mill states that the only justification for interfering with the liberty of an individual, against their will, is to </a:t>
            </a:r>
            <a:r>
              <a:rPr lang="en-US" b="1" dirty="0" smtClean="0"/>
              <a:t>prevent harm to others.</a:t>
            </a:r>
            <a:r>
              <a:rPr lang="en-US" dirty="0" smtClean="0"/>
              <a:t> * </a:t>
            </a:r>
            <a:r>
              <a:rPr lang="en-US" b="1" dirty="0" smtClean="0"/>
              <a:t>Self-Protection:</a:t>
            </a:r>
            <a:r>
              <a:rPr lang="en-US" dirty="0" smtClean="0"/>
              <a:t> Society can only restrict your freedom if your actions pose a direct threat to someone else.</a:t>
            </a:r>
          </a:p>
          <a:p>
            <a:r>
              <a:rPr lang="en-US" b="1" dirty="0" smtClean="0"/>
              <a:t>Individual Sovereignty:</a:t>
            </a:r>
            <a:r>
              <a:rPr lang="en-US" dirty="0" smtClean="0"/>
              <a:t> Regarding actions that only affect the actor, "the individual is sovereign." This includes the individual's own body, mind, and spirit.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334000"/>
          </a:xfrm>
        </p:spPr>
        <p:txBody>
          <a:bodyPr>
            <a:normAutofit fontScale="92500"/>
          </a:bodyPr>
          <a:lstStyle/>
          <a:p>
            <a:r>
              <a:rPr lang="en-US" b="1" dirty="0" smtClean="0"/>
              <a:t>2. The Distinction: Self-Regarding vs. Other-Regarding</a:t>
            </a:r>
          </a:p>
          <a:p>
            <a:r>
              <a:rPr lang="en-US" dirty="0" smtClean="0"/>
              <a:t>To apply this principle, Mill divides human actions into two categories:</a:t>
            </a:r>
          </a:p>
          <a:p>
            <a:r>
              <a:rPr lang="en-US" b="1" dirty="0" smtClean="0"/>
              <a:t>Self-Regarding Actions:</a:t>
            </a:r>
            <a:r>
              <a:rPr lang="en-US" dirty="0" smtClean="0"/>
              <a:t> These are actions that only affect the person performing them (or others who have given free, informed consent).</a:t>
            </a:r>
          </a:p>
          <a:p>
            <a:pPr lvl="1"/>
            <a:r>
              <a:rPr lang="en-US" i="1" dirty="0" smtClean="0"/>
              <a:t>Example:</a:t>
            </a:r>
            <a:r>
              <a:rPr lang="en-US" dirty="0" smtClean="0"/>
              <a:t> Choosing to smoke, what to eat, or what religion to practice.</a:t>
            </a:r>
          </a:p>
          <a:p>
            <a:pPr lvl="1"/>
            <a:r>
              <a:rPr lang="en-US" i="1" dirty="0" smtClean="0"/>
              <a:t>Rule:</a:t>
            </a:r>
            <a:r>
              <a:rPr lang="en-US" dirty="0" smtClean="0"/>
              <a:t> Society has </a:t>
            </a:r>
            <a:r>
              <a:rPr lang="en-US" b="1" dirty="0" smtClean="0"/>
              <a:t>zero</a:t>
            </a:r>
            <a:r>
              <a:rPr lang="en-US" dirty="0" smtClean="0"/>
              <a:t> right to intervene, even if the action is "foolish" or "sinful."</a:t>
            </a:r>
          </a:p>
          <a:p>
            <a:r>
              <a:rPr lang="en-US" b="1" dirty="0" smtClean="0"/>
              <a:t>Other-Regarding Actions:</a:t>
            </a:r>
            <a:r>
              <a:rPr lang="en-US" dirty="0" smtClean="0"/>
              <a:t> These are actions that significantly affect the interests or well-being of others.</a:t>
            </a:r>
          </a:p>
          <a:p>
            <a:pPr lvl="1"/>
            <a:r>
              <a:rPr lang="en-US" i="1" dirty="0" smtClean="0"/>
              <a:t>Example:</a:t>
            </a:r>
            <a:r>
              <a:rPr lang="en-US" dirty="0" smtClean="0"/>
              <a:t> Physical assault, theft, or negligence in a professional role.</a:t>
            </a:r>
          </a:p>
          <a:p>
            <a:pPr lvl="1"/>
            <a:r>
              <a:rPr lang="en-US" i="1" dirty="0" smtClean="0"/>
              <a:t>Rule:</a:t>
            </a:r>
            <a:r>
              <a:rPr lang="en-US" dirty="0" smtClean="0"/>
              <a:t> Society </a:t>
            </a:r>
            <a:r>
              <a:rPr lang="en-US" b="1" dirty="0" smtClean="0"/>
              <a:t>may</a:t>
            </a:r>
            <a:r>
              <a:rPr lang="en-US" dirty="0" smtClean="0"/>
              <a:t> (but does not always </a:t>
            </a:r>
            <a:r>
              <a:rPr lang="en-US" i="1" dirty="0" smtClean="0"/>
              <a:t>have to</a:t>
            </a:r>
            <a:r>
              <a:rPr lang="en-US" dirty="0" smtClean="0"/>
              <a:t>) intervene to regulate or punish these actions.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a:bodyPr>
          <a:lstStyle/>
          <a:p>
            <a:r>
              <a:rPr lang="en-US" b="1" dirty="0" smtClean="0"/>
              <a:t>3. What Counts as "Harm"?</a:t>
            </a:r>
          </a:p>
          <a:p>
            <a:r>
              <a:rPr lang="en-US" dirty="0" smtClean="0"/>
              <a:t>This is the most debated part of Mill's theory. Mill is very specific about what does </a:t>
            </a:r>
            <a:r>
              <a:rPr lang="en-US" b="1" dirty="0" smtClean="0"/>
              <a:t>not</a:t>
            </a:r>
            <a:r>
              <a:rPr lang="en-US" dirty="0" smtClean="0"/>
              <a:t> count as harm:</a:t>
            </a:r>
          </a:p>
          <a:p>
            <a:r>
              <a:rPr lang="en-US" b="1" dirty="0" smtClean="0"/>
              <a:t>Offense is not Harm:</a:t>
            </a:r>
            <a:r>
              <a:rPr lang="en-US" dirty="0" smtClean="0"/>
              <a:t> Simply being "grossed out," shocked, or morally offended by someone’s lifestyle is not harm. You cannot ban a behavior just because it is unpopular or "disgusting" to the majority.</a:t>
            </a:r>
          </a:p>
          <a:p>
            <a:r>
              <a:rPr lang="en-US" b="1" dirty="0" smtClean="0"/>
              <a:t>Paternalism is not Harm:</a:t>
            </a:r>
            <a:r>
              <a:rPr lang="en-US" dirty="0" smtClean="0"/>
              <a:t> You cannot stop someone from hurting </a:t>
            </a:r>
            <a:r>
              <a:rPr lang="en-US" i="1" dirty="0" smtClean="0"/>
              <a:t>themselves</a:t>
            </a:r>
            <a:r>
              <a:rPr lang="en-US" dirty="0" smtClean="0"/>
              <a:t>. For Mill, a person’s own good (physical or moral) is not a sufficient warrant for interference.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sz="quarter" idx="1"/>
          </p:nvPr>
        </p:nvSpPr>
        <p:spPr>
          <a:xfrm>
            <a:off x="457200" y="1295400"/>
            <a:ext cx="8229600" cy="4830763"/>
          </a:xfrm>
        </p:spPr>
        <p:txBody>
          <a:bodyPr>
            <a:normAutofit/>
          </a:bodyPr>
          <a:lstStyle/>
          <a:p>
            <a:r>
              <a:rPr lang="en-US" b="1" dirty="0" smtClean="0"/>
              <a:t>4. Exceptions and Qualifications</a:t>
            </a:r>
          </a:p>
          <a:p>
            <a:r>
              <a:rPr lang="en-US" dirty="0" smtClean="0"/>
              <a:t>Mill notes that the Harm Principle only applies to "human beings in the maturity of their faculties." It does not apply to:</a:t>
            </a:r>
          </a:p>
          <a:p>
            <a:r>
              <a:rPr lang="en-US" b="1" dirty="0" smtClean="0"/>
              <a:t>Children:</a:t>
            </a:r>
            <a:r>
              <a:rPr lang="en-US" dirty="0" smtClean="0"/>
              <a:t> They require protection against their own actions.</a:t>
            </a:r>
          </a:p>
          <a:p>
            <a:r>
              <a:rPr lang="en-US" b="1" dirty="0" smtClean="0"/>
              <a:t>"Backward" Societies:</a:t>
            </a:r>
            <a:r>
              <a:rPr lang="en-US" dirty="0" smtClean="0"/>
              <a:t> Mill (reflecting the colonial views of his era) argued that societies not yet capable of "spontaneous progress" might require a different form of governance until they reach a certain level of civilization.</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26</TotalTime>
  <Words>3081</Words>
  <Application>Microsoft Office PowerPoint</Application>
  <PresentationFormat>On-screen Show (4:3)</PresentationFormat>
  <Paragraphs>153</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Equity</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7</cp:revision>
  <dcterms:created xsi:type="dcterms:W3CDTF">2006-08-16T00:00:00Z</dcterms:created>
  <dcterms:modified xsi:type="dcterms:W3CDTF">2026-03-26T04:01:53Z</dcterms:modified>
</cp:coreProperties>
</file>