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1D8BD707-D9CF-40AE-B4C6-C98DA3205C09}" type="datetimeFigureOut">
              <a:rPr lang="en-US" smtClean="0"/>
              <a:pPr/>
              <a:t>3/25/2026</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B6F15528-21DE-4FAA-801E-634DDDAF4B2B}" type="slidenum">
              <a:rPr lang="en-US" smtClean="0"/>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1D8BD707-D9CF-40AE-B4C6-C98DA3205C09}" type="datetimeFigureOut">
              <a:rPr lang="en-US" smtClean="0"/>
              <a:pPr/>
              <a:t>3/25/2026</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B6F15528-21DE-4FAA-801E-634DDDAF4B2B}"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3/25/2026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3/25/2026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1D8BD707-D9CF-40AE-B4C6-C98DA3205C09}" type="datetimeFigureOut">
              <a:rPr lang="en-US" smtClean="0"/>
              <a:pPr/>
              <a:t>3/25/2026</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6F15528-21DE-4FAA-801E-634DDDAF4B2B}"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533399"/>
          </a:xfrm>
        </p:spPr>
        <p:txBody>
          <a:bodyPr>
            <a:normAutofit fontScale="90000"/>
          </a:bodyPr>
          <a:lstStyle/>
          <a:p>
            <a:endParaRPr lang="en-US" dirty="0"/>
          </a:p>
        </p:txBody>
      </p:sp>
      <p:sp>
        <p:nvSpPr>
          <p:cNvPr id="3" name="Subtitle 2"/>
          <p:cNvSpPr>
            <a:spLocks noGrp="1"/>
          </p:cNvSpPr>
          <p:nvPr>
            <p:ph type="subTitle" idx="1"/>
          </p:nvPr>
        </p:nvSpPr>
        <p:spPr>
          <a:xfrm>
            <a:off x="609600" y="914400"/>
            <a:ext cx="7848600" cy="5181600"/>
          </a:xfrm>
        </p:spPr>
        <p:txBody>
          <a:bodyPr/>
          <a:lstStyle/>
          <a:p>
            <a:r>
              <a:rPr lang="en-US" b="1" dirty="0" smtClean="0">
                <a:solidFill>
                  <a:schemeClr val="tx1"/>
                </a:solidFill>
              </a:rPr>
              <a:t>Title:</a:t>
            </a:r>
            <a:r>
              <a:rPr lang="en-US" dirty="0" smtClean="0">
                <a:solidFill>
                  <a:schemeClr val="tx1"/>
                </a:solidFill>
              </a:rPr>
              <a:t> J.S. Mill’s Utilitarianism: Quality Over Quantity</a:t>
            </a:r>
          </a:p>
          <a:p>
            <a:r>
              <a:rPr lang="en-US" b="1" dirty="0" smtClean="0">
                <a:solidFill>
                  <a:schemeClr val="tx1"/>
                </a:solidFill>
              </a:rPr>
              <a:t>Subtitle:</a:t>
            </a:r>
            <a:r>
              <a:rPr lang="en-US" dirty="0" smtClean="0">
                <a:solidFill>
                  <a:schemeClr val="tx1"/>
                </a:solidFill>
              </a:rPr>
              <a:t> Moving Beyond Bentham’s Hedonistic Calculus</a:t>
            </a:r>
          </a:p>
          <a:p>
            <a:r>
              <a:rPr lang="en-US" b="1" dirty="0" smtClean="0">
                <a:solidFill>
                  <a:schemeClr val="tx1"/>
                </a:solidFill>
              </a:rPr>
              <a:t>Presenter:</a:t>
            </a:r>
            <a:r>
              <a:rPr lang="en-US" dirty="0" smtClean="0">
                <a:solidFill>
                  <a:schemeClr val="tx1"/>
                </a:solidFill>
              </a:rPr>
              <a:t> </a:t>
            </a:r>
            <a:r>
              <a:rPr lang="en-US" dirty="0" err="1" smtClean="0">
                <a:solidFill>
                  <a:schemeClr val="tx1"/>
                </a:solidFill>
              </a:rPr>
              <a:t>Pranjal</a:t>
            </a:r>
            <a:r>
              <a:rPr lang="en-US" dirty="0" smtClean="0">
                <a:solidFill>
                  <a:schemeClr val="tx1"/>
                </a:solidFill>
              </a:rPr>
              <a:t> </a:t>
            </a:r>
            <a:r>
              <a:rPr lang="en-US" dirty="0" err="1" smtClean="0">
                <a:solidFill>
                  <a:schemeClr val="tx1"/>
                </a:solidFill>
              </a:rPr>
              <a:t>Patiri</a:t>
            </a:r>
            <a:endParaRPr lang="en-US" dirty="0" smtClean="0">
              <a:solidFill>
                <a:schemeClr val="tx1"/>
              </a:solidFill>
            </a:endParaRPr>
          </a:p>
          <a:p>
            <a:r>
              <a:rPr lang="en-US" dirty="0" smtClean="0">
                <a:solidFill>
                  <a:schemeClr val="tx1"/>
                </a:solidFill>
              </a:rPr>
              <a:t>Associate Professor</a:t>
            </a:r>
          </a:p>
          <a:p>
            <a:r>
              <a:rPr lang="en-US" dirty="0" smtClean="0">
                <a:solidFill>
                  <a:schemeClr val="tx1"/>
                </a:solidFill>
              </a:rPr>
              <a:t>Department of Political Science</a:t>
            </a:r>
            <a:endParaRPr lang="en-US" dirty="0" smtClean="0">
              <a:solidFill>
                <a:schemeClr val="tx1"/>
              </a:solidFill>
            </a:endParaRP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3. View of Human Nature</a:t>
            </a:r>
          </a:p>
          <a:p>
            <a:r>
              <a:rPr lang="en-US" b="1" dirty="0" smtClean="0"/>
              <a:t>Bentham’s "Sovereign Masters":</a:t>
            </a:r>
            <a:r>
              <a:rPr lang="en-US" dirty="0" smtClean="0"/>
              <a:t> Bentham viewed humans as simple creatures driven almost entirely by the desire to avoid pain and seek pleasure. His view was very mechanical and focused on the physical sensations of the individual.</a:t>
            </a:r>
          </a:p>
          <a:p>
            <a:r>
              <a:rPr lang="en-US" b="1" dirty="0" smtClean="0"/>
              <a:t>Mill’s "Progressive Being":</a:t>
            </a:r>
            <a:r>
              <a:rPr lang="en-US" dirty="0" smtClean="0"/>
              <a:t> Mill saw humans as capable of self-improvement and intellectual development. He believed that the ultimate "utility" was the cultivation of the human mind and character, not just the satisfaction of basic urges.</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Higher vs. Lower Pleasures</a:t>
            </a:r>
          </a:p>
          <a:p>
            <a:r>
              <a:rPr lang="en-US" dirty="0" smtClean="0"/>
              <a:t>Mill’s most significant contribution was the distinction between types of pleasure.</a:t>
            </a:r>
          </a:p>
          <a:p>
            <a:r>
              <a:rPr lang="en-US" b="1" dirty="0" smtClean="0"/>
              <a:t>Higher Pleasures:</a:t>
            </a:r>
            <a:r>
              <a:rPr lang="en-US" dirty="0" smtClean="0"/>
              <a:t> Intellectual, aesthetic, and moral pleasures (reading, art, philosophy).</a:t>
            </a:r>
          </a:p>
          <a:p>
            <a:r>
              <a:rPr lang="en-US" b="1" dirty="0" smtClean="0"/>
              <a:t>Lower Pleasures:</a:t>
            </a:r>
            <a:r>
              <a:rPr lang="en-US" dirty="0" smtClean="0"/>
              <a:t> Physical or sensual pleasures (eating, sleeping, sex).</a:t>
            </a:r>
          </a:p>
          <a:p>
            <a:r>
              <a:rPr lang="en-US" b="1" dirty="0" smtClean="0"/>
              <a:t>The Famous Quote:</a:t>
            </a:r>
            <a:r>
              <a:rPr lang="en-US" dirty="0" smtClean="0"/>
              <a:t> &gt; "It is better to be a human being dissatisfied than a pig satisfied; better to be Socrates dissatisfied than a fool satisfied."</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The Competent Judge Test</a:t>
            </a:r>
          </a:p>
          <a:p>
            <a:r>
              <a:rPr lang="en-US" dirty="0" smtClean="0"/>
              <a:t>How do we know which pleasure is "higher"? Mill proposes the </a:t>
            </a:r>
            <a:r>
              <a:rPr lang="en-US" b="1" dirty="0" smtClean="0"/>
              <a:t>Competent Judge</a:t>
            </a:r>
            <a:r>
              <a:rPr lang="en-US" dirty="0" smtClean="0"/>
              <a:t>.</a:t>
            </a:r>
          </a:p>
          <a:p>
            <a:r>
              <a:rPr lang="en-US" dirty="0" smtClean="0"/>
              <a:t>A person who has experienced </a:t>
            </a:r>
            <a:r>
              <a:rPr lang="en-US" b="1" dirty="0" smtClean="0"/>
              <a:t>both</a:t>
            </a:r>
            <a:r>
              <a:rPr lang="en-US" dirty="0" smtClean="0"/>
              <a:t> types of pleasure will almost always prefer the intellectual over the physical.</a:t>
            </a:r>
          </a:p>
          <a:p>
            <a:r>
              <a:rPr lang="en-US" dirty="0" smtClean="0"/>
              <a:t>Mill argues that no rational human would trade their human intelligence for the unlimited physical pleasure of an animal.</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sz="quarter" idx="1"/>
          </p:nvPr>
        </p:nvSpPr>
        <p:spPr>
          <a:xfrm>
            <a:off x="457200" y="838200"/>
            <a:ext cx="8229600" cy="5715000"/>
          </a:xfrm>
        </p:spPr>
        <p:txBody>
          <a:bodyPr>
            <a:normAutofit fontScale="85000" lnSpcReduction="10000"/>
          </a:bodyPr>
          <a:lstStyle/>
          <a:p>
            <a:r>
              <a:rPr lang="en-US" b="1" dirty="0" smtClean="0"/>
              <a:t>The Role of Rules (Rule Utilitarianism</a:t>
            </a:r>
            <a:r>
              <a:rPr lang="en-US" b="1" dirty="0" smtClean="0"/>
              <a:t>)</a:t>
            </a:r>
          </a:p>
          <a:p>
            <a:r>
              <a:rPr lang="en-US" dirty="0" smtClean="0"/>
              <a:t>While Jeremy Bentham’s "Act Utilitarianism" requires us to calculate the consequences of every single action, J.S. Mill recognized that this was both impractical and dangerous for a functioning society. This led to the development of </a:t>
            </a:r>
            <a:r>
              <a:rPr lang="en-US" b="1" dirty="0" smtClean="0"/>
              <a:t>Rule Utilitarianism</a:t>
            </a:r>
            <a:r>
              <a:rPr lang="en-US" dirty="0" smtClean="0"/>
              <a:t>.</a:t>
            </a:r>
          </a:p>
          <a:p>
            <a:r>
              <a:rPr lang="en-US" dirty="0" smtClean="0"/>
              <a:t>Instead of looking at the utility of a specific </a:t>
            </a:r>
            <a:r>
              <a:rPr lang="en-US" i="1" dirty="0" smtClean="0"/>
              <a:t>act</a:t>
            </a:r>
            <a:r>
              <a:rPr lang="en-US" dirty="0" smtClean="0"/>
              <a:t>, Rule Utilitarianism looks at the utility of a general </a:t>
            </a:r>
            <a:r>
              <a:rPr lang="en-US" i="1" dirty="0" smtClean="0"/>
              <a:t>rule</a:t>
            </a:r>
            <a:r>
              <a:rPr lang="en-US" dirty="0" smtClean="0"/>
              <a:t>.</a:t>
            </a:r>
          </a:p>
          <a:p>
            <a:r>
              <a:rPr lang="en-US" b="1" dirty="0" smtClean="0"/>
              <a:t>1. The Problem with "Act" Calculation</a:t>
            </a:r>
          </a:p>
          <a:p>
            <a:r>
              <a:rPr lang="en-US" dirty="0" smtClean="0"/>
              <a:t>Mill argued that humans simply don't have the time or the perfect foresight to calculate the "Greatest Happiness" before every decision.</a:t>
            </a:r>
          </a:p>
          <a:p>
            <a:r>
              <a:rPr lang="en-US" b="1" dirty="0" smtClean="0"/>
              <a:t>Impracticality:</a:t>
            </a:r>
            <a:r>
              <a:rPr lang="en-US" dirty="0" smtClean="0"/>
              <a:t> If you have to calculate the global impact of buying a cup of coffee vs. donating that money, you’d never get anything done.</a:t>
            </a:r>
          </a:p>
          <a:p>
            <a:r>
              <a:rPr lang="en-US" b="1" dirty="0" smtClean="0"/>
              <a:t>Moral Fragility:</a:t>
            </a:r>
            <a:r>
              <a:rPr lang="en-US" dirty="0" smtClean="0"/>
              <a:t> If a person believes they can break a rule (like "don't lie") because it seems to produce more happiness in one specific moment, it weakens the overall trust in society.</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2. Secondary Principles (Rules of Thumb)</a:t>
            </a:r>
          </a:p>
          <a:p>
            <a:r>
              <a:rPr lang="en-US" dirty="0" smtClean="0"/>
              <a:t>Mill proposed that humanity has already done the "calculus" over thousands of years of history. We have learned through experience which behaviors generally lead to happiness and which lead to misery.</a:t>
            </a:r>
          </a:p>
          <a:p>
            <a:r>
              <a:rPr lang="en-US" b="1" dirty="0" smtClean="0"/>
              <a:t>The "Map" of Morality:</a:t>
            </a:r>
            <a:r>
              <a:rPr lang="en-US" dirty="0" smtClean="0"/>
              <a:t> These experiences are passed down as </a:t>
            </a:r>
            <a:r>
              <a:rPr lang="en-US" b="1" dirty="0" smtClean="0"/>
              <a:t>Secondary Principles</a:t>
            </a:r>
            <a:r>
              <a:rPr lang="en-US" dirty="0" smtClean="0"/>
              <a:t>—rules like "be honest," "don't steal," and "keep your promises."</a:t>
            </a:r>
          </a:p>
          <a:p>
            <a:r>
              <a:rPr lang="en-US" b="1" dirty="0" smtClean="0"/>
              <a:t>Automatic Virtue:</a:t>
            </a:r>
            <a:r>
              <a:rPr lang="en-US" dirty="0" smtClean="0"/>
              <a:t> Most of the time, we should follow these rules automatically without </a:t>
            </a:r>
            <a:r>
              <a:rPr lang="en-US" dirty="0" err="1" smtClean="0"/>
              <a:t>overthinking</a:t>
            </a:r>
            <a:r>
              <a:rPr lang="en-US" dirty="0" smtClean="0"/>
              <a:t> the utility of the moment.</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3. When to Break the Rules?</a:t>
            </a:r>
          </a:p>
          <a:p>
            <a:r>
              <a:rPr lang="en-US" dirty="0" smtClean="0"/>
              <a:t>For a Rule Utilitarian, the "Greatest Happiness Principle" is like a Supreme Court. You don't call the Supreme Court for a minor traffic ticket; you only call it when:</a:t>
            </a:r>
          </a:p>
          <a:p>
            <a:r>
              <a:rPr lang="en-US" b="1" dirty="0" smtClean="0"/>
              <a:t>Rules Conflict:</a:t>
            </a:r>
            <a:r>
              <a:rPr lang="en-US" dirty="0" smtClean="0"/>
              <a:t> If telling the truth will result in someone being murdered, the rule "Don't Lie" conflicts with the rule "Preserve Life."</a:t>
            </a:r>
          </a:p>
          <a:p>
            <a:r>
              <a:rPr lang="en-US" b="1" dirty="0" smtClean="0"/>
              <a:t>The "First Principle":</a:t>
            </a:r>
            <a:r>
              <a:rPr lang="en-US" dirty="0" smtClean="0"/>
              <a:t> In these rare cases, you revert to the primary principle of Utility to decide which rule takes priority.</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4. The Benefit to Society</a:t>
            </a:r>
          </a:p>
          <a:p>
            <a:r>
              <a:rPr lang="en-US" dirty="0" smtClean="0"/>
              <a:t>Rule Utilitarianism provides </a:t>
            </a:r>
            <a:r>
              <a:rPr lang="en-US" b="1" dirty="0" smtClean="0"/>
              <a:t>Stability and Predictability</a:t>
            </a:r>
            <a:r>
              <a:rPr lang="en-US" dirty="0" smtClean="0"/>
              <a:t>.</a:t>
            </a:r>
          </a:p>
          <a:p>
            <a:r>
              <a:rPr lang="en-US" dirty="0" smtClean="0"/>
              <a:t>In Bentham's system, you can never be sure if your neighbor will steal from you because they might calculate that stealing your lawnmower makes them happier than it makes you sad.</a:t>
            </a:r>
          </a:p>
          <a:p>
            <a:r>
              <a:rPr lang="en-US" dirty="0" smtClean="0"/>
              <a:t>In Mill's system, "Do not steal" is a rule because a society where no one steals is significantly happier than one where everyone is constantly calculating.</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endParaRPr lang="en-US" dirty="0"/>
          </a:p>
        </p:txBody>
      </p:sp>
      <p:sp>
        <p:nvSpPr>
          <p:cNvPr id="3" name="Content Placeholder 2"/>
          <p:cNvSpPr>
            <a:spLocks noGrp="1"/>
          </p:cNvSpPr>
          <p:nvPr>
            <p:ph sz="quarter" idx="1"/>
          </p:nvPr>
        </p:nvSpPr>
        <p:spPr>
          <a:xfrm>
            <a:off x="457200" y="838200"/>
            <a:ext cx="8229600" cy="5791200"/>
          </a:xfrm>
        </p:spPr>
        <p:txBody>
          <a:bodyPr>
            <a:normAutofit fontScale="92500"/>
          </a:bodyPr>
          <a:lstStyle/>
          <a:p>
            <a:r>
              <a:rPr lang="en-US" b="1" dirty="0" smtClean="0"/>
              <a:t>Individual Liberty and the Harm </a:t>
            </a:r>
            <a:r>
              <a:rPr lang="en-US" b="1" dirty="0" smtClean="0"/>
              <a:t>Principle:</a:t>
            </a:r>
          </a:p>
          <a:p>
            <a:r>
              <a:rPr lang="en-US" dirty="0" smtClean="0"/>
              <a:t>While J.S. Mill is known for his work on Utilitarianism, his most famous political contribution is the </a:t>
            </a:r>
            <a:r>
              <a:rPr lang="en-US" b="1" dirty="0" smtClean="0"/>
              <a:t>Harm Principle</a:t>
            </a:r>
            <a:r>
              <a:rPr lang="en-US" dirty="0" smtClean="0"/>
              <a:t>, outlined in his 1859 essay, </a:t>
            </a:r>
            <a:r>
              <a:rPr lang="en-US" i="1" dirty="0" smtClean="0"/>
              <a:t>On Liberty</a:t>
            </a:r>
            <a:r>
              <a:rPr lang="en-US" dirty="0" smtClean="0"/>
              <a:t>. For Mill, individual liberty isn't just a "right"—it is the essential ingredient for human progress and the "greatest happiness."</a:t>
            </a:r>
          </a:p>
          <a:p>
            <a:r>
              <a:rPr lang="en-US" b="1" dirty="0" smtClean="0"/>
              <a:t>1. The Definition of the Harm Principle</a:t>
            </a:r>
          </a:p>
          <a:p>
            <a:r>
              <a:rPr lang="en-US" dirty="0" smtClean="0"/>
              <a:t>Mill’s central argument is remarkably simple: the only time society or the government has the right to interfere with your freedom is to prevent you from hurting someone else.</a:t>
            </a:r>
          </a:p>
          <a:p>
            <a:r>
              <a:rPr lang="en-US" dirty="0" smtClean="0"/>
              <a:t>"The only purpose for which power can be rightfully exercised over any member of a civilized community, against his will, is to </a:t>
            </a:r>
            <a:r>
              <a:rPr lang="en-US" b="1" dirty="0" smtClean="0"/>
              <a:t>prevent harm to others.</a:t>
            </a:r>
            <a:r>
              <a:rPr lang="en-US" dirty="0" smtClean="0"/>
              <a:t> His own good, either physical or moral, is not a sufficient warrant."</a:t>
            </a:r>
          </a:p>
          <a:p>
            <a:endParaRPr lang="en-US" b="1"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Self-Regarding Actions:</a:t>
            </a:r>
            <a:r>
              <a:rPr lang="en-US" dirty="0" smtClean="0"/>
              <a:t> Actions that only affect you (e.g., what you eat, what you believe, how you dress). Society has </a:t>
            </a:r>
            <a:r>
              <a:rPr lang="en-US" b="1" dirty="0" smtClean="0"/>
              <a:t>zero</a:t>
            </a:r>
            <a:r>
              <a:rPr lang="en-US" dirty="0" smtClean="0"/>
              <a:t> right to intervene here, even if your choices are "foolish" or "sinful."</a:t>
            </a:r>
          </a:p>
          <a:p>
            <a:r>
              <a:rPr lang="en-US" b="1" dirty="0" smtClean="0"/>
              <a:t>Other-Regarding Actions:</a:t>
            </a:r>
            <a:r>
              <a:rPr lang="en-US" dirty="0" smtClean="0"/>
              <a:t> Actions that affect the interests or safety of others (e.g., violence, theft, fraud). These are the only actions subject to law and social control.</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lnSpcReduction="10000"/>
          </a:bodyPr>
          <a:lstStyle/>
          <a:p>
            <a:r>
              <a:rPr lang="en-US" b="1" dirty="0" smtClean="0"/>
              <a:t>2. Anti-Paternalism</a:t>
            </a:r>
          </a:p>
          <a:p>
            <a:r>
              <a:rPr lang="en-US" dirty="0" smtClean="0"/>
              <a:t>Mill was strongly against </a:t>
            </a:r>
            <a:r>
              <a:rPr lang="en-US" b="1" dirty="0" smtClean="0"/>
              <a:t>Paternalism</a:t>
            </a:r>
            <a:r>
              <a:rPr lang="en-US" dirty="0" smtClean="0"/>
              <a:t>—the idea that the state should act like a parent to protect you from yourself.</a:t>
            </a:r>
          </a:p>
          <a:p>
            <a:r>
              <a:rPr lang="en-US" dirty="0" smtClean="0"/>
              <a:t>The state cannot ban gambling just because it's "bad for you."</a:t>
            </a:r>
          </a:p>
          <a:p>
            <a:r>
              <a:rPr lang="en-US" dirty="0" smtClean="0"/>
              <a:t>The state cannot force you to exercise because it's "good for you."</a:t>
            </a:r>
          </a:p>
          <a:p>
            <a:r>
              <a:rPr lang="en-US" b="1" dirty="0" smtClean="0"/>
              <a:t>Reasoning:</a:t>
            </a:r>
            <a:r>
              <a:rPr lang="en-US" dirty="0" smtClean="0"/>
              <a:t> Mill believed that individuals are the best judges of their own interests. Even if they make mistakes, the process of choosing for oneself is more valuable than being forced to do the "right" thing.</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sp>
        <p:nvSpPr>
          <p:cNvPr id="3" name="Content Placeholder 2"/>
          <p:cNvSpPr>
            <a:spLocks noGrp="1"/>
          </p:cNvSpPr>
          <p:nvPr>
            <p:ph sz="quarter" idx="1"/>
          </p:nvPr>
        </p:nvSpPr>
        <p:spPr>
          <a:xfrm>
            <a:off x="457200" y="1143000"/>
            <a:ext cx="8229600" cy="5105400"/>
          </a:xfrm>
        </p:spPr>
        <p:txBody>
          <a:bodyPr>
            <a:normAutofit fontScale="85000" lnSpcReduction="20000"/>
          </a:bodyPr>
          <a:lstStyle/>
          <a:p>
            <a:r>
              <a:rPr lang="en-US" dirty="0" smtClean="0"/>
              <a:t>John </a:t>
            </a:r>
            <a:r>
              <a:rPr lang="en-US" dirty="0" smtClean="0"/>
              <a:t>Stuart Mill was one of the most influential thinkers of the 19th century, contributing extensively to philosophy, political theory, and economics. His works helped bridge the gap between Enlightenment thought and modern liberal democracy.</a:t>
            </a:r>
          </a:p>
          <a:p>
            <a:r>
              <a:rPr lang="en-US" dirty="0" smtClean="0"/>
              <a:t>Here are his most significant publications:</a:t>
            </a:r>
          </a:p>
          <a:p>
            <a:r>
              <a:rPr lang="en-US" b="1" dirty="0" smtClean="0"/>
              <a:t>1. A System of Logic (1843</a:t>
            </a:r>
            <a:r>
              <a:rPr lang="en-US" b="1" dirty="0" smtClean="0"/>
              <a:t>)</a:t>
            </a:r>
            <a:endParaRPr lang="en-US" dirty="0" smtClean="0"/>
          </a:p>
          <a:p>
            <a:r>
              <a:rPr lang="en-US" b="1" dirty="0" smtClean="0"/>
              <a:t>Key Contribution:</a:t>
            </a:r>
            <a:r>
              <a:rPr lang="en-US" dirty="0" smtClean="0"/>
              <a:t> Establishing a scientific basis for investigation in both the natural and social sciences.</a:t>
            </a:r>
          </a:p>
          <a:p>
            <a:r>
              <a:rPr lang="en-US" b="1" dirty="0" smtClean="0"/>
              <a:t>2. </a:t>
            </a:r>
            <a:r>
              <a:rPr lang="en-US" b="1" dirty="0" smtClean="0"/>
              <a:t>Principles of Political Economy (1848)</a:t>
            </a:r>
          </a:p>
          <a:p>
            <a:r>
              <a:rPr lang="en-US" b="1" dirty="0" smtClean="0"/>
              <a:t>Key </a:t>
            </a:r>
            <a:r>
              <a:rPr lang="en-US" b="1" dirty="0" smtClean="0"/>
              <a:t>Contribution:</a:t>
            </a:r>
            <a:r>
              <a:rPr lang="en-US" dirty="0" smtClean="0"/>
              <a:t> Introduction of social democratic ideas into classical economics, suggesting that the state could intervene to improve the welfare of the working class</a:t>
            </a:r>
            <a:r>
              <a:rPr lang="en-US" dirty="0" smtClean="0"/>
              <a:t>.</a:t>
            </a:r>
          </a:p>
          <a:p>
            <a:r>
              <a:rPr lang="en-US" b="1" dirty="0" smtClean="0"/>
              <a:t>3. On Liberty (1859)</a:t>
            </a:r>
          </a:p>
          <a:p>
            <a:r>
              <a:rPr lang="en-US" b="1" dirty="0" smtClean="0"/>
              <a:t>Key </a:t>
            </a:r>
            <a:r>
              <a:rPr lang="en-US" b="1" dirty="0" smtClean="0"/>
              <a:t>Contribution:</a:t>
            </a:r>
            <a:r>
              <a:rPr lang="en-US" dirty="0" smtClean="0"/>
              <a:t> A foundational text for modern liberalism and the protection of free speech and lifestyle diversity.</a:t>
            </a:r>
          </a:p>
          <a:p>
            <a:endParaRPr lang="en-US" dirty="0" smtClean="0"/>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lnSpcReduction="10000"/>
          </a:bodyPr>
          <a:lstStyle/>
          <a:p>
            <a:r>
              <a:rPr lang="en-US" b="1" dirty="0" smtClean="0"/>
              <a:t>3. The Importance of Free Speech</a:t>
            </a:r>
          </a:p>
          <a:p>
            <a:r>
              <a:rPr lang="en-US" dirty="0" smtClean="0"/>
              <a:t>Mill argued that even the most "offensive" or "false" opinions must be protected. He gave four reasons why:</a:t>
            </a:r>
          </a:p>
          <a:p>
            <a:r>
              <a:rPr lang="en-US" b="1" dirty="0" smtClean="0"/>
              <a:t>The Opinion Might Be True:</a:t>
            </a:r>
            <a:r>
              <a:rPr lang="en-US" dirty="0" smtClean="0"/>
              <a:t> If we silence it, we lose the chance to exchange error for truth.</a:t>
            </a:r>
          </a:p>
          <a:p>
            <a:r>
              <a:rPr lang="en-US" b="1" dirty="0" smtClean="0"/>
              <a:t>The Opinion Might Contain a Grains of Truth:</a:t>
            </a:r>
            <a:r>
              <a:rPr lang="en-US" dirty="0" smtClean="0"/>
              <a:t> Most opinions are a mix of both; only through conflict do we find the full picture.</a:t>
            </a:r>
          </a:p>
          <a:p>
            <a:r>
              <a:rPr lang="en-US" b="1" dirty="0" smtClean="0"/>
              <a:t>To Prevent "Dead Dogma":</a:t>
            </a:r>
            <a:r>
              <a:rPr lang="en-US" dirty="0" smtClean="0"/>
              <a:t> Even if an opinion is 100% true, if it isn't challenged, people will hold it as a prejudice without understanding </a:t>
            </a:r>
            <a:r>
              <a:rPr lang="en-US" i="1" dirty="0" smtClean="0"/>
              <a:t>why</a:t>
            </a:r>
            <a:r>
              <a:rPr lang="en-US" dirty="0" smtClean="0"/>
              <a:t> it is true.</a:t>
            </a:r>
          </a:p>
          <a:p>
            <a:r>
              <a:rPr lang="en-US" b="1" dirty="0" smtClean="0"/>
              <a:t>Vitality:</a:t>
            </a:r>
            <a:r>
              <a:rPr lang="en-US" dirty="0" smtClean="0"/>
              <a:t> Without debate, the meaning of the doctrine itself may be lost or weakened.</a:t>
            </a:r>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4. The "Tyranny of the Majority"</a:t>
            </a:r>
          </a:p>
          <a:p>
            <a:r>
              <a:rPr lang="en-US" dirty="0" smtClean="0"/>
              <a:t>Mill warned that in a democracy, the greatest threat to liberty isn't just a dictator, but the </a:t>
            </a:r>
            <a:r>
              <a:rPr lang="en-US" b="1" dirty="0" smtClean="0"/>
              <a:t>"Tyranny of the Majority."</a:t>
            </a:r>
            <a:endParaRPr lang="en-US" dirty="0" smtClean="0"/>
          </a:p>
          <a:p>
            <a:r>
              <a:rPr lang="en-US" dirty="0" smtClean="0"/>
              <a:t>This is the tendency of society to impose its own ideas and practices as rules of conduct on those who dissent.</a:t>
            </a:r>
          </a:p>
          <a:p>
            <a:r>
              <a:rPr lang="en-US" dirty="0" smtClean="0"/>
              <a:t>He believed social pressure and public opinion could be more stifling to the human spirit than legal penalties.</a:t>
            </a:r>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5. Why Liberty leads to Utility</a:t>
            </a:r>
          </a:p>
          <a:p>
            <a:r>
              <a:rPr lang="en-US" dirty="0" smtClean="0"/>
              <a:t>Mill’s defense of liberty is ultimately </a:t>
            </a:r>
            <a:r>
              <a:rPr lang="en-US" b="1" dirty="0" smtClean="0"/>
              <a:t>Utilitarian</a:t>
            </a:r>
            <a:r>
              <a:rPr lang="en-US" dirty="0" smtClean="0"/>
              <a:t>. He argued that a free society is a happier and more successful society because:</a:t>
            </a:r>
          </a:p>
          <a:p>
            <a:r>
              <a:rPr lang="en-US" b="1" dirty="0" smtClean="0"/>
              <a:t>Innovation:</a:t>
            </a:r>
            <a:r>
              <a:rPr lang="en-US" dirty="0" smtClean="0"/>
              <a:t> Freedom allows for "experiments of living." When people try different lifestyles, society learns which ones work best.</a:t>
            </a:r>
          </a:p>
          <a:p>
            <a:r>
              <a:rPr lang="en-US" b="1" dirty="0" smtClean="0"/>
              <a:t>Character Development:</a:t>
            </a:r>
            <a:r>
              <a:rPr lang="en-US" dirty="0" smtClean="0"/>
              <a:t> Choosing for oneself exercises the "mental and moral muscles." A person who just follows the crowd never develops their full potential as a "progressive being."</a:t>
            </a:r>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sz="quarter" idx="1"/>
          </p:nvPr>
        </p:nvSpPr>
        <p:spPr>
          <a:xfrm>
            <a:off x="457200" y="838200"/>
            <a:ext cx="8229600" cy="5867400"/>
          </a:xfrm>
        </p:spPr>
        <p:txBody>
          <a:bodyPr>
            <a:normAutofit fontScale="92500" lnSpcReduction="20000"/>
          </a:bodyPr>
          <a:lstStyle/>
          <a:p>
            <a:r>
              <a:rPr lang="en-US" b="1" dirty="0" smtClean="0"/>
              <a:t>Relevance of J.S. Mill’s Utilitarianism:</a:t>
            </a:r>
          </a:p>
          <a:p>
            <a:r>
              <a:rPr lang="en-US" dirty="0" smtClean="0"/>
              <a:t>The </a:t>
            </a:r>
            <a:r>
              <a:rPr lang="en-US" dirty="0" smtClean="0"/>
              <a:t>relevance of J.S. Mill’s Utilitarianism remains profound because it transitioned a cold, mathematical theory into a flexible framework for modern governance, human rights, and personal ethics.</a:t>
            </a:r>
          </a:p>
          <a:p>
            <a:r>
              <a:rPr lang="en-US" dirty="0" smtClean="0"/>
              <a:t>Here is how his ideas continue to shape our world today:</a:t>
            </a:r>
          </a:p>
          <a:p>
            <a:r>
              <a:rPr lang="en-US" b="1" dirty="0" smtClean="0"/>
              <a:t>1. Public Policy and "Cost-Benefit Analysis"</a:t>
            </a:r>
          </a:p>
          <a:p>
            <a:r>
              <a:rPr lang="en-US" dirty="0" smtClean="0"/>
              <a:t>Modern governments rarely make decisions based on absolute religious or moral codes. Instead, they use a form of Mill’s Utilitarianism to justify laws.</a:t>
            </a:r>
          </a:p>
          <a:p>
            <a:r>
              <a:rPr lang="en-US" b="1" dirty="0" smtClean="0"/>
              <a:t>Resource Allocation:</a:t>
            </a:r>
            <a:r>
              <a:rPr lang="en-US" dirty="0" smtClean="0"/>
              <a:t> When a health department decides how to distribute a limited number of vaccines, they use the </a:t>
            </a:r>
            <a:r>
              <a:rPr lang="en-US" b="1" dirty="0" smtClean="0"/>
              <a:t>Greatest Happiness Principle</a:t>
            </a:r>
            <a:r>
              <a:rPr lang="en-US" dirty="0" smtClean="0"/>
              <a:t> to save the most lives possible.</a:t>
            </a:r>
          </a:p>
          <a:p>
            <a:r>
              <a:rPr lang="en-US" b="1" dirty="0" smtClean="0"/>
              <a:t>Infrastructure:</a:t>
            </a:r>
            <a:r>
              <a:rPr lang="en-US" dirty="0" smtClean="0"/>
              <a:t> Building a highway might displace a few people (minor pain) but provides transport for millions (major pleasure/utility).</a:t>
            </a:r>
          </a:p>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sz="quarter" idx="1"/>
          </p:nvPr>
        </p:nvSpPr>
        <p:spPr>
          <a:xfrm>
            <a:off x="457200" y="609600"/>
            <a:ext cx="8229600" cy="5516563"/>
          </a:xfrm>
        </p:spPr>
        <p:txBody>
          <a:bodyPr>
            <a:normAutofit lnSpcReduction="10000"/>
          </a:bodyPr>
          <a:lstStyle/>
          <a:p>
            <a:r>
              <a:rPr lang="en-US" b="1" dirty="0" smtClean="0"/>
              <a:t>2. The Foundation of Modern Liberalism</a:t>
            </a:r>
          </a:p>
          <a:p>
            <a:r>
              <a:rPr lang="en-US" dirty="0" smtClean="0"/>
              <a:t>Mill’s insistence that utility is best served when individuals are free to pursue their own "higher pleasures" is the bedrock of Western democracy.</a:t>
            </a:r>
          </a:p>
          <a:p>
            <a:r>
              <a:rPr lang="en-US" b="1" dirty="0" smtClean="0"/>
              <a:t>The Harm Principle in Law:</a:t>
            </a:r>
            <a:r>
              <a:rPr lang="en-US" dirty="0" smtClean="0"/>
              <a:t> Most modern legal systems only criminalize actions that harm others. Laws regarding private behavior (what you eat, your religious practices, private consensual acts) are generally protected because, as Mill argued, state interference in "self-regarding" actions reduces overall societal happiness.</a:t>
            </a:r>
          </a:p>
          <a:p>
            <a:r>
              <a:rPr lang="en-US" b="1" dirty="0" smtClean="0"/>
              <a:t>Protection of Dissent:</a:t>
            </a:r>
            <a:r>
              <a:rPr lang="en-US" dirty="0" smtClean="0"/>
              <a:t> Mill’s argument that "silencing an opinion is a peculiar evil" is the primary philosophical defense used today for </a:t>
            </a:r>
            <a:r>
              <a:rPr lang="en-US" b="1" dirty="0" smtClean="0"/>
              <a:t>Freedom of Speech</a:t>
            </a:r>
            <a:r>
              <a:rPr lang="en-US" dirty="0" smtClean="0"/>
              <a:t> and </a:t>
            </a:r>
            <a:r>
              <a:rPr lang="en-US" b="1" dirty="0" smtClean="0"/>
              <a:t>Academic Freedom</a:t>
            </a:r>
            <a:r>
              <a:rPr lang="en-US" dirty="0" smtClean="0"/>
              <a:t>.</a:t>
            </a:r>
          </a:p>
          <a:p>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3. Intellectual Growth and Education</a:t>
            </a:r>
          </a:p>
          <a:p>
            <a:r>
              <a:rPr lang="en-US" dirty="0" smtClean="0"/>
              <a:t>Mill’s distinction between </a:t>
            </a:r>
            <a:r>
              <a:rPr lang="en-US" b="1" dirty="0" smtClean="0"/>
              <a:t>Higher and Lower Pleasures</a:t>
            </a:r>
            <a:r>
              <a:rPr lang="en-US" dirty="0" smtClean="0"/>
              <a:t> justifies the state's role in funding the arts, libraries, and universities.</a:t>
            </a:r>
          </a:p>
          <a:p>
            <a:r>
              <a:rPr lang="en-US" b="1" dirty="0" smtClean="0"/>
              <a:t>Subsidizing Culture:</a:t>
            </a:r>
            <a:r>
              <a:rPr lang="en-US" dirty="0" smtClean="0"/>
              <a:t> A purely </a:t>
            </a:r>
            <a:r>
              <a:rPr lang="en-US" dirty="0" err="1" smtClean="0"/>
              <a:t>Benthamite</a:t>
            </a:r>
            <a:r>
              <a:rPr lang="en-US" dirty="0" smtClean="0"/>
              <a:t> government might only fund what is popular (like reality TV or gambling). A </a:t>
            </a:r>
            <a:r>
              <a:rPr lang="en-US" dirty="0" err="1" smtClean="0"/>
              <a:t>Millian</a:t>
            </a:r>
            <a:r>
              <a:rPr lang="en-US" dirty="0" smtClean="0"/>
              <a:t> government subsidizes "higher pleasures" (museums, classical music, scientific research) because it believes a society of "Socrates dissatisfied" is more valuable than one of "pigs satisfied."</a:t>
            </a:r>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4. Human Rights and Equality</a:t>
            </a:r>
          </a:p>
          <a:p>
            <a:r>
              <a:rPr lang="en-US" dirty="0" smtClean="0"/>
              <a:t>Mill was one of the first to apply Utilitarianism to argue for the rights of marginalized groups.</a:t>
            </a:r>
          </a:p>
          <a:p>
            <a:r>
              <a:rPr lang="en-US" b="1" dirty="0" smtClean="0"/>
              <a:t>Gender Equality:</a:t>
            </a:r>
            <a:r>
              <a:rPr lang="en-US" dirty="0" smtClean="0"/>
              <a:t> In </a:t>
            </a:r>
            <a:r>
              <a:rPr lang="en-US" i="1" dirty="0" smtClean="0"/>
              <a:t>The Subjection of Women</a:t>
            </a:r>
            <a:r>
              <a:rPr lang="en-US" dirty="0" smtClean="0"/>
              <a:t>, he argued that preventing half the population (women) from contributing to society was a "waste of brainpower" that hindered global utility.</a:t>
            </a:r>
          </a:p>
          <a:p>
            <a:r>
              <a:rPr lang="en-US" b="1" dirty="0" smtClean="0"/>
              <a:t>Universal Suffrage:</a:t>
            </a:r>
            <a:r>
              <a:rPr lang="en-US" dirty="0" smtClean="0"/>
              <a:t> He believed that giving everyone a vote creates a more stable, educated, and ultimately happier population.</a:t>
            </a:r>
          </a:p>
          <a:p>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5. Rule Utilitarianism in Professional Ethics</a:t>
            </a:r>
          </a:p>
          <a:p>
            <a:r>
              <a:rPr lang="en-US" dirty="0" smtClean="0"/>
              <a:t>Many modern professional codes (Medical Ethics, Legal Ethics, Journalism) operate on </a:t>
            </a:r>
            <a:r>
              <a:rPr lang="en-US" b="1" dirty="0" smtClean="0"/>
              <a:t>Rule Utilitarianism</a:t>
            </a:r>
            <a:r>
              <a:rPr lang="en-US" dirty="0" smtClean="0"/>
              <a:t>.</a:t>
            </a:r>
          </a:p>
          <a:p>
            <a:r>
              <a:rPr lang="en-US" b="1" dirty="0" smtClean="0"/>
              <a:t>The Rule of Confidentiality:</a:t>
            </a:r>
            <a:r>
              <a:rPr lang="en-US" dirty="0" smtClean="0"/>
              <a:t> A doctor doesn't calculate the utility of "telling a secret" every time. They follow the </a:t>
            </a:r>
            <a:r>
              <a:rPr lang="en-US" i="1" dirty="0" smtClean="0"/>
              <a:t>rule</a:t>
            </a:r>
            <a:r>
              <a:rPr lang="en-US" dirty="0" smtClean="0"/>
              <a:t> of patient confidentiality because a world where patients trust doctors leads to much higher collective health (utility) than a world where they don't.</a:t>
            </a:r>
          </a:p>
          <a:p>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Autofit/>
          </a:bodyPr>
          <a:lstStyle/>
          <a:p>
            <a:r>
              <a:rPr lang="en-US" sz="2800" dirty="0" smtClean="0"/>
              <a:t>Criticism</a:t>
            </a:r>
            <a:endParaRPr lang="en-US" sz="2800" dirty="0"/>
          </a:p>
        </p:txBody>
      </p:sp>
      <p:sp>
        <p:nvSpPr>
          <p:cNvPr id="3" name="Content Placeholder 2"/>
          <p:cNvSpPr>
            <a:spLocks noGrp="1"/>
          </p:cNvSpPr>
          <p:nvPr>
            <p:ph sz="quarter" idx="1"/>
          </p:nvPr>
        </p:nvSpPr>
        <p:spPr>
          <a:xfrm>
            <a:off x="457200" y="1066800"/>
            <a:ext cx="8229600" cy="5410200"/>
          </a:xfrm>
        </p:spPr>
        <p:txBody>
          <a:bodyPr>
            <a:normAutofit fontScale="92500" lnSpcReduction="20000"/>
          </a:bodyPr>
          <a:lstStyle/>
          <a:p>
            <a:r>
              <a:rPr lang="en-US" dirty="0" smtClean="0"/>
              <a:t>While J.S. Mill’s version of Utilitarianism is more sophisticated than Bentham’s, it has faced significant challenges from philosophers who argue that it is inconsistent, elitist, or even dangerous to individual rights.</a:t>
            </a:r>
          </a:p>
          <a:p>
            <a:r>
              <a:rPr lang="en-US" dirty="0" smtClean="0"/>
              <a:t>Here are the primary criticisms leveled against Mill’s theory:</a:t>
            </a:r>
          </a:p>
          <a:p>
            <a:r>
              <a:rPr lang="en-US" b="1" dirty="0" smtClean="0"/>
              <a:t>1. The Problem of Inconsistency (Quality vs. Quantity)</a:t>
            </a:r>
          </a:p>
          <a:p>
            <a:r>
              <a:rPr lang="en-US" dirty="0" smtClean="0"/>
              <a:t>Critics argue that by introducing "Quality," Mill actually destroyed the core of Utilitarianism.</a:t>
            </a:r>
          </a:p>
          <a:p>
            <a:r>
              <a:rPr lang="en-US" b="1" dirty="0" smtClean="0"/>
              <a:t>The Argument:</a:t>
            </a:r>
            <a:r>
              <a:rPr lang="en-US" dirty="0" smtClean="0"/>
              <a:t> Utilitarianism is supposed to be a </a:t>
            </a:r>
            <a:r>
              <a:rPr lang="en-US" b="1" dirty="0" smtClean="0"/>
              <a:t>monistic</a:t>
            </a:r>
            <a:r>
              <a:rPr lang="en-US" dirty="0" smtClean="0"/>
              <a:t> theory (based on one thing: pleasure). By saying some pleasures are "better" than others regardless of their amount, Mill is using a standard </a:t>
            </a:r>
            <a:r>
              <a:rPr lang="en-US" i="1" dirty="0" smtClean="0"/>
              <a:t>other</a:t>
            </a:r>
            <a:r>
              <a:rPr lang="en-US" dirty="0" smtClean="0"/>
              <a:t> than pleasure to judge value.</a:t>
            </a:r>
          </a:p>
          <a:p>
            <a:r>
              <a:rPr lang="en-US" b="1" dirty="0" smtClean="0"/>
              <a:t>The Flaw:</a:t>
            </a:r>
            <a:r>
              <a:rPr lang="en-US" dirty="0" smtClean="0"/>
              <a:t> If poetry is better than pushpin, there must be something intrinsic to poetry (beauty, truth, intellect) that makes it better. Therefore, "pleasure" is no longer the only measure of what is "good."</a:t>
            </a:r>
          </a:p>
          <a:p>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2. The Charge of Elitism</a:t>
            </a:r>
          </a:p>
          <a:p>
            <a:r>
              <a:rPr lang="en-US" dirty="0" smtClean="0"/>
              <a:t>Mill’s distinction between Higher and Lower pleasures is often criticized as being culturally biased.</a:t>
            </a:r>
          </a:p>
          <a:p>
            <a:r>
              <a:rPr lang="en-US" b="1" dirty="0" smtClean="0"/>
              <a:t>The Argument:</a:t>
            </a:r>
            <a:r>
              <a:rPr lang="en-US" dirty="0" smtClean="0"/>
              <a:t> Who gets to decide what a "Higher Pleasure" is? Mill says "Competent Judges" (people who have experienced both).</a:t>
            </a:r>
          </a:p>
          <a:p>
            <a:r>
              <a:rPr lang="en-US" b="1" dirty="0" smtClean="0"/>
              <a:t>The Flaw:</a:t>
            </a:r>
            <a:r>
              <a:rPr lang="en-US" dirty="0" smtClean="0"/>
              <a:t> Critics point out that "Competent Judges" are usually highly educated, upper-class academics like Mill himself. This suggests the theory is just a way to claim that the hobbies of the elite are morally superior to the hobbies of the working class.</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sz="quarter" idx="1"/>
          </p:nvPr>
        </p:nvSpPr>
        <p:spPr>
          <a:xfrm>
            <a:off x="533400" y="762000"/>
            <a:ext cx="8229600" cy="5668963"/>
          </a:xfrm>
        </p:spPr>
        <p:txBody>
          <a:bodyPr>
            <a:normAutofit fontScale="92500" lnSpcReduction="20000"/>
          </a:bodyPr>
          <a:lstStyle/>
          <a:p>
            <a:r>
              <a:rPr lang="en-US" b="1" dirty="0" smtClean="0"/>
              <a:t>4. Utilitarianism (1863)</a:t>
            </a:r>
          </a:p>
          <a:p>
            <a:r>
              <a:rPr lang="en-US" dirty="0" smtClean="0"/>
              <a:t>In this work, Mill refined the ethical theories of Jeremy Bentham. He famously distinguished between </a:t>
            </a:r>
            <a:r>
              <a:rPr lang="en-US" b="1" dirty="0" smtClean="0"/>
              <a:t>higher pleasures</a:t>
            </a:r>
            <a:r>
              <a:rPr lang="en-US" dirty="0" smtClean="0"/>
              <a:t> (intellectual and moral) and </a:t>
            </a:r>
            <a:r>
              <a:rPr lang="en-US" b="1" dirty="0" smtClean="0"/>
              <a:t>lower pleasures</a:t>
            </a:r>
            <a:r>
              <a:rPr lang="en-US" dirty="0" smtClean="0"/>
              <a:t> (physical), arguing that "it is better to be Socrates dissatisfied than a fool satisfied."</a:t>
            </a:r>
          </a:p>
          <a:p>
            <a:r>
              <a:rPr lang="en-US" b="1" dirty="0" smtClean="0"/>
              <a:t>Key Contribution:</a:t>
            </a:r>
            <a:r>
              <a:rPr lang="en-US" dirty="0" smtClean="0"/>
              <a:t> Making Utilitarianism a more sophisticated and "human" ethical framework.</a:t>
            </a:r>
          </a:p>
          <a:p>
            <a:r>
              <a:rPr lang="en-US" b="1" dirty="0" smtClean="0"/>
              <a:t>5. The Subjection of Women (1869</a:t>
            </a:r>
            <a:r>
              <a:rPr lang="en-US" b="1" dirty="0" smtClean="0"/>
              <a:t>)</a:t>
            </a:r>
            <a:endParaRPr lang="en-US" dirty="0" smtClean="0"/>
          </a:p>
          <a:p>
            <a:r>
              <a:rPr lang="en-US" b="1" dirty="0" smtClean="0"/>
              <a:t>Key Contribution:</a:t>
            </a:r>
            <a:r>
              <a:rPr lang="en-US" dirty="0" smtClean="0"/>
              <a:t> One of the earliest and most powerful philosophical arguments for women’s suffrage and equal rights</a:t>
            </a:r>
            <a:r>
              <a:rPr lang="en-US" dirty="0" smtClean="0"/>
              <a:t>.</a:t>
            </a:r>
          </a:p>
          <a:p>
            <a:r>
              <a:rPr lang="en-US" b="1" dirty="0" smtClean="0"/>
              <a:t>6. Considerations on Representative Government (1861)</a:t>
            </a:r>
          </a:p>
          <a:p>
            <a:r>
              <a:rPr lang="en-US" dirty="0" smtClean="0"/>
              <a:t>Here, Mill outlines his vision for an ideal government. </a:t>
            </a:r>
          </a:p>
          <a:p>
            <a:r>
              <a:rPr lang="en-US" b="1" dirty="0" smtClean="0"/>
              <a:t>Key Contribution:</a:t>
            </a:r>
            <a:r>
              <a:rPr lang="en-US" dirty="0" smtClean="0"/>
              <a:t> Balancing the need for popular participation with the need for enlightened leadership.</a:t>
            </a:r>
          </a:p>
          <a:p>
            <a:endParaRPr lang="en-US" dirty="0" smtClean="0"/>
          </a:p>
          <a:p>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3. The "Integrity" Objection (Bernard Williams)</a:t>
            </a:r>
          </a:p>
          <a:p>
            <a:r>
              <a:rPr lang="en-US" dirty="0" smtClean="0"/>
              <a:t>Modern philosopher Bernard Williams argued that Utilitarianism alienates individuals from their own moral feelings and projects.</a:t>
            </a:r>
          </a:p>
          <a:p>
            <a:r>
              <a:rPr lang="en-US" b="1" dirty="0" smtClean="0"/>
              <a:t>The Argument:</a:t>
            </a:r>
            <a:r>
              <a:rPr lang="en-US" dirty="0" smtClean="0"/>
              <a:t> If the "Greatest Happiness" requires you to do something you find personally loathsome (e.g., killing one person to save ten), Utilitarianism says you </a:t>
            </a:r>
            <a:r>
              <a:rPr lang="en-US" i="1" dirty="0" smtClean="0"/>
              <a:t>must</a:t>
            </a:r>
            <a:r>
              <a:rPr lang="en-US" dirty="0" smtClean="0"/>
              <a:t> do it.</a:t>
            </a:r>
          </a:p>
          <a:p>
            <a:r>
              <a:rPr lang="en-US" b="1" dirty="0" smtClean="0"/>
              <a:t>The Flaw:</a:t>
            </a:r>
            <a:r>
              <a:rPr lang="en-US" dirty="0" smtClean="0"/>
              <a:t> It treats people as mere "channels" for utility rather than independent moral agents with their own integrity and commitments.</a:t>
            </a:r>
          </a:p>
          <a:p>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4. Justice and Individual Rights</a:t>
            </a:r>
          </a:p>
          <a:p>
            <a:r>
              <a:rPr lang="en-US" dirty="0" smtClean="0"/>
              <a:t>The most common criticism is that Utilitarianism can justify "horrific acts" if they benefit the majority.</a:t>
            </a:r>
          </a:p>
          <a:p>
            <a:r>
              <a:rPr lang="en-US" b="1" dirty="0" smtClean="0"/>
              <a:t>The Argument:</a:t>
            </a:r>
            <a:r>
              <a:rPr lang="en-US" dirty="0" smtClean="0"/>
              <a:t> If framing an innocent person for a crime would stop a massive riot and save 100 lives, a strict Utilitarian might be forced to say that framing the innocent person is the "right" thing to do.</a:t>
            </a:r>
          </a:p>
          <a:p>
            <a:r>
              <a:rPr lang="en-US" b="1" dirty="0" smtClean="0"/>
              <a:t>The Flaw:</a:t>
            </a:r>
            <a:r>
              <a:rPr lang="en-US" dirty="0" smtClean="0"/>
              <a:t> It lacks a concept of </a:t>
            </a:r>
            <a:r>
              <a:rPr lang="en-US" b="1" dirty="0" smtClean="0"/>
              <a:t>absolute rights</a:t>
            </a:r>
            <a:r>
              <a:rPr lang="en-US" dirty="0" smtClean="0"/>
              <a:t>. While Mill tried to fix this with the </a:t>
            </a:r>
            <a:r>
              <a:rPr lang="en-US" i="1" dirty="0" smtClean="0"/>
              <a:t>Harm Principle</a:t>
            </a:r>
            <a:r>
              <a:rPr lang="en-US" dirty="0" smtClean="0"/>
              <a:t>, critics argue that utility and justice are fundamentally at odds.</a:t>
            </a:r>
          </a:p>
          <a:p>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5. The "Trolley Problem" and Calculation</a:t>
            </a:r>
          </a:p>
          <a:p>
            <a:r>
              <a:rPr lang="en-US" dirty="0" smtClean="0"/>
              <a:t>Critics argue that Mill’s "Rule Utilitarianism" is either just a disguised version of Act Utilitarianism or it is "rule-worship."</a:t>
            </a:r>
          </a:p>
          <a:p>
            <a:r>
              <a:rPr lang="en-US" b="1" dirty="0" smtClean="0"/>
              <a:t>The Argument:</a:t>
            </a:r>
            <a:r>
              <a:rPr lang="en-US" dirty="0" smtClean="0"/>
              <a:t> If a rule (like "don't lie") leads to a disaster, a Utilitarian would eventually have to break it to maximize happiness.</a:t>
            </a:r>
          </a:p>
          <a:p>
            <a:r>
              <a:rPr lang="en-US" b="1" dirty="0" smtClean="0"/>
              <a:t>The Flaw:</a:t>
            </a:r>
            <a:r>
              <a:rPr lang="en-US" dirty="0" smtClean="0"/>
              <a:t> If you break the rule whenever it’s useful, you’re back to Bentham’s "Act" version. If you follow the rule even when it causes misery, you are no longer a Utilitarian because you aren't maximizing happiness.</a:t>
            </a:r>
          </a:p>
          <a:p>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p:txBody>
          <a:bodyPr>
            <a:normAutofit/>
          </a:bodyPr>
          <a:lstStyle/>
          <a:p>
            <a:r>
              <a:rPr lang="en-US" sz="13800" dirty="0" smtClean="0"/>
              <a:t>The End</a:t>
            </a:r>
            <a:endParaRPr lang="en-US" sz="13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
        <p:nvSpPr>
          <p:cNvPr id="3" name="Content Placeholder 2"/>
          <p:cNvSpPr>
            <a:spLocks noGrp="1"/>
          </p:cNvSpPr>
          <p:nvPr>
            <p:ph sz="quarter" idx="1"/>
          </p:nvPr>
        </p:nvSpPr>
        <p:spPr>
          <a:xfrm>
            <a:off x="457200" y="762000"/>
            <a:ext cx="8229600" cy="5791200"/>
          </a:xfrm>
        </p:spPr>
        <p:txBody>
          <a:bodyPr>
            <a:normAutofit fontScale="92500" lnSpcReduction="20000"/>
          </a:bodyPr>
          <a:lstStyle/>
          <a:p>
            <a:r>
              <a:rPr lang="en-US" b="1" dirty="0" smtClean="0"/>
              <a:t>Utilitarianism:</a:t>
            </a:r>
            <a:endParaRPr lang="en-US" dirty="0" smtClean="0"/>
          </a:p>
          <a:p>
            <a:r>
              <a:rPr lang="en-US" dirty="0" smtClean="0"/>
              <a:t>At </a:t>
            </a:r>
            <a:r>
              <a:rPr lang="en-US" dirty="0" smtClean="0"/>
              <a:t>its core, </a:t>
            </a:r>
            <a:r>
              <a:rPr lang="en-US" b="1" dirty="0" smtClean="0"/>
              <a:t>Utilitarianism</a:t>
            </a:r>
            <a:r>
              <a:rPr lang="en-US" dirty="0" smtClean="0"/>
              <a:t> is an ethical theory that argues the "right" action is the one that produces the greatest amount of happiness for the greatest number of people.</a:t>
            </a:r>
          </a:p>
          <a:p>
            <a:r>
              <a:rPr lang="en-US" dirty="0" smtClean="0"/>
              <a:t>While J.S. Mill didn't invent the concept (that was his mentor, Jeremy Bentham), he famously refined it in his 1863 essay, </a:t>
            </a:r>
            <a:r>
              <a:rPr lang="en-US" b="1" i="1" dirty="0" smtClean="0"/>
              <a:t>Utilitarianism</a:t>
            </a:r>
            <a:r>
              <a:rPr lang="en-US" dirty="0" smtClean="0"/>
              <a:t>, to make it more sophisticated and human-centric.</a:t>
            </a:r>
          </a:p>
          <a:p>
            <a:r>
              <a:rPr lang="en-US" b="1" dirty="0" smtClean="0"/>
              <a:t>1. The Greatest Happiness Principle</a:t>
            </a:r>
          </a:p>
          <a:p>
            <a:r>
              <a:rPr lang="en-US" dirty="0" smtClean="0"/>
              <a:t>Mill defines the foundation of morality as follows:</a:t>
            </a:r>
          </a:p>
          <a:p>
            <a:r>
              <a:rPr lang="en-US" dirty="0" smtClean="0"/>
              <a:t>"Actions are right in proportion as they tend to promote happiness, wrong as they tend to produce the reverse of happiness."</a:t>
            </a:r>
          </a:p>
          <a:p>
            <a:r>
              <a:rPr lang="en-US" b="1" dirty="0" smtClean="0"/>
              <a:t>Happiness:</a:t>
            </a:r>
            <a:r>
              <a:rPr lang="en-US" dirty="0" smtClean="0"/>
              <a:t> Defined as pleasure and the absence of pain.</a:t>
            </a:r>
          </a:p>
          <a:p>
            <a:r>
              <a:rPr lang="en-US" b="1" dirty="0" smtClean="0"/>
              <a:t>Unhappiness:</a:t>
            </a:r>
            <a:r>
              <a:rPr lang="en-US" dirty="0" smtClean="0"/>
              <a:t> Defined as pain and the privation (loss) of pleasure.</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sz="quarter" idx="1"/>
          </p:nvPr>
        </p:nvSpPr>
        <p:spPr>
          <a:xfrm>
            <a:off x="457200" y="685800"/>
            <a:ext cx="8229600" cy="5440363"/>
          </a:xfrm>
        </p:spPr>
        <p:txBody>
          <a:bodyPr>
            <a:normAutofit fontScale="92500" lnSpcReduction="10000"/>
          </a:bodyPr>
          <a:lstStyle/>
          <a:p>
            <a:r>
              <a:rPr lang="en-US" b="1" dirty="0" smtClean="0"/>
              <a:t>2. Quality vs. Quantity (The "Pig" Argument)</a:t>
            </a:r>
          </a:p>
          <a:p>
            <a:r>
              <a:rPr lang="en-US" dirty="0" smtClean="0"/>
              <a:t>This is Mill’s most famous departure from earlier versions of the theory. Bentham treated all pleasures as equal (if playing a simple game makes you as happy as reading poetry, they are equal).</a:t>
            </a:r>
          </a:p>
          <a:p>
            <a:r>
              <a:rPr lang="en-US" dirty="0" smtClean="0"/>
              <a:t>Mill disagreed, categorizing pleasures into two types:</a:t>
            </a:r>
          </a:p>
          <a:p>
            <a:r>
              <a:rPr lang="en-US" b="1" dirty="0" smtClean="0"/>
              <a:t>Higher Pleasures:</a:t>
            </a:r>
            <a:r>
              <a:rPr lang="en-US" dirty="0" smtClean="0"/>
              <a:t> Pleasures of the intellect, imagination, and moral sentiments (e.g., art, philosophy, helping others).</a:t>
            </a:r>
          </a:p>
          <a:p>
            <a:r>
              <a:rPr lang="en-US" b="1" dirty="0" smtClean="0"/>
              <a:t>Lower Pleasures:</a:t>
            </a:r>
            <a:r>
              <a:rPr lang="en-US" dirty="0" smtClean="0"/>
              <a:t> Physical or sensual pleasures (e.g., eating, sleeping).</a:t>
            </a:r>
          </a:p>
          <a:p>
            <a:r>
              <a:rPr lang="en-US" dirty="0" smtClean="0"/>
              <a:t>Mill argued that anyone who has experienced both will always prefer the higher pleasures. He famously wrote:</a:t>
            </a:r>
          </a:p>
          <a:p>
            <a:r>
              <a:rPr lang="en-US" i="1" dirty="0" smtClean="0"/>
              <a:t>"It is better to be a human being dissatisfied than a pig satisfied; better to be Socrates dissatisfied than a fool satisfied."</a:t>
            </a:r>
            <a:endParaRPr lang="en-US" dirty="0" smtClean="0"/>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3. Rule Utilitarianism</a:t>
            </a:r>
          </a:p>
          <a:p>
            <a:r>
              <a:rPr lang="en-US" dirty="0" smtClean="0"/>
              <a:t>Mill moved away from calculating the consequences of every single tiny act (Act Utilitarianism). Instead, he suggested we should follow </a:t>
            </a:r>
            <a:r>
              <a:rPr lang="en-US" b="1" dirty="0" smtClean="0"/>
              <a:t>moral rules</a:t>
            </a:r>
            <a:r>
              <a:rPr lang="en-US" dirty="0" smtClean="0"/>
              <a:t> that, over time, have been proven to result in the most happiness for society (e.g., "Don't lie" or "Keep your promises").</a:t>
            </a:r>
          </a:p>
          <a:p>
            <a:r>
              <a:rPr lang="en-US" dirty="0" smtClean="0"/>
              <a:t>We only go back to the "Greatest Happiness" calculation if two of these rules conflict with each other.</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sz="quarter" idx="1"/>
          </p:nvPr>
        </p:nvSpPr>
        <p:spPr>
          <a:xfrm>
            <a:off x="457200" y="1066800"/>
            <a:ext cx="8229600" cy="5059363"/>
          </a:xfrm>
        </p:spPr>
        <p:txBody>
          <a:bodyPr>
            <a:normAutofit/>
          </a:bodyPr>
          <a:lstStyle/>
          <a:p>
            <a:r>
              <a:rPr lang="en-US" b="1" dirty="0" smtClean="0"/>
              <a:t>4. The Goal of a Civilized Society</a:t>
            </a:r>
          </a:p>
          <a:p>
            <a:r>
              <a:rPr lang="en-US" dirty="0" smtClean="0"/>
              <a:t>For Mill, Utilitarianism wasn't just about personal selfish pleasure. It was a social and political goal. He believed:</a:t>
            </a:r>
          </a:p>
          <a:p>
            <a:r>
              <a:rPr lang="en-US" b="1" dirty="0" smtClean="0"/>
              <a:t>Impartiality:</a:t>
            </a:r>
            <a:r>
              <a:rPr lang="en-US" dirty="0" smtClean="0"/>
              <a:t> Your own happiness doesn't count for more than anyone else's.</a:t>
            </a:r>
          </a:p>
          <a:p>
            <a:r>
              <a:rPr lang="en-US" b="1" dirty="0" smtClean="0"/>
              <a:t>Self-Sacrifice:</a:t>
            </a:r>
            <a:r>
              <a:rPr lang="en-US" dirty="0" smtClean="0"/>
              <a:t> Higher happiness sometimes requires an individual to sacrifice their own comfort for the sake of the collective good.</a:t>
            </a:r>
          </a:p>
          <a:p>
            <a:r>
              <a:rPr lang="en-US" b="1" dirty="0" smtClean="0"/>
              <a:t>Education:</a:t>
            </a:r>
            <a:r>
              <a:rPr lang="en-US" dirty="0" smtClean="0"/>
              <a:t> Society should be structured so that everyone has the opportunity to develop their "higher" faculties.</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sz="quarter" idx="1"/>
          </p:nvPr>
        </p:nvSpPr>
        <p:spPr>
          <a:xfrm>
            <a:off x="457200" y="762000"/>
            <a:ext cx="8229600" cy="6324600"/>
          </a:xfrm>
        </p:spPr>
        <p:txBody>
          <a:bodyPr>
            <a:normAutofit fontScale="85000" lnSpcReduction="10000"/>
          </a:bodyPr>
          <a:lstStyle/>
          <a:p>
            <a:r>
              <a:rPr lang="en-US" dirty="0" smtClean="0"/>
              <a:t>While John Stuart Mill was a dedicated student of Jeremy Bentham, he famously "humanized" Bentham’s colder, more mathematical approach to ethics. Their disagreement essentially boils down to whether all pleasures are equal and how we should calculate the "right" thing to do.</a:t>
            </a:r>
          </a:p>
          <a:p>
            <a:r>
              <a:rPr lang="en-US" b="1" dirty="0" smtClean="0"/>
              <a:t>1. Quantity vs. Quality (The Core Split)</a:t>
            </a:r>
          </a:p>
          <a:p>
            <a:r>
              <a:rPr lang="en-US" dirty="0" smtClean="0"/>
              <a:t>This is the most famous distinction between the two thinkers.</a:t>
            </a:r>
          </a:p>
          <a:p>
            <a:r>
              <a:rPr lang="en-US" b="1" dirty="0" smtClean="0"/>
              <a:t>Bentham’s "Quantitative" Hedonism:</a:t>
            </a:r>
            <a:r>
              <a:rPr lang="en-US" dirty="0" smtClean="0"/>
              <a:t> Bentham believed that "pushpin (a simple child's game) is as good as poetry" if they produce the same amount of pleasure. He developed the </a:t>
            </a:r>
            <a:r>
              <a:rPr lang="en-US" b="1" dirty="0" smtClean="0"/>
              <a:t>Felicific Calculus</a:t>
            </a:r>
            <a:r>
              <a:rPr lang="en-US" dirty="0" smtClean="0"/>
              <a:t>, a formula to measure pleasure based on intensity, duration, certainty, and propinquity.</a:t>
            </a:r>
          </a:p>
          <a:p>
            <a:r>
              <a:rPr lang="en-US" b="1" dirty="0" smtClean="0"/>
              <a:t>Mill’s "Qualitative" Hedonism:</a:t>
            </a:r>
            <a:r>
              <a:rPr lang="en-US" dirty="0" smtClean="0"/>
              <a:t> Mill argued that some pleasures are inherently better than others. He distinguished between </a:t>
            </a:r>
            <a:r>
              <a:rPr lang="en-US" b="1" dirty="0" smtClean="0"/>
              <a:t>Higher Pleasures</a:t>
            </a:r>
            <a:r>
              <a:rPr lang="en-US" dirty="0" smtClean="0"/>
              <a:t> (mental, moral, and aesthetic) and </a:t>
            </a:r>
            <a:r>
              <a:rPr lang="en-US" b="1" dirty="0" smtClean="0"/>
              <a:t>Lower Pleasures</a:t>
            </a:r>
            <a:r>
              <a:rPr lang="en-US" dirty="0" smtClean="0"/>
              <a:t> (physical and sensual). To Mill, a small amount of intellectual growth was worth more than a large amount of physical indulgence.</a:t>
            </a:r>
          </a:p>
          <a:p>
            <a:r>
              <a:rPr lang="en-US" b="1" dirty="0" smtClean="0"/>
              <a:t>Mill’s Famous Quote:</a:t>
            </a:r>
            <a:r>
              <a:rPr lang="en-US" dirty="0" smtClean="0"/>
              <a:t> </a:t>
            </a:r>
            <a:r>
              <a:rPr lang="en-US" i="1" dirty="0" smtClean="0"/>
              <a:t>"It is better to be a human being dissatisfied than a pig satisfied; better to be Socrates dissatisfied than a fool satisfied."</a:t>
            </a:r>
            <a:endParaRPr lang="en-US" dirty="0" smtClean="0"/>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sz="quarter" idx="1"/>
          </p:nvPr>
        </p:nvSpPr>
        <p:spPr>
          <a:xfrm>
            <a:off x="457200" y="1066800"/>
            <a:ext cx="8229600" cy="5059363"/>
          </a:xfrm>
        </p:spPr>
        <p:txBody>
          <a:bodyPr>
            <a:normAutofit lnSpcReduction="10000"/>
          </a:bodyPr>
          <a:lstStyle/>
          <a:p>
            <a:r>
              <a:rPr lang="en-US" b="1" dirty="0" smtClean="0"/>
              <a:t>2. Act vs. Rule Utilitarianism</a:t>
            </a:r>
          </a:p>
          <a:p>
            <a:r>
              <a:rPr lang="en-US" dirty="0" smtClean="0"/>
              <a:t>How we apply the "Greatest Happiness Principle" differs between them:</a:t>
            </a:r>
          </a:p>
          <a:p>
            <a:r>
              <a:rPr lang="en-US" b="1" dirty="0" smtClean="0"/>
              <a:t>Bentham (Act Utilitarianism):</a:t>
            </a:r>
            <a:r>
              <a:rPr lang="en-US" dirty="0" smtClean="0"/>
              <a:t> Every individual action should be judged by its specific consequences. If lying in one specific instance produces more immediate happiness than telling the truth, Bentham’s logic suggests you should lie.</a:t>
            </a:r>
          </a:p>
          <a:p>
            <a:r>
              <a:rPr lang="en-US" b="1" dirty="0" smtClean="0"/>
              <a:t>Mill (Rule Utilitarianism):</a:t>
            </a:r>
            <a:r>
              <a:rPr lang="en-US" dirty="0" smtClean="0"/>
              <a:t> Mill believed we should follow moral </a:t>
            </a:r>
            <a:r>
              <a:rPr lang="en-US" b="1" dirty="0" smtClean="0"/>
              <a:t>rules</a:t>
            </a:r>
            <a:r>
              <a:rPr lang="en-US" dirty="0" smtClean="0"/>
              <a:t> that generally lead to the greatest happiness (e.g., "Always tell the truth"). He felt that constantly calculating every single action was impractical and would lead to a breakdown in social trust.</a:t>
            </a: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55</TotalTime>
  <Words>3376</Words>
  <Application>Microsoft Office PowerPoint</Application>
  <PresentationFormat>On-screen Show (4:3)</PresentationFormat>
  <Paragraphs>156</Paragraphs>
  <Slides>33</Slides>
  <Notes>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Origin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Criticism</vt:lpstr>
      <vt:lpstr>Slide 29</vt:lpstr>
      <vt:lpstr>Slide 30</vt:lpstr>
      <vt:lpstr>Slide 31</vt:lpstr>
      <vt:lpstr>Slide 32</vt:lpstr>
      <vt:lpstr>Slide 33</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Admin</cp:lastModifiedBy>
  <cp:revision>7</cp:revision>
  <dcterms:created xsi:type="dcterms:W3CDTF">2006-08-16T00:00:00Z</dcterms:created>
  <dcterms:modified xsi:type="dcterms:W3CDTF">2026-03-25T05:03:14Z</dcterms:modified>
</cp:coreProperties>
</file>