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0" r:id="rId3"/>
    <p:sldId id="265" r:id="rId4"/>
    <p:sldId id="257" r:id="rId5"/>
    <p:sldId id="258" r:id="rId6"/>
    <p:sldId id="266" r:id="rId7"/>
    <p:sldId id="267" r:id="rId8"/>
    <p:sldId id="268" r:id="rId9"/>
    <p:sldId id="259" r:id="rId10"/>
    <p:sldId id="260" r:id="rId11"/>
    <p:sldId id="269" r:id="rId12"/>
    <p:sldId id="270" r:id="rId13"/>
    <p:sldId id="271" r:id="rId14"/>
    <p:sldId id="272" r:id="rId15"/>
    <p:sldId id="273" r:id="rId16"/>
    <p:sldId id="274" r:id="rId17"/>
    <p:sldId id="261" r:id="rId18"/>
    <p:sldId id="288" r:id="rId19"/>
    <p:sldId id="289" r:id="rId20"/>
    <p:sldId id="290" r:id="rId21"/>
    <p:sldId id="291" r:id="rId22"/>
    <p:sldId id="292" r:id="rId23"/>
    <p:sldId id="293" r:id="rId24"/>
    <p:sldId id="262" r:id="rId25"/>
    <p:sldId id="275" r:id="rId26"/>
    <p:sldId id="276" r:id="rId27"/>
    <p:sldId id="277" r:id="rId28"/>
    <p:sldId id="278" r:id="rId29"/>
    <p:sldId id="279" r:id="rId30"/>
    <p:sldId id="280" r:id="rId31"/>
    <p:sldId id="263" r:id="rId32"/>
    <p:sldId id="281" r:id="rId33"/>
    <p:sldId id="282" r:id="rId34"/>
    <p:sldId id="283" r:id="rId35"/>
    <p:sldId id="284" r:id="rId36"/>
    <p:sldId id="285" r:id="rId37"/>
    <p:sldId id="286" r:id="rId38"/>
    <p:sldId id="287" r:id="rId39"/>
    <p:sldId id="264" r:id="rId40"/>
    <p:sldId id="294" r:id="rId41"/>
    <p:sldId id="295" r:id="rId42"/>
    <p:sldId id="296" r:id="rId43"/>
    <p:sldId id="297" r:id="rId44"/>
    <p:sldId id="298" r:id="rId45"/>
    <p:sldId id="299"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3/24/2026</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3/24/2026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3/24/2026</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3/24/2026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3/24/2026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572000"/>
          </a:xfrm>
        </p:spPr>
        <p:txBody>
          <a:bodyPr>
            <a:normAutofit/>
          </a:bodyPr>
          <a:lstStyle/>
          <a:p>
            <a:pPr lvl="1" algn="just"/>
            <a:r>
              <a:rPr lang="en-US" dirty="0" smtClean="0">
                <a:solidFill>
                  <a:schemeClr val="tx1"/>
                </a:solidFill>
              </a:rPr>
              <a:t>Topic:- </a:t>
            </a:r>
            <a:r>
              <a:rPr lang="en-US" sz="3600" b="1" dirty="0" smtClean="0">
                <a:solidFill>
                  <a:schemeClr val="tx1"/>
                </a:solidFill>
              </a:rPr>
              <a:t>Civil Society </a:t>
            </a:r>
            <a:r>
              <a:rPr lang="en-US" sz="3600" b="1" dirty="0" smtClean="0">
                <a:solidFill>
                  <a:schemeClr val="tx1"/>
                </a:solidFill>
              </a:rPr>
              <a:t>and Participatory </a:t>
            </a:r>
            <a:r>
              <a:rPr lang="en-US" sz="3600" b="1" dirty="0" smtClean="0">
                <a:solidFill>
                  <a:schemeClr val="tx1"/>
                </a:solidFill>
              </a:rPr>
              <a:t>				Development </a:t>
            </a:r>
            <a:endParaRPr lang="en-US" b="1" dirty="0" smtClean="0">
              <a:solidFill>
                <a:schemeClr val="tx1"/>
              </a:solidFill>
            </a:endParaRPr>
          </a:p>
          <a:p>
            <a:pPr lvl="1" algn="just"/>
            <a:endParaRPr lang="en-US" dirty="0" smtClean="0">
              <a:solidFill>
                <a:schemeClr val="tx1"/>
              </a:solidFill>
            </a:endParaRPr>
          </a:p>
          <a:p>
            <a:pPr lvl="1" algn="just"/>
            <a:r>
              <a:rPr lang="en-US" dirty="0" smtClean="0">
                <a:solidFill>
                  <a:schemeClr val="tx1"/>
                </a:solidFill>
              </a:rPr>
              <a:t>Presented 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pPr lvl="1" algn="just"/>
            <a:r>
              <a:rPr lang="en-US" dirty="0" smtClean="0">
                <a:solidFill>
                  <a:schemeClr val="tx1"/>
                </a:solidFill>
              </a:rPr>
              <a:t>Associate Professor</a:t>
            </a:r>
          </a:p>
          <a:p>
            <a:pPr lvl="1" algn="just"/>
            <a:r>
              <a:rPr lang="en-US" dirty="0" smtClean="0">
                <a:solidFill>
                  <a:schemeClr val="tx1"/>
                </a:solidFill>
              </a:rPr>
              <a:t>Department of Political Science</a:t>
            </a:r>
            <a:endParaRPr lang="en-US" dirty="0" smtClean="0">
              <a:solidFill>
                <a:schemeClr val="tx1"/>
              </a:solidFill>
            </a:endParaRPr>
          </a:p>
        </p:txBody>
      </p:sp>
      <p:sp>
        <p:nvSpPr>
          <p:cNvPr id="2" name="Title 1"/>
          <p:cNvSpPr>
            <a:spLocks noGrp="1"/>
          </p:cNvSpPr>
          <p:nvPr>
            <p:ph type="ctrTitle"/>
          </p:nvPr>
        </p:nvSpPr>
        <p:spPr>
          <a:xfrm>
            <a:off x="685800" y="609601"/>
            <a:ext cx="7772400" cy="1142999"/>
          </a:xfrm>
        </p:spPr>
        <p:txBody>
          <a:bodyPr>
            <a:noAutofit/>
          </a:bodyPr>
          <a:lstStyle/>
          <a:p>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Forms of Participatory Development</a:t>
            </a:r>
            <a:endParaRPr lang="en-US" dirty="0" smtClean="0"/>
          </a:p>
          <a:p>
            <a:r>
              <a:rPr lang="en-US" b="1" dirty="0" smtClean="0"/>
              <a:t>Direct Participation:</a:t>
            </a:r>
            <a:r>
              <a:rPr lang="en-US" dirty="0" smtClean="0"/>
              <a:t> </a:t>
            </a:r>
          </a:p>
          <a:p>
            <a:pPr lvl="1"/>
            <a:r>
              <a:rPr lang="en-US" dirty="0" smtClean="0"/>
              <a:t>Community meetings</a:t>
            </a:r>
          </a:p>
          <a:p>
            <a:pPr lvl="1"/>
            <a:r>
              <a:rPr lang="en-US" dirty="0" smtClean="0"/>
              <a:t>Participatory budgeting</a:t>
            </a:r>
          </a:p>
          <a:p>
            <a:r>
              <a:rPr lang="en-US" b="1" dirty="0" smtClean="0"/>
              <a:t>Indirect Participation:</a:t>
            </a:r>
            <a:r>
              <a:rPr lang="en-US" dirty="0" smtClean="0"/>
              <a:t> </a:t>
            </a:r>
          </a:p>
          <a:p>
            <a:pPr lvl="1"/>
            <a:r>
              <a:rPr lang="en-US" dirty="0" smtClean="0"/>
              <a:t>Representation through NGOs and civil society</a:t>
            </a:r>
          </a:p>
          <a:p>
            <a:pPr lvl="1"/>
            <a:r>
              <a:rPr lang="en-US" dirty="0" smtClean="0"/>
              <a:t>Feedback mechanisms and consultations</a:t>
            </a:r>
          </a:p>
          <a:p>
            <a:r>
              <a:rPr lang="en-US" b="1" dirty="0" smtClean="0"/>
              <a:t>Hybrid Models:</a:t>
            </a:r>
            <a:r>
              <a:rPr lang="en-US" dirty="0" smtClean="0"/>
              <a:t> </a:t>
            </a:r>
          </a:p>
          <a:p>
            <a:pPr lvl="1"/>
            <a:r>
              <a:rPr lang="en-US" dirty="0" smtClean="0"/>
              <a:t>Public-private partnerships</a:t>
            </a:r>
          </a:p>
          <a:p>
            <a:pPr lvl="1"/>
            <a:r>
              <a:rPr lang="en-US" dirty="0" smtClean="0"/>
              <a:t>Social audits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dirty="0" smtClean="0"/>
              <a:t>Forms of Participatory Development</a:t>
            </a:r>
            <a:endParaRPr lang="en-US" dirty="0" smtClean="0"/>
          </a:p>
          <a:p>
            <a:r>
              <a:rPr lang="en-US" dirty="0" smtClean="0"/>
              <a:t>Participatory development refers to the process of engaging local communities and stakeholders in the planning, implementation, and evaluation of development projects to ensure that their needs, interests, and knowledge are integrated into decision-making. Various forms of participatory development include the following:</a:t>
            </a:r>
          </a:p>
          <a:p>
            <a:r>
              <a:rPr lang="en-US" b="1" dirty="0" smtClean="0"/>
              <a:t>1. Participatory Rural Appraisal (PRA)</a:t>
            </a:r>
          </a:p>
          <a:p>
            <a:r>
              <a:rPr lang="en-US" dirty="0" smtClean="0"/>
              <a:t>A community-based approach where local people analyze their own problems and propose solutions.</a:t>
            </a:r>
          </a:p>
          <a:p>
            <a:r>
              <a:rPr lang="en-US" dirty="0" smtClean="0"/>
              <a:t>Techniques include mapping, seasonal calendars, and problem ranking.</a:t>
            </a:r>
          </a:p>
          <a:p>
            <a:r>
              <a:rPr lang="en-US" dirty="0" smtClean="0"/>
              <a:t>Encourages knowledge-sharing and collective problem-solving.</a:t>
            </a:r>
          </a:p>
          <a:p>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US" b="1" dirty="0" smtClean="0"/>
              <a:t>2. Community-Based Development (CBD)</a:t>
            </a:r>
          </a:p>
          <a:p>
            <a:r>
              <a:rPr lang="en-US" dirty="0" smtClean="0"/>
              <a:t>Involves direct involvement of community members in the design and execution of development projects.</a:t>
            </a:r>
          </a:p>
          <a:p>
            <a:r>
              <a:rPr lang="en-US" dirty="0" smtClean="0"/>
              <a:t>Focuses on improving infrastructure, health, and education through local participation.</a:t>
            </a:r>
          </a:p>
          <a:p>
            <a:r>
              <a:rPr lang="en-US" dirty="0" smtClean="0"/>
              <a:t>Encourages empowerment and self-reliance.</a:t>
            </a:r>
          </a:p>
          <a:p>
            <a:r>
              <a:rPr lang="en-US" b="1" dirty="0" smtClean="0"/>
              <a:t>3. Participatory Action Research (PAR)</a:t>
            </a:r>
          </a:p>
          <a:p>
            <a:r>
              <a:rPr lang="en-US" dirty="0" smtClean="0"/>
              <a:t>A collaborative research method where community members and researchers work together to identify problems and implement solutions.</a:t>
            </a:r>
          </a:p>
          <a:p>
            <a:r>
              <a:rPr lang="en-US" dirty="0" smtClean="0"/>
              <a:t>Combines action and reflection to bring about social change.</a:t>
            </a:r>
          </a:p>
          <a:p>
            <a:r>
              <a:rPr lang="en-US" dirty="0" smtClean="0"/>
              <a:t>Promotes local knowledge and leadership.</a:t>
            </a:r>
          </a:p>
          <a:p>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4. Self-Help Groups (SHGs)</a:t>
            </a:r>
          </a:p>
          <a:p>
            <a:r>
              <a:rPr lang="en-US" dirty="0" smtClean="0"/>
              <a:t>Formation of small, community-based groups that work together for economic and social empowerment.</a:t>
            </a:r>
          </a:p>
          <a:p>
            <a:r>
              <a:rPr lang="en-US" dirty="0" smtClean="0"/>
              <a:t>Focus on micro-finance, savings, and credit-based activities.</a:t>
            </a:r>
          </a:p>
          <a:p>
            <a:r>
              <a:rPr lang="en-US" dirty="0" smtClean="0"/>
              <a:t>Enhances decision-making and collective bargaining power.</a:t>
            </a:r>
          </a:p>
          <a:p>
            <a:r>
              <a:rPr lang="en-US" b="1" dirty="0" smtClean="0"/>
              <a:t>5. Co-Management of Resources</a:t>
            </a:r>
          </a:p>
          <a:p>
            <a:r>
              <a:rPr lang="en-US" dirty="0" smtClean="0"/>
              <a:t>Joint management of natural resources such as forests, fisheries, and water bodies by local communities and government authorities.</a:t>
            </a:r>
          </a:p>
          <a:p>
            <a:r>
              <a:rPr lang="en-US" dirty="0" smtClean="0"/>
              <a:t>Ensures sustainable use and conservation of resources.</a:t>
            </a:r>
          </a:p>
          <a:p>
            <a:r>
              <a:rPr lang="en-US" dirty="0" smtClean="0"/>
              <a:t>Builds trust and cooperation between stakeholders.</a:t>
            </a:r>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en-US" b="1" dirty="0" smtClean="0"/>
              <a:t>6. Decentralized Governance</a:t>
            </a:r>
          </a:p>
          <a:p>
            <a:r>
              <a:rPr lang="en-US" dirty="0" smtClean="0"/>
              <a:t>Transfer of decision-making power to local government bodies (</a:t>
            </a:r>
            <a:r>
              <a:rPr lang="en-US" dirty="0" err="1" smtClean="0"/>
              <a:t>panchayats</a:t>
            </a:r>
            <a:r>
              <a:rPr lang="en-US" dirty="0" smtClean="0"/>
              <a:t>, municipalities).</a:t>
            </a:r>
          </a:p>
          <a:p>
            <a:r>
              <a:rPr lang="en-US" dirty="0" smtClean="0"/>
              <a:t>Encourages citizen participation in local planning and budgeting.</a:t>
            </a:r>
          </a:p>
          <a:p>
            <a:r>
              <a:rPr lang="en-US" dirty="0" smtClean="0"/>
              <a:t>Promotes accountability and responsiveness in governance.</a:t>
            </a:r>
          </a:p>
          <a:p>
            <a:r>
              <a:rPr lang="en-US" b="1" dirty="0" smtClean="0"/>
              <a:t>7. Public-Private Partnerships (PPP)</a:t>
            </a:r>
          </a:p>
          <a:p>
            <a:r>
              <a:rPr lang="en-US" dirty="0" smtClean="0"/>
              <a:t>Collaboration between government, private sector, and local communities to implement development projects.</a:t>
            </a:r>
          </a:p>
          <a:p>
            <a:r>
              <a:rPr lang="en-US" dirty="0" smtClean="0"/>
              <a:t>Focus on infrastructure, health, and education.</a:t>
            </a:r>
          </a:p>
          <a:p>
            <a:r>
              <a:rPr lang="en-US" dirty="0" smtClean="0"/>
              <a:t>Combines resources and expertise from different sectors.</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en-US" b="1" dirty="0" smtClean="0"/>
              <a:t>8. Micro-Planning and Local Development Planning</a:t>
            </a:r>
          </a:p>
          <a:p>
            <a:r>
              <a:rPr lang="en-US" dirty="0" smtClean="0"/>
              <a:t>Community-based planning for local development projects.</a:t>
            </a:r>
          </a:p>
          <a:p>
            <a:r>
              <a:rPr lang="en-US" dirty="0" smtClean="0"/>
              <a:t>Focus on infrastructure, health, education, and employment generation.</a:t>
            </a:r>
          </a:p>
          <a:p>
            <a:r>
              <a:rPr lang="en-US" dirty="0" smtClean="0"/>
              <a:t>Encourages direct input from community members.</a:t>
            </a:r>
          </a:p>
          <a:p>
            <a:r>
              <a:rPr lang="en-US" b="1" dirty="0" smtClean="0"/>
              <a:t>9. Farmer Producer Organizations (FPOs)</a:t>
            </a:r>
          </a:p>
          <a:p>
            <a:r>
              <a:rPr lang="en-US" dirty="0" smtClean="0"/>
              <a:t>Groups of farmers who collectively produce, market, and sell agricultural products.</a:t>
            </a:r>
          </a:p>
          <a:p>
            <a:r>
              <a:rPr lang="en-US" dirty="0" smtClean="0"/>
              <a:t>Provides better market access and bargaining power.</a:t>
            </a:r>
          </a:p>
          <a:p>
            <a:r>
              <a:rPr lang="en-US" dirty="0" smtClean="0"/>
              <a:t>Encourages sustainable farming practices.</a:t>
            </a:r>
          </a:p>
          <a:p>
            <a:endParaRPr lang="en-US" dirty="0"/>
          </a:p>
        </p:txBody>
      </p:sp>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10. Participatory Monitoring and Evaluation (PM&amp;E)</a:t>
            </a:r>
          </a:p>
          <a:p>
            <a:r>
              <a:rPr lang="en-US" dirty="0" smtClean="0"/>
              <a:t>Involves local communities in assessing the progress and impact of development projects.</a:t>
            </a:r>
          </a:p>
          <a:p>
            <a:r>
              <a:rPr lang="en-US" dirty="0" smtClean="0"/>
              <a:t>Encourages transparency and accountability.</a:t>
            </a:r>
          </a:p>
          <a:p>
            <a:r>
              <a:rPr lang="en-US" dirty="0" smtClean="0"/>
              <a:t>Ensures that projects meet community needs effectively.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91200"/>
          </a:xfrm>
        </p:spPr>
        <p:txBody>
          <a:bodyPr>
            <a:normAutofit fontScale="77500" lnSpcReduction="20000"/>
          </a:bodyPr>
          <a:lstStyle/>
          <a:p>
            <a:r>
              <a:rPr lang="en-US" dirty="0" smtClean="0"/>
              <a:t>Civil society plays a crucial role in fostering participatory development by empowering communities, ensuring accountability, and facilitating the inclusion of marginalized groups. Civil society includes non-governmental organizations (NGOs), community-based organizations (CBOs), advocacy groups, trade unions, cooperatives, religious organizations, and informal citizen networks. The involvement of civil society in participatory development helps bridge the gap between the state and the people, ensuring that development policies and projects are people-centric and responsive to local needs.</a:t>
            </a:r>
          </a:p>
          <a:p>
            <a:r>
              <a:rPr lang="en-US" b="1" dirty="0" smtClean="0"/>
              <a:t>Key Roles of Civil Society in Participatory Development</a:t>
            </a:r>
          </a:p>
          <a:p>
            <a:r>
              <a:rPr lang="en-US" b="1" dirty="0" smtClean="0"/>
              <a:t>1. Advocacy and Mobilization</a:t>
            </a:r>
          </a:p>
          <a:p>
            <a:r>
              <a:rPr lang="en-US" dirty="0" smtClean="0"/>
              <a:t>Civil society organizations (CSOs) play a key role in advocating for the rights of marginalized communities and ensuring that their voices are heard in decision-making processes.</a:t>
            </a:r>
          </a:p>
          <a:p>
            <a:r>
              <a:rPr lang="en-US" dirty="0" smtClean="0"/>
              <a:t>They mobilize people to participate in development programs and push for policy changes that reflect the needs of the grassroots.</a:t>
            </a:r>
          </a:p>
          <a:p>
            <a:r>
              <a:rPr lang="en-US" dirty="0" smtClean="0"/>
              <a:t>Example: Movements for land rights, environmental protection, and gender equality.</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r>
              <a:rPr lang="en-US" sz="3100" b="1" dirty="0" smtClean="0"/>
              <a:t/>
            </a:r>
            <a:br>
              <a:rPr lang="en-US" sz="3100" b="1" dirty="0" smtClean="0"/>
            </a:br>
            <a:r>
              <a:rPr lang="en-US" sz="3100" b="1" dirty="0" smtClean="0"/>
              <a:t>Role of Civil Society in Participatory Development</a:t>
            </a:r>
            <a:r>
              <a:rPr lang="en-US" b="1" dirty="0" smtClean="0"/>
              <a:t/>
            </a:r>
            <a:br>
              <a:rPr lang="en-US" b="1"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r>
              <a:rPr lang="en-US" b="1" dirty="0" smtClean="0"/>
              <a:t>2. Capacity Building and Empowerment</a:t>
            </a:r>
          </a:p>
          <a:p>
            <a:r>
              <a:rPr lang="en-US" dirty="0" smtClean="0"/>
              <a:t>Civil society strengthens the capacity of local communities by providing training, knowledge, and skills.</a:t>
            </a:r>
          </a:p>
          <a:p>
            <a:r>
              <a:rPr lang="en-US" dirty="0" smtClean="0"/>
              <a:t>It helps communities understand their rights and responsibilities, enabling them to engage effectively with development projects.</a:t>
            </a:r>
          </a:p>
          <a:p>
            <a:r>
              <a:rPr lang="en-US" dirty="0" smtClean="0"/>
              <a:t>Example: Training women in self-help groups to manage microfinance and livelihood programs.</a:t>
            </a:r>
          </a:p>
          <a:p>
            <a:endParaRPr lang="en-US" dirty="0"/>
          </a:p>
        </p:txBody>
      </p:sp>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3. Promoting Accountability and Transparency</a:t>
            </a:r>
          </a:p>
          <a:p>
            <a:r>
              <a:rPr lang="en-US" dirty="0" smtClean="0"/>
              <a:t>Civil society monitors government programs and projects to ensure proper implementation and prevent corruption and mismanagement.</a:t>
            </a:r>
          </a:p>
          <a:p>
            <a:r>
              <a:rPr lang="en-US" dirty="0" smtClean="0"/>
              <a:t>It acts as a watchdog, ensuring that funds and resources are used efficiently and for the intended purpose.</a:t>
            </a:r>
          </a:p>
          <a:p>
            <a:r>
              <a:rPr lang="en-US" dirty="0" smtClean="0"/>
              <a:t>Example: Right to Information (RTI) activism in India to uncover misuse of public funds.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91200"/>
          </a:xfrm>
        </p:spPr>
        <p:txBody>
          <a:bodyPr>
            <a:normAutofit fontScale="92500" lnSpcReduction="10000"/>
          </a:bodyPr>
          <a:lstStyle/>
          <a:p>
            <a:pPr algn="just"/>
            <a:r>
              <a:rPr lang="en-US" b="1" dirty="0" smtClean="0"/>
              <a:t>Introduction to Civil Society</a:t>
            </a:r>
            <a:endParaRPr lang="en-US" dirty="0" smtClean="0"/>
          </a:p>
          <a:p>
            <a:pPr algn="just"/>
            <a:r>
              <a:rPr lang="en-US" b="1" dirty="0" smtClean="0"/>
              <a:t>Definition:</a:t>
            </a:r>
            <a:r>
              <a:rPr lang="en-US" dirty="0" smtClean="0"/>
              <a:t> </a:t>
            </a:r>
          </a:p>
          <a:p>
            <a:pPr lvl="1" algn="just"/>
            <a:r>
              <a:rPr lang="en-US" dirty="0" smtClean="0"/>
              <a:t>Civil society refers to the aggregate of non-governmental organizations (NGOs), community groups, and institutions that manifest interests and will of citizens. </a:t>
            </a:r>
          </a:p>
          <a:p>
            <a:pPr algn="just"/>
            <a:r>
              <a:rPr lang="en-US" b="1" dirty="0" smtClean="0"/>
              <a:t>Jean </a:t>
            </a:r>
            <a:r>
              <a:rPr lang="en-US" b="1" dirty="0" smtClean="0"/>
              <a:t>Cohen and Andrew </a:t>
            </a:r>
            <a:r>
              <a:rPr lang="en-US" b="1" dirty="0" err="1" smtClean="0"/>
              <a:t>Ar</a:t>
            </a:r>
            <a:r>
              <a:rPr lang="en-US" dirty="0" smtClean="0"/>
              <a:t> of the sphere of social interaction between the economy and the state, composed of the intimate sphere (family), the associational sphere (voluntary associations), and the public sphere (communication).“</a:t>
            </a:r>
          </a:p>
          <a:p>
            <a:pPr algn="just"/>
            <a:r>
              <a:rPr lang="en-US" b="1" dirty="0" smtClean="0"/>
              <a:t>World Bank (1995)</a:t>
            </a:r>
            <a:r>
              <a:rPr lang="en-US" dirty="0" smtClean="0"/>
              <a:t> –</a:t>
            </a:r>
          </a:p>
          <a:p>
            <a:pPr algn="just"/>
            <a:r>
              <a:rPr lang="en-US" dirty="0" smtClean="0"/>
              <a:t>"Civil society refers to the wide array of non-governmental and not-for-profit organizations that have a presence in public life, expressing the interests and values of their members or others, based on ethical, cultural, political, scientific, religious, or philanthropic considerations.“</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4. Facilitating Dialogue and Partnership</a:t>
            </a:r>
          </a:p>
          <a:p>
            <a:r>
              <a:rPr lang="en-US" dirty="0" smtClean="0"/>
              <a:t>Civil society serves as a mediator between the government and citizens, facilitating dialogue and resolving conflicts.</a:t>
            </a:r>
          </a:p>
          <a:p>
            <a:r>
              <a:rPr lang="en-US" dirty="0" smtClean="0"/>
              <a:t>It helps in forming multi-stakeholder partnerships involving the government, private sector, and local communities.</a:t>
            </a:r>
          </a:p>
          <a:p>
            <a:r>
              <a:rPr lang="en-US" dirty="0" smtClean="0"/>
              <a:t>Example: Public-Private-Civil Society partnerships in rural development projects.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5. Promoting Social Inclusion and Equity</a:t>
            </a:r>
          </a:p>
          <a:p>
            <a:r>
              <a:rPr lang="en-US" dirty="0" smtClean="0"/>
              <a:t>Civil society ensures that disadvantaged and marginalized groups (women, </a:t>
            </a:r>
            <a:r>
              <a:rPr lang="en-US" dirty="0" err="1" smtClean="0"/>
              <a:t>tribals</a:t>
            </a:r>
            <a:r>
              <a:rPr lang="en-US" dirty="0" smtClean="0"/>
              <a:t>, </a:t>
            </a:r>
            <a:r>
              <a:rPr lang="en-US" dirty="0" err="1" smtClean="0"/>
              <a:t>Dalits</a:t>
            </a:r>
            <a:r>
              <a:rPr lang="en-US" dirty="0" smtClean="0"/>
              <a:t>, minorities) are included in development processes.</a:t>
            </a:r>
          </a:p>
          <a:p>
            <a:r>
              <a:rPr lang="en-US" dirty="0" smtClean="0"/>
              <a:t>It raises awareness about social justice and equal opportunities.</a:t>
            </a:r>
          </a:p>
          <a:p>
            <a:r>
              <a:rPr lang="en-US" dirty="0" smtClean="0"/>
              <a:t>Example: Campaigns for the inclusion of marginalized groups in </a:t>
            </a:r>
            <a:r>
              <a:rPr lang="en-US" dirty="0" err="1" smtClean="0"/>
              <a:t>panchayat</a:t>
            </a:r>
            <a:r>
              <a:rPr lang="en-US" dirty="0" smtClean="0"/>
              <a:t> (local governance) elections.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6. Monitoring and Evaluation</a:t>
            </a:r>
          </a:p>
          <a:p>
            <a:r>
              <a:rPr lang="en-US" dirty="0" smtClean="0"/>
              <a:t>Civil society organizations often undertake independent evaluations of development programs.</a:t>
            </a:r>
          </a:p>
          <a:p>
            <a:r>
              <a:rPr lang="en-US" dirty="0" smtClean="0"/>
              <a:t>They assess the impact of government schemes and suggest corrective measures.</a:t>
            </a:r>
          </a:p>
          <a:p>
            <a:r>
              <a:rPr lang="en-US" dirty="0" smtClean="0"/>
              <a:t>Example: Evaluation of the Mahatma Gandhi National Rural Employment Guarantee Act (MGNREGA) by various civil society groups.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7. Encouraging Participatory Governance</a:t>
            </a:r>
          </a:p>
          <a:p>
            <a:r>
              <a:rPr lang="en-US" dirty="0" smtClean="0"/>
              <a:t>Civil society helps in strengthening local governance institutions by encouraging participation in decision-making processes.</a:t>
            </a:r>
          </a:p>
          <a:p>
            <a:r>
              <a:rPr lang="en-US" dirty="0" smtClean="0"/>
              <a:t>It works to improve the functioning of </a:t>
            </a:r>
            <a:r>
              <a:rPr lang="en-US" dirty="0" err="1" smtClean="0"/>
              <a:t>Panchayati</a:t>
            </a:r>
            <a:r>
              <a:rPr lang="en-US" dirty="0" smtClean="0"/>
              <a:t> Raj Institutions (PRIs) and urban local bodies (ULBs).</a:t>
            </a:r>
          </a:p>
          <a:p>
            <a:r>
              <a:rPr lang="en-US" dirty="0" smtClean="0"/>
              <a:t>Example: Participation of civil society in Gram </a:t>
            </a:r>
            <a:r>
              <a:rPr lang="en-US" dirty="0" err="1" smtClean="0"/>
              <a:t>Sabhas</a:t>
            </a:r>
            <a:r>
              <a:rPr lang="en-US" dirty="0" smtClean="0"/>
              <a:t> (village assemblies) for planning and monitoring rural development schemes.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Challenges in Civil Society and Participatory Development</a:t>
            </a:r>
            <a:endParaRPr lang="en-US" dirty="0" smtClean="0"/>
          </a:p>
          <a:p>
            <a:r>
              <a:rPr lang="en-US" dirty="0" smtClean="0"/>
              <a:t>Political interference and suppression</a:t>
            </a:r>
          </a:p>
          <a:p>
            <a:r>
              <a:rPr lang="en-US" dirty="0" smtClean="0"/>
              <a:t>Limited funding and resources</a:t>
            </a:r>
          </a:p>
          <a:p>
            <a:r>
              <a:rPr lang="en-US" dirty="0" smtClean="0"/>
              <a:t>Lack of awareness and capacity</a:t>
            </a:r>
          </a:p>
          <a:p>
            <a:r>
              <a:rPr lang="en-US" dirty="0" smtClean="0"/>
              <a:t>Conflicting interests among stakeholders</a:t>
            </a:r>
          </a:p>
          <a:p>
            <a:r>
              <a:rPr lang="en-US" dirty="0" smtClean="0"/>
              <a:t>Bureaucratic hurdles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15000"/>
          </a:xfrm>
        </p:spPr>
        <p:txBody>
          <a:bodyPr>
            <a:normAutofit fontScale="85000" lnSpcReduction="20000"/>
          </a:bodyPr>
          <a:lstStyle/>
          <a:p>
            <a:r>
              <a:rPr lang="en-US" dirty="0" smtClean="0"/>
              <a:t>Civil society and participatory development are crucial for promoting inclusive governance, accountability, and grassroots empowerment. However, both face several challenges that hinder their effective functioning and outcomes. The key challenges can be categorized into </a:t>
            </a:r>
            <a:r>
              <a:rPr lang="en-US" b="1" dirty="0" smtClean="0"/>
              <a:t>structural, political, social, and institutional</a:t>
            </a:r>
            <a:r>
              <a:rPr lang="en-US" dirty="0" smtClean="0"/>
              <a:t> barriers:</a:t>
            </a:r>
          </a:p>
          <a:p>
            <a:r>
              <a:rPr lang="en-US" b="1" dirty="0" smtClean="0"/>
              <a:t>1. Structural Challenges</a:t>
            </a:r>
          </a:p>
          <a:p>
            <a:r>
              <a:rPr lang="en-US" b="1" dirty="0" smtClean="0"/>
              <a:t>(a) Lack of Resources and Funding</a:t>
            </a:r>
          </a:p>
          <a:p>
            <a:r>
              <a:rPr lang="en-US" dirty="0" smtClean="0"/>
              <a:t>Civil society organizations (CSOs) often face inadequate financial support, making it difficult to sustain their activities.</a:t>
            </a:r>
          </a:p>
          <a:p>
            <a:r>
              <a:rPr lang="en-US" dirty="0" smtClean="0"/>
              <a:t>Dependence on external funding may lead to compromised autonomy and agenda setting.</a:t>
            </a:r>
          </a:p>
          <a:p>
            <a:r>
              <a:rPr lang="en-US" b="1" dirty="0" smtClean="0"/>
              <a:t>(b) Limited Capacity and Infrastructure</a:t>
            </a:r>
          </a:p>
          <a:p>
            <a:r>
              <a:rPr lang="en-US" dirty="0" smtClean="0"/>
              <a:t>Many CSOs lack the necessary technical expertise, administrative capacity, and infrastructure to effectively implement and monitor development programs.</a:t>
            </a:r>
          </a:p>
          <a:p>
            <a:r>
              <a:rPr lang="en-US" dirty="0" smtClean="0"/>
              <a:t>Poor access to technology and communication tools further restricts their outreach and impact.</a:t>
            </a:r>
          </a:p>
          <a:p>
            <a:endParaRPr lang="en-US" dirty="0"/>
          </a:p>
        </p:txBody>
      </p:sp>
      <p:sp>
        <p:nvSpPr>
          <p:cNvPr id="2" name="Title 1"/>
          <p:cNvSpPr>
            <a:spLocks noGrp="1"/>
          </p:cNvSpPr>
          <p:nvPr>
            <p:ph type="title"/>
          </p:nvPr>
        </p:nvSpPr>
        <p:spPr>
          <a:xfrm>
            <a:off x="457200" y="457200"/>
            <a:ext cx="8229600" cy="533400"/>
          </a:xfrm>
        </p:spPr>
        <p:txBody>
          <a:bodyPr>
            <a:normAutofit fontScale="90000"/>
          </a:bodyPr>
          <a:lstStyle/>
          <a:p>
            <a:r>
              <a:rPr lang="en-US" sz="2700" b="1" dirty="0" smtClean="0"/>
              <a:t/>
            </a:r>
            <a:br>
              <a:rPr lang="en-US" sz="2700" b="1" dirty="0" smtClean="0"/>
            </a:br>
            <a:r>
              <a:rPr lang="en-US" sz="2700" b="1" dirty="0" smtClean="0"/>
              <a:t>Challenges in Civil Society and Participatory Development</a:t>
            </a:r>
            <a:r>
              <a:rPr lang="en-US" b="1" dirty="0" smtClean="0"/>
              <a:t/>
            </a:r>
            <a:br>
              <a:rPr lang="en-US" b="1" dirty="0" smtClean="0"/>
            </a:b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92500"/>
          </a:bodyPr>
          <a:lstStyle/>
          <a:p>
            <a:r>
              <a:rPr lang="en-US" b="1" dirty="0" smtClean="0"/>
              <a:t>2. Political Challenges</a:t>
            </a:r>
          </a:p>
          <a:p>
            <a:r>
              <a:rPr lang="en-US" b="1" dirty="0" smtClean="0"/>
              <a:t>(a) Governmental Restrictions and Control</a:t>
            </a:r>
          </a:p>
          <a:p>
            <a:r>
              <a:rPr lang="en-US" dirty="0" smtClean="0"/>
              <a:t>Authoritarian regimes and restrictive legal frameworks often limit the freedom of CSOs to operate independently.</a:t>
            </a:r>
          </a:p>
          <a:p>
            <a:r>
              <a:rPr lang="en-US" dirty="0" smtClean="0"/>
              <a:t>Stringent registration requirements, censorship, and surveillance inhibit their ability to mobilize people.</a:t>
            </a:r>
          </a:p>
          <a:p>
            <a:r>
              <a:rPr lang="en-US" b="1" dirty="0" smtClean="0"/>
              <a:t>(b) Political Co-option and Manipulation</a:t>
            </a:r>
          </a:p>
          <a:p>
            <a:r>
              <a:rPr lang="en-US" dirty="0" smtClean="0"/>
              <a:t>Political parties and elites may try to co-opt or influence civil society initiatives for political gains.</a:t>
            </a:r>
          </a:p>
          <a:p>
            <a:r>
              <a:rPr lang="en-US" dirty="0" smtClean="0"/>
              <a:t>Civil society actors are sometimes used as tools for political propaganda rather than genuine development.</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a:bodyPr>
          <a:lstStyle/>
          <a:p>
            <a:r>
              <a:rPr lang="en-US" b="1" dirty="0" smtClean="0"/>
              <a:t>3. Social Challenges</a:t>
            </a:r>
          </a:p>
          <a:p>
            <a:r>
              <a:rPr lang="en-US" b="1" dirty="0" smtClean="0"/>
              <a:t>(a) Lack of Public Awareness and Participation</a:t>
            </a:r>
          </a:p>
          <a:p>
            <a:r>
              <a:rPr lang="en-US" dirty="0" smtClean="0"/>
              <a:t>Low levels of political and civic awareness among citizens reduce participation in development processes.</a:t>
            </a:r>
          </a:p>
          <a:p>
            <a:r>
              <a:rPr lang="en-US" dirty="0" smtClean="0"/>
              <a:t>Cultural and social norms may discourage marginalized groups from participating in decision-making.</a:t>
            </a:r>
          </a:p>
          <a:p>
            <a:r>
              <a:rPr lang="en-US" b="1" dirty="0" smtClean="0"/>
              <a:t>(b) Exclusion and Inequality</a:t>
            </a:r>
          </a:p>
          <a:p>
            <a:r>
              <a:rPr lang="en-US" dirty="0" smtClean="0"/>
              <a:t>Participation often remains limited to urban elites, excluding rural and marginalized communities.</a:t>
            </a:r>
          </a:p>
          <a:p>
            <a:r>
              <a:rPr lang="en-US" dirty="0" smtClean="0"/>
              <a:t>Women, indigenous groups, and minorities face social barriers that limit their involvement in civil society activities.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en-US" b="1" dirty="0" smtClean="0"/>
              <a:t>4. Institutional Challenges</a:t>
            </a:r>
          </a:p>
          <a:p>
            <a:r>
              <a:rPr lang="en-US" b="1" dirty="0" smtClean="0"/>
              <a:t>(a) Weak Legal and Policy Frameworks</a:t>
            </a:r>
          </a:p>
          <a:p>
            <a:r>
              <a:rPr lang="en-US" dirty="0" smtClean="0"/>
              <a:t>Absence of clear legal frameworks for civil society and participatory development reduces accountability and effectiveness.</a:t>
            </a:r>
          </a:p>
          <a:p>
            <a:r>
              <a:rPr lang="en-US" dirty="0" smtClean="0"/>
              <a:t>Lack of institutional support from the state discourages civil society initiatives.</a:t>
            </a:r>
          </a:p>
          <a:p>
            <a:r>
              <a:rPr lang="en-US" b="1" dirty="0" smtClean="0"/>
              <a:t>(b) Bureaucratic Hurdles and Corruption</a:t>
            </a:r>
          </a:p>
          <a:p>
            <a:r>
              <a:rPr lang="en-US" dirty="0" smtClean="0"/>
              <a:t>Excessive red tape and administrative bottlenecks delay the implementation of participatory development projects.</a:t>
            </a:r>
          </a:p>
          <a:p>
            <a:r>
              <a:rPr lang="en-US" dirty="0" smtClean="0"/>
              <a:t>Corruption within government institutions undermines the credibility and impact of civil society initiatives.</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5. Global and Technological Challenges</a:t>
            </a:r>
          </a:p>
          <a:p>
            <a:r>
              <a:rPr lang="en-US" b="1" dirty="0" smtClean="0"/>
              <a:t>(a) Globalization and Market Pressures</a:t>
            </a:r>
          </a:p>
          <a:p>
            <a:r>
              <a:rPr lang="en-US" dirty="0" smtClean="0"/>
              <a:t>Global market forces often override local priorities and interests in development projects.</a:t>
            </a:r>
          </a:p>
          <a:p>
            <a:r>
              <a:rPr lang="en-US" dirty="0" smtClean="0"/>
              <a:t>Dependence on multinational corporations and international funding agencies may shift the focus from grassroots issues to donor-driven agendas.</a:t>
            </a:r>
          </a:p>
          <a:p>
            <a:r>
              <a:rPr lang="en-US" b="1" dirty="0" smtClean="0"/>
              <a:t>(b) Digital Divide</a:t>
            </a:r>
          </a:p>
          <a:p>
            <a:r>
              <a:rPr lang="en-US" dirty="0" smtClean="0"/>
              <a:t>Unequal access to digital technology and the internet limits the ability of marginalized communities to engage in civil society activities.</a:t>
            </a:r>
          </a:p>
          <a:p>
            <a:r>
              <a:rPr lang="en-US" dirty="0" smtClean="0"/>
              <a:t>Cyber threats and surveillance also pose risks to activists and civil society groups.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John Keane (1988)</a:t>
            </a:r>
            <a:r>
              <a:rPr lang="en-US" dirty="0" smtClean="0"/>
              <a:t> –</a:t>
            </a:r>
          </a:p>
          <a:p>
            <a:r>
              <a:rPr lang="en-US" dirty="0" smtClean="0"/>
              <a:t>"Civil society refers to a realm of social life – market exchanges, charitable groups, clubs, and voluntary associations – institutionalized to secure individuals and groups from the interference of the state."</a:t>
            </a:r>
          </a:p>
          <a:p>
            <a:r>
              <a:rPr lang="en-US" b="1" dirty="0" smtClean="0"/>
              <a:t>Michael Edwards (2004)</a:t>
            </a:r>
            <a:r>
              <a:rPr lang="en-US" dirty="0" smtClean="0"/>
              <a:t> –</a:t>
            </a:r>
          </a:p>
          <a:p>
            <a:r>
              <a:rPr lang="en-US" dirty="0" smtClean="0"/>
              <a:t>"Civil society is the arena of </a:t>
            </a:r>
            <a:r>
              <a:rPr lang="en-US" dirty="0" err="1" smtClean="0"/>
              <a:t>uncoerced</a:t>
            </a:r>
            <a:r>
              <a:rPr lang="en-US" smtClean="0"/>
              <a:t> collective action around shared interests, purposes, and values, distinct from the state, the family, and the market."</a:t>
            </a:r>
          </a:p>
          <a:p>
            <a:endParaRPr lang="en-US"/>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dirty="0" smtClean="0"/>
              <a:t>6. Environmental and Humanitarian Challenges</a:t>
            </a:r>
          </a:p>
          <a:p>
            <a:r>
              <a:rPr lang="en-US" b="1" dirty="0" smtClean="0"/>
              <a:t>(a) Climate Change and Environmental Degradation</a:t>
            </a:r>
          </a:p>
          <a:p>
            <a:r>
              <a:rPr lang="en-US" dirty="0" smtClean="0"/>
              <a:t>Environmental degradation disrupts local economies and livelihoods, reducing community participation in development programs.</a:t>
            </a:r>
          </a:p>
          <a:p>
            <a:r>
              <a:rPr lang="en-US" dirty="0" smtClean="0"/>
              <a:t>Disaster response and resilience building require greater coordination between civil society and government agencies.</a:t>
            </a:r>
          </a:p>
          <a:p>
            <a:r>
              <a:rPr lang="en-US" b="1" dirty="0" smtClean="0"/>
              <a:t>(b) Humanitarian Crises and Conflict</a:t>
            </a:r>
          </a:p>
          <a:p>
            <a:r>
              <a:rPr lang="en-US" dirty="0" smtClean="0"/>
              <a:t>Armed conflicts, displacement, and humanitarian emergencies strain the capacity of civil society to function effectively.</a:t>
            </a:r>
          </a:p>
          <a:p>
            <a:r>
              <a:rPr lang="en-US" dirty="0" smtClean="0"/>
              <a:t>Political instability and violence limit the scope for participatory governance and community involvement.</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Strategies to Strengthen Civil Society and Participatory Development</a:t>
            </a:r>
            <a:endParaRPr lang="en-US" dirty="0" smtClean="0"/>
          </a:p>
          <a:p>
            <a:r>
              <a:rPr lang="en-US" dirty="0" smtClean="0"/>
              <a:t>Encourage legal and institutional support</a:t>
            </a:r>
          </a:p>
          <a:p>
            <a:r>
              <a:rPr lang="en-US" dirty="0" smtClean="0"/>
              <a:t>Build capacity through training and resources</a:t>
            </a:r>
          </a:p>
          <a:p>
            <a:r>
              <a:rPr lang="en-US" dirty="0" smtClean="0"/>
              <a:t>Promote dialogue and collaboration with the state</a:t>
            </a:r>
          </a:p>
          <a:p>
            <a:r>
              <a:rPr lang="en-US" dirty="0" smtClean="0"/>
              <a:t>Increase financial independence</a:t>
            </a:r>
          </a:p>
          <a:p>
            <a:r>
              <a:rPr lang="en-US" dirty="0" smtClean="0"/>
              <a:t>Strengthen grassroots networks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r>
              <a:rPr lang="en-US" dirty="0" smtClean="0"/>
              <a:t>Strengthening </a:t>
            </a:r>
            <a:r>
              <a:rPr lang="en-US" b="1" dirty="0" smtClean="0"/>
              <a:t>civil society</a:t>
            </a:r>
            <a:r>
              <a:rPr lang="en-US" dirty="0" smtClean="0"/>
              <a:t> and </a:t>
            </a:r>
            <a:r>
              <a:rPr lang="en-US" b="1" dirty="0" smtClean="0"/>
              <a:t>participatory development</a:t>
            </a:r>
            <a:r>
              <a:rPr lang="en-US" dirty="0" smtClean="0"/>
              <a:t> requires a combination of institutional, structural, and grassroots-level strategies to enhance citizen engagement, promote accountability, and ensure inclusive decision-making. Below are key strategies to strengthen civil society and participatory development:</a:t>
            </a:r>
          </a:p>
          <a:p>
            <a:r>
              <a:rPr lang="en-US" b="1" dirty="0" smtClean="0"/>
              <a:t>1. Institutional Strengthening and Capacity Building</a:t>
            </a:r>
          </a:p>
          <a:p>
            <a:r>
              <a:rPr lang="en-US" b="1" dirty="0" smtClean="0"/>
              <a:t>Training and Capacity Building:</a:t>
            </a:r>
            <a:endParaRPr lang="en-US" dirty="0" smtClean="0"/>
          </a:p>
          <a:p>
            <a:pPr lvl="1"/>
            <a:r>
              <a:rPr lang="en-US" dirty="0" smtClean="0"/>
              <a:t>Provide training programs to civil society organizations (CSOs) on governance, financial management, advocacy, and policy engagement.</a:t>
            </a:r>
          </a:p>
          <a:p>
            <a:pPr lvl="1"/>
            <a:r>
              <a:rPr lang="en-US" dirty="0" smtClean="0"/>
              <a:t>Strengthen leadership and organizational skills within CSOs.</a:t>
            </a:r>
          </a:p>
          <a:p>
            <a:r>
              <a:rPr lang="en-US" b="1" dirty="0" smtClean="0"/>
              <a:t>Legal and Policy Reforms:</a:t>
            </a:r>
            <a:endParaRPr lang="en-US" dirty="0" smtClean="0"/>
          </a:p>
          <a:p>
            <a:pPr lvl="1"/>
            <a:r>
              <a:rPr lang="en-US" dirty="0" smtClean="0"/>
              <a:t>Develop and implement policies that protect civil society’s independence and rights.</a:t>
            </a:r>
          </a:p>
          <a:p>
            <a:pPr lvl="1"/>
            <a:r>
              <a:rPr lang="en-US" dirty="0" smtClean="0"/>
              <a:t>Ensure legal frameworks that enable the formation and operation of CSOs without undue restrictions.</a:t>
            </a:r>
          </a:p>
          <a:p>
            <a:r>
              <a:rPr lang="en-US" b="1" dirty="0" smtClean="0"/>
              <a:t>Access to Resources and Funding:</a:t>
            </a:r>
            <a:endParaRPr lang="en-US" dirty="0" smtClean="0"/>
          </a:p>
          <a:p>
            <a:pPr lvl="1"/>
            <a:r>
              <a:rPr lang="en-US" dirty="0" smtClean="0"/>
              <a:t>Provide financial and technical support to CSOs.</a:t>
            </a:r>
          </a:p>
          <a:p>
            <a:pPr lvl="1"/>
            <a:r>
              <a:rPr lang="en-US" dirty="0" smtClean="0"/>
              <a:t>Create funding opportunities through public-private partnerships and donor agencies.</a:t>
            </a:r>
          </a:p>
          <a:p>
            <a:endParaRPr lang="en-US" dirty="0"/>
          </a:p>
        </p:txBody>
      </p:sp>
      <p:sp>
        <p:nvSpPr>
          <p:cNvPr id="2" name="Title 1"/>
          <p:cNvSpPr>
            <a:spLocks noGrp="1"/>
          </p:cNvSpPr>
          <p:nvPr>
            <p:ph type="title"/>
          </p:nvPr>
        </p:nvSpPr>
        <p:spPr>
          <a:xfrm>
            <a:off x="457200" y="0"/>
            <a:ext cx="8229600" cy="228600"/>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b="1" dirty="0" smtClean="0"/>
              <a:t>2. Enhancing Citizen Engagement and Participation</a:t>
            </a:r>
          </a:p>
          <a:p>
            <a:r>
              <a:rPr lang="en-US" b="1" dirty="0" smtClean="0"/>
              <a:t>Participatory Planning and Budgeting:</a:t>
            </a:r>
            <a:endParaRPr lang="en-US" dirty="0" smtClean="0"/>
          </a:p>
          <a:p>
            <a:pPr lvl="1"/>
            <a:r>
              <a:rPr lang="en-US" dirty="0" smtClean="0"/>
              <a:t>Include local communities in planning and decision-making processes.</a:t>
            </a:r>
          </a:p>
          <a:p>
            <a:pPr lvl="1"/>
            <a:r>
              <a:rPr lang="en-US" dirty="0" smtClean="0"/>
              <a:t>Encourage public consultations and participatory budgeting at the municipal level.</a:t>
            </a:r>
          </a:p>
          <a:p>
            <a:r>
              <a:rPr lang="en-US" b="1" dirty="0" smtClean="0"/>
              <a:t>Social Audits and Public Hearings:</a:t>
            </a:r>
            <a:endParaRPr lang="en-US" dirty="0" smtClean="0"/>
          </a:p>
          <a:p>
            <a:pPr lvl="1"/>
            <a:r>
              <a:rPr lang="en-US" dirty="0" smtClean="0"/>
              <a:t>Institutionalize mechanisms for citizen monitoring and evaluation of government programs.</a:t>
            </a:r>
          </a:p>
          <a:p>
            <a:pPr lvl="1"/>
            <a:r>
              <a:rPr lang="en-US" dirty="0" smtClean="0"/>
              <a:t>Organize public hearings to gather feedback on public service delivery.</a:t>
            </a:r>
          </a:p>
          <a:p>
            <a:r>
              <a:rPr lang="en-US" b="1" dirty="0" smtClean="0"/>
              <a:t>Community Mobilization and Awareness:</a:t>
            </a:r>
            <a:endParaRPr lang="en-US" dirty="0" smtClean="0"/>
          </a:p>
          <a:p>
            <a:pPr lvl="1"/>
            <a:r>
              <a:rPr lang="en-US" dirty="0" smtClean="0"/>
              <a:t>Encourage grassroots movements to increase civic awareness and participation.</a:t>
            </a:r>
          </a:p>
          <a:p>
            <a:pPr lvl="1"/>
            <a:r>
              <a:rPr lang="en-US" dirty="0" smtClean="0"/>
              <a:t>Use media, social platforms, and local meetings to inform citizens about their rights and responsibilities.</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en-US" b="1" dirty="0" smtClean="0"/>
              <a:t>3. Strengthening Advocacy and Accountability Mechanisms</a:t>
            </a:r>
          </a:p>
          <a:p>
            <a:r>
              <a:rPr lang="en-US" b="1" dirty="0" smtClean="0"/>
              <a:t>Policy Advocacy:</a:t>
            </a:r>
            <a:endParaRPr lang="en-US" dirty="0" smtClean="0"/>
          </a:p>
          <a:p>
            <a:pPr lvl="1"/>
            <a:r>
              <a:rPr lang="en-US" dirty="0" smtClean="0"/>
              <a:t>Enable CSOs to engage with policymakers to advocate for citizen-centric policies.</a:t>
            </a:r>
          </a:p>
          <a:p>
            <a:pPr lvl="1"/>
            <a:r>
              <a:rPr lang="en-US" dirty="0" smtClean="0"/>
              <a:t>Create platforms for dialogue between government and civil society.</a:t>
            </a:r>
          </a:p>
          <a:p>
            <a:r>
              <a:rPr lang="en-US" b="1" dirty="0" smtClean="0"/>
              <a:t>Independent Oversight and Monitoring:</a:t>
            </a:r>
            <a:endParaRPr lang="en-US" dirty="0" smtClean="0"/>
          </a:p>
          <a:p>
            <a:pPr lvl="1"/>
            <a:r>
              <a:rPr lang="en-US" dirty="0" smtClean="0"/>
              <a:t>Establish independent commissions or ombudsman bodies to monitor government performance.</a:t>
            </a:r>
          </a:p>
          <a:p>
            <a:pPr lvl="1"/>
            <a:r>
              <a:rPr lang="en-US" dirty="0" smtClean="0"/>
              <a:t>Promote mechanisms for whistleblower protection and grievance </a:t>
            </a:r>
            <a:r>
              <a:rPr lang="en-US" dirty="0" err="1" smtClean="0"/>
              <a:t>redressal</a:t>
            </a:r>
            <a:r>
              <a:rPr lang="en-US" dirty="0" smtClean="0"/>
              <a:t>.</a:t>
            </a:r>
          </a:p>
          <a:p>
            <a:r>
              <a:rPr lang="en-US" b="1" dirty="0" smtClean="0"/>
              <a:t>Promoting Transparency:</a:t>
            </a:r>
            <a:endParaRPr lang="en-US" dirty="0" smtClean="0"/>
          </a:p>
          <a:p>
            <a:pPr lvl="1"/>
            <a:r>
              <a:rPr lang="en-US" dirty="0" smtClean="0"/>
              <a:t>Strengthen Right to Information (RTI) frameworks.</a:t>
            </a:r>
          </a:p>
          <a:p>
            <a:pPr lvl="1"/>
            <a:r>
              <a:rPr lang="en-US" dirty="0" smtClean="0"/>
              <a:t>Encourage open data and public disclosure of government contracts and expenditures.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b="1" dirty="0" smtClean="0"/>
              <a:t>4. Promoting Inclusiveness and Social Equity</a:t>
            </a:r>
          </a:p>
          <a:p>
            <a:r>
              <a:rPr lang="en-US" b="1" dirty="0" smtClean="0"/>
              <a:t>Empowering Marginalized Groups:</a:t>
            </a:r>
            <a:endParaRPr lang="en-US" dirty="0" smtClean="0"/>
          </a:p>
          <a:p>
            <a:pPr lvl="1"/>
            <a:r>
              <a:rPr lang="en-US" dirty="0" smtClean="0"/>
              <a:t>Ensure representation of women, minorities, and disadvantaged communities in decision-making processes.</a:t>
            </a:r>
          </a:p>
          <a:p>
            <a:pPr lvl="1"/>
            <a:r>
              <a:rPr lang="en-US" dirty="0" smtClean="0"/>
              <a:t>Create affirmative action policies to support marginalized groups in accessing opportunities.</a:t>
            </a:r>
          </a:p>
          <a:p>
            <a:r>
              <a:rPr lang="en-US" b="1" dirty="0" smtClean="0"/>
              <a:t>Gender-Sensitive Policies:</a:t>
            </a:r>
            <a:endParaRPr lang="en-US" dirty="0" smtClean="0"/>
          </a:p>
          <a:p>
            <a:pPr lvl="1"/>
            <a:r>
              <a:rPr lang="en-US" dirty="0" smtClean="0"/>
              <a:t>Promote women’s participation in civil society and political processes.</a:t>
            </a:r>
          </a:p>
          <a:p>
            <a:pPr lvl="1"/>
            <a:r>
              <a:rPr lang="en-US" dirty="0" smtClean="0"/>
              <a:t>Provide platforms for women’s voices in policy debates and governance.</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r>
              <a:rPr lang="en-US" b="1" dirty="0" smtClean="0"/>
              <a:t>5. Strengthening Networks and Partnerships</a:t>
            </a:r>
          </a:p>
          <a:p>
            <a:r>
              <a:rPr lang="en-US" b="1" dirty="0" smtClean="0"/>
              <a:t>Coalition Building and Networking:</a:t>
            </a:r>
            <a:endParaRPr lang="en-US" dirty="0" smtClean="0"/>
          </a:p>
          <a:p>
            <a:pPr lvl="1"/>
            <a:r>
              <a:rPr lang="en-US" dirty="0" smtClean="0"/>
              <a:t>Encourage collaboration between CSOs, international organizations, and local governments.</a:t>
            </a:r>
          </a:p>
          <a:p>
            <a:pPr lvl="1"/>
            <a:r>
              <a:rPr lang="en-US" dirty="0" smtClean="0"/>
              <a:t>Form cross-</a:t>
            </a:r>
            <a:r>
              <a:rPr lang="en-US" dirty="0" err="1" smtClean="0"/>
              <a:t>sectoral</a:t>
            </a:r>
            <a:r>
              <a:rPr lang="en-US" dirty="0" smtClean="0"/>
              <a:t> alliances to address complex social issues collectively.</a:t>
            </a:r>
          </a:p>
          <a:p>
            <a:r>
              <a:rPr lang="en-US" b="1" dirty="0" smtClean="0"/>
              <a:t>Public-Private Partnerships:</a:t>
            </a:r>
            <a:endParaRPr lang="en-US" dirty="0" smtClean="0"/>
          </a:p>
          <a:p>
            <a:pPr lvl="1"/>
            <a:r>
              <a:rPr lang="en-US" dirty="0" smtClean="0"/>
              <a:t>Engage the private sector in supporting social initiatives and development projects.</a:t>
            </a:r>
          </a:p>
          <a:p>
            <a:pPr lvl="1"/>
            <a:r>
              <a:rPr lang="en-US" dirty="0" smtClean="0"/>
              <a:t>Encourage corporate social responsibility (CSR) initiatives to support civil society programs.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6. Leveraging Technology and Innovation</a:t>
            </a:r>
          </a:p>
          <a:p>
            <a:r>
              <a:rPr lang="en-US" b="1" dirty="0" smtClean="0"/>
              <a:t>Digital Platforms for Participation:</a:t>
            </a:r>
            <a:endParaRPr lang="en-US" dirty="0" smtClean="0"/>
          </a:p>
          <a:p>
            <a:pPr lvl="1"/>
            <a:r>
              <a:rPr lang="en-US" dirty="0" smtClean="0"/>
              <a:t>Create online portals for citizen feedback and participatory decision-making.</a:t>
            </a:r>
          </a:p>
          <a:p>
            <a:pPr lvl="1"/>
            <a:r>
              <a:rPr lang="en-US" dirty="0" smtClean="0"/>
              <a:t>Use social media for public awareness and mobilization.</a:t>
            </a:r>
          </a:p>
          <a:p>
            <a:r>
              <a:rPr lang="en-US" b="1" dirty="0" smtClean="0"/>
              <a:t>E-Governance and Mobile Applications:</a:t>
            </a:r>
            <a:endParaRPr lang="en-US" dirty="0" smtClean="0"/>
          </a:p>
          <a:p>
            <a:pPr lvl="1"/>
            <a:r>
              <a:rPr lang="en-US" dirty="0" smtClean="0"/>
              <a:t>Develop mobile applications for citizens to access public services and report grievances.</a:t>
            </a:r>
          </a:p>
          <a:p>
            <a:pPr lvl="1"/>
            <a:r>
              <a:rPr lang="en-US" dirty="0" smtClean="0"/>
              <a:t>Use data analytics to monitor development outcomes and improve governance.</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7. Promoting Political Will and State Support</a:t>
            </a:r>
          </a:p>
          <a:p>
            <a:r>
              <a:rPr lang="en-US" b="1" dirty="0" smtClean="0"/>
              <a:t>Political Commitment to Civil Society:</a:t>
            </a:r>
            <a:endParaRPr lang="en-US" dirty="0" smtClean="0"/>
          </a:p>
          <a:p>
            <a:pPr lvl="1"/>
            <a:r>
              <a:rPr lang="en-US" dirty="0" smtClean="0"/>
              <a:t>Encourage political leaders to engage with civil society organizations.</a:t>
            </a:r>
          </a:p>
          <a:p>
            <a:pPr lvl="1"/>
            <a:r>
              <a:rPr lang="en-US" dirty="0" smtClean="0"/>
              <a:t>Create legislative frameworks that protect civil society from political interference.</a:t>
            </a:r>
          </a:p>
          <a:p>
            <a:r>
              <a:rPr lang="en-US" b="1" dirty="0" smtClean="0"/>
              <a:t>State Support for Participatory Mechanisms:</a:t>
            </a:r>
            <a:endParaRPr lang="en-US" dirty="0" smtClean="0"/>
          </a:p>
          <a:p>
            <a:pPr lvl="1"/>
            <a:r>
              <a:rPr lang="en-US" dirty="0" smtClean="0"/>
              <a:t>Establish participatory councils and citizen advisory boards at the local and national levels.</a:t>
            </a:r>
          </a:p>
          <a:p>
            <a:pPr lvl="1"/>
            <a:r>
              <a:rPr lang="en-US" dirty="0" smtClean="0"/>
              <a:t>Ensure that government institutions remain accountable and responsive to citizen demands.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Conclusion</a:t>
            </a:r>
            <a:endParaRPr lang="en-US" dirty="0" smtClean="0"/>
          </a:p>
          <a:p>
            <a:r>
              <a:rPr lang="en-US" dirty="0" smtClean="0"/>
              <a:t>Civil society is a vital pillar for democratic governance</a:t>
            </a:r>
          </a:p>
          <a:p>
            <a:r>
              <a:rPr lang="en-US" dirty="0" smtClean="0"/>
              <a:t>Participatory development ensures inclusiveness and sustainability</a:t>
            </a:r>
          </a:p>
          <a:p>
            <a:r>
              <a:rPr lang="en-US" dirty="0" smtClean="0"/>
              <a:t>Strong collaboration between civil society, state, and private sector is key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Features of Civil Society</a:t>
            </a:r>
            <a:endParaRPr lang="en-US" dirty="0" smtClean="0"/>
          </a:p>
          <a:p>
            <a:r>
              <a:rPr lang="en-US" b="1" dirty="0" smtClean="0"/>
              <a:t>Voluntary and Autonomous</a:t>
            </a:r>
            <a:r>
              <a:rPr lang="en-US" dirty="0" smtClean="0"/>
              <a:t> – Independent from the state</a:t>
            </a:r>
          </a:p>
          <a:p>
            <a:r>
              <a:rPr lang="en-US" b="1" dirty="0" smtClean="0"/>
              <a:t>Pluralistic</a:t>
            </a:r>
            <a:r>
              <a:rPr lang="en-US" dirty="0" smtClean="0"/>
              <a:t> – Represents diverse interests</a:t>
            </a:r>
          </a:p>
          <a:p>
            <a:r>
              <a:rPr lang="en-US" b="1" dirty="0" smtClean="0"/>
              <a:t>Non-profit Oriented</a:t>
            </a:r>
            <a:r>
              <a:rPr lang="en-US" dirty="0" smtClean="0"/>
              <a:t> – Primarily focused on social benefit</a:t>
            </a:r>
          </a:p>
          <a:p>
            <a:r>
              <a:rPr lang="en-US" b="1" dirty="0" smtClean="0"/>
              <a:t>Promotes Participation</a:t>
            </a:r>
            <a:r>
              <a:rPr lang="en-US" dirty="0" smtClean="0"/>
              <a:t> – Encourages civic engagement</a:t>
            </a:r>
          </a:p>
          <a:p>
            <a:r>
              <a:rPr lang="en-US" b="1" dirty="0" smtClean="0"/>
              <a:t>Advocacy and Policy Influence</a:t>
            </a:r>
            <a:r>
              <a:rPr lang="en-US" dirty="0" smtClean="0"/>
              <a:t> – Provides feedback to the government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943600"/>
          </a:xfrm>
        </p:spPr>
        <p:txBody>
          <a:bodyPr>
            <a:normAutofit fontScale="85000" lnSpcReduction="10000"/>
          </a:bodyPr>
          <a:lstStyle/>
          <a:p>
            <a:r>
              <a:rPr lang="en-US" dirty="0" smtClean="0"/>
              <a:t>Non-Governmental Organizations (NGOs) play a crucial role in promoting </a:t>
            </a:r>
            <a:r>
              <a:rPr lang="en-US" b="1" dirty="0" smtClean="0"/>
              <a:t>participatory development</a:t>
            </a:r>
            <a:r>
              <a:rPr lang="en-US" dirty="0" smtClean="0"/>
              <a:t> by acting as facilitators, advocates, and implementers of development programs that empower local communities. NGOs are instrumental in enabling marginalized and disadvantaged communities to actively participate in decision-making and development processes, ensuring that development is more </a:t>
            </a:r>
            <a:r>
              <a:rPr lang="en-US" b="1" dirty="0" smtClean="0"/>
              <a:t>inclusive, equitable, and sustainable</a:t>
            </a:r>
            <a:r>
              <a:rPr lang="en-US" dirty="0" smtClean="0"/>
              <a:t>.</a:t>
            </a:r>
          </a:p>
          <a:p>
            <a:r>
              <a:rPr lang="en-US" b="1" dirty="0" smtClean="0"/>
              <a:t>1. Facilitators of Community Participation</a:t>
            </a:r>
          </a:p>
          <a:p>
            <a:r>
              <a:rPr lang="en-US" dirty="0" smtClean="0"/>
              <a:t>NGOs act as a bridge between the government and the local population, helping communities express their needs and concerns.</a:t>
            </a:r>
          </a:p>
          <a:p>
            <a:r>
              <a:rPr lang="en-US" dirty="0" smtClean="0"/>
              <a:t>They organize </a:t>
            </a:r>
            <a:r>
              <a:rPr lang="en-US" b="1" dirty="0" smtClean="0"/>
              <a:t>community meetings</a:t>
            </a:r>
            <a:r>
              <a:rPr lang="en-US" dirty="0" smtClean="0"/>
              <a:t>, workshops, and training programs to enhance the capacity of local people to participate in development initiatives.</a:t>
            </a:r>
          </a:p>
          <a:p>
            <a:r>
              <a:rPr lang="en-US" dirty="0" smtClean="0"/>
              <a:t>Facilitate the creation of </a:t>
            </a:r>
            <a:r>
              <a:rPr lang="en-US" b="1" dirty="0" smtClean="0"/>
              <a:t>community-based organizations</a:t>
            </a:r>
            <a:r>
              <a:rPr lang="en-US" dirty="0" smtClean="0"/>
              <a:t> (CBOs) to give people a structured platform for participation.</a:t>
            </a:r>
          </a:p>
          <a:p>
            <a:endParaRPr lang="en-US" dirty="0"/>
          </a:p>
        </p:txBody>
      </p:sp>
      <p:sp>
        <p:nvSpPr>
          <p:cNvPr id="2" name="Title 1"/>
          <p:cNvSpPr>
            <a:spLocks noGrp="1"/>
          </p:cNvSpPr>
          <p:nvPr>
            <p:ph type="title"/>
          </p:nvPr>
        </p:nvSpPr>
        <p:spPr>
          <a:xfrm>
            <a:off x="457200" y="274638"/>
            <a:ext cx="8229600" cy="715962"/>
          </a:xfrm>
        </p:spPr>
        <p:txBody>
          <a:bodyPr>
            <a:noAutofit/>
          </a:bodyPr>
          <a:lstStyle/>
          <a:p>
            <a:r>
              <a:rPr lang="en-US" sz="2800" b="1" dirty="0" smtClean="0"/>
              <a:t>Role of NGOs in Participatory Development</a:t>
            </a:r>
            <a:br>
              <a:rPr lang="en-US" sz="2800" b="1" dirty="0" smtClean="0"/>
            </a:b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2. Capacity Building and Skill Development</a:t>
            </a:r>
          </a:p>
          <a:p>
            <a:r>
              <a:rPr lang="en-US" dirty="0" smtClean="0"/>
              <a:t>NGOs provide training and education on various development issues such as health, education, sanitation, and livelihoods.</a:t>
            </a:r>
          </a:p>
          <a:p>
            <a:r>
              <a:rPr lang="en-US" dirty="0" smtClean="0"/>
              <a:t>Promote technical skills and vocational training to enable self-sufficiency.</a:t>
            </a:r>
          </a:p>
          <a:p>
            <a:r>
              <a:rPr lang="en-US" dirty="0" smtClean="0"/>
              <a:t>Educate communities on </a:t>
            </a:r>
            <a:r>
              <a:rPr lang="en-US" b="1" dirty="0" smtClean="0"/>
              <a:t>rights and entitlements</a:t>
            </a:r>
            <a:r>
              <a:rPr lang="en-US" dirty="0" smtClean="0"/>
              <a:t> under government schemes and legal frameworks.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3. Advocacy and Policy Influence</a:t>
            </a:r>
          </a:p>
          <a:p>
            <a:r>
              <a:rPr lang="en-US" dirty="0" smtClean="0"/>
              <a:t>NGOs advocate for policy changes at local, national, and international levels.</a:t>
            </a:r>
          </a:p>
          <a:p>
            <a:r>
              <a:rPr lang="en-US" dirty="0" smtClean="0"/>
              <a:t>They act as pressure groups to ensure that development policies are people-centric and inclusive.</a:t>
            </a:r>
          </a:p>
          <a:p>
            <a:r>
              <a:rPr lang="en-US" dirty="0" smtClean="0"/>
              <a:t>Provide a voice to marginalized groups and highlight their issues in policy-making forums.</a:t>
            </a:r>
          </a:p>
          <a:p>
            <a:r>
              <a:rPr lang="en-US" b="1" dirty="0" smtClean="0"/>
              <a:t>4. Promoting Social Mobilization and Empowerment</a:t>
            </a:r>
          </a:p>
          <a:p>
            <a:r>
              <a:rPr lang="en-US" dirty="0" smtClean="0"/>
              <a:t>Encourage participation in local governance through </a:t>
            </a:r>
            <a:r>
              <a:rPr lang="en-US" b="1" dirty="0" smtClean="0"/>
              <a:t>Gram </a:t>
            </a:r>
            <a:r>
              <a:rPr lang="en-US" b="1" dirty="0" err="1" smtClean="0"/>
              <a:t>Sabhas</a:t>
            </a:r>
            <a:r>
              <a:rPr lang="en-US" dirty="0" smtClean="0"/>
              <a:t>, local committees, and self-help groups (SHGs).</a:t>
            </a:r>
          </a:p>
          <a:p>
            <a:r>
              <a:rPr lang="en-US" dirty="0" smtClean="0"/>
              <a:t>Promote gender equality by encouraging women's participation in decision-making.</a:t>
            </a:r>
          </a:p>
          <a:p>
            <a:r>
              <a:rPr lang="en-US" dirty="0" smtClean="0"/>
              <a:t>Strengthen community networks to address social and economic inequalities.</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5. Ensuring Transparency and Accountability</a:t>
            </a:r>
          </a:p>
          <a:p>
            <a:r>
              <a:rPr lang="en-US" dirty="0" smtClean="0"/>
              <a:t>NGOs monitor the implementation of development programs to ensure that resources are used effectively.</a:t>
            </a:r>
          </a:p>
          <a:p>
            <a:r>
              <a:rPr lang="en-US" dirty="0" smtClean="0"/>
              <a:t>Create mechanisms for </a:t>
            </a:r>
            <a:r>
              <a:rPr lang="en-US" b="1" dirty="0" smtClean="0"/>
              <a:t>social audits</a:t>
            </a:r>
            <a:r>
              <a:rPr lang="en-US" dirty="0" smtClean="0"/>
              <a:t> and feedback to improve government and donor accountability.</a:t>
            </a:r>
          </a:p>
          <a:p>
            <a:r>
              <a:rPr lang="en-US" dirty="0" smtClean="0"/>
              <a:t>Act as watchdogs to prevent corruption and mismanagement in development projects.</a:t>
            </a:r>
          </a:p>
          <a:p>
            <a:r>
              <a:rPr lang="en-US" b="1" dirty="0" smtClean="0"/>
              <a:t>6. Environmental Sustainability</a:t>
            </a:r>
          </a:p>
          <a:p>
            <a:r>
              <a:rPr lang="en-US" dirty="0" smtClean="0"/>
              <a:t>NGOs promote environmentally sustainable practices at the grassroots level.</a:t>
            </a:r>
          </a:p>
          <a:p>
            <a:r>
              <a:rPr lang="en-US" dirty="0" smtClean="0"/>
              <a:t>Encourage community participation in conservation efforts, </a:t>
            </a:r>
            <a:r>
              <a:rPr lang="en-US" dirty="0" err="1" smtClean="0"/>
              <a:t>afforestation</a:t>
            </a:r>
            <a:r>
              <a:rPr lang="en-US" dirty="0" smtClean="0"/>
              <a:t>, and climate adaptation projects.</a:t>
            </a:r>
          </a:p>
          <a:p>
            <a:r>
              <a:rPr lang="en-US" dirty="0" smtClean="0"/>
              <a:t>Train communities on disaster preparedness and risk reduction.</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a:bodyPr>
          <a:lstStyle/>
          <a:p>
            <a:r>
              <a:rPr lang="en-US" b="1" dirty="0" smtClean="0"/>
              <a:t>7. Delivering Essential Services</a:t>
            </a:r>
          </a:p>
          <a:p>
            <a:r>
              <a:rPr lang="en-US" dirty="0" smtClean="0"/>
              <a:t>NGOs provide critical services in areas where government services are insufficient, such as: </a:t>
            </a:r>
          </a:p>
          <a:p>
            <a:pPr lvl="1"/>
            <a:r>
              <a:rPr lang="en-US" dirty="0" smtClean="0"/>
              <a:t>Healthcare (mobile clinics, vaccination drives)</a:t>
            </a:r>
          </a:p>
          <a:p>
            <a:pPr lvl="1"/>
            <a:r>
              <a:rPr lang="en-US" dirty="0" smtClean="0"/>
              <a:t>Education (non-formal education centers, adult literacy programs)</a:t>
            </a:r>
          </a:p>
          <a:p>
            <a:pPr lvl="1"/>
            <a:r>
              <a:rPr lang="en-US" dirty="0" smtClean="0"/>
              <a:t>Sanitation (building toilets, waste management)</a:t>
            </a:r>
          </a:p>
          <a:p>
            <a:pPr lvl="1"/>
            <a:r>
              <a:rPr lang="en-US" dirty="0" smtClean="0"/>
              <a:t>Drinking Water (rainwater harvesting, water purification)</a:t>
            </a:r>
          </a:p>
          <a:p>
            <a:r>
              <a:rPr lang="en-US" b="1" dirty="0" smtClean="0"/>
              <a:t>8. Conflict Resolution and Peace Building</a:t>
            </a:r>
          </a:p>
          <a:p>
            <a:r>
              <a:rPr lang="en-US" dirty="0" smtClean="0"/>
              <a:t>NGOs help in resolving local disputes and conflicts through dialogue and mediation.</a:t>
            </a:r>
          </a:p>
          <a:p>
            <a:r>
              <a:rPr lang="en-US" dirty="0" smtClean="0"/>
              <a:t>Facilitate peaceful coexistence among different ethnic, religious, and social groups.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dirty="0" smtClean="0"/>
              <a:t>9. Research and Documentation</a:t>
            </a:r>
          </a:p>
          <a:p>
            <a:r>
              <a:rPr lang="en-US" dirty="0" smtClean="0"/>
              <a:t>NGOs conduct research to identify local needs, assess program effectiveness, and suggest improvements.</a:t>
            </a:r>
          </a:p>
          <a:p>
            <a:r>
              <a:rPr lang="en-US" dirty="0" smtClean="0"/>
              <a:t>Document successful participatory development models for replication and scaling.</a:t>
            </a:r>
          </a:p>
          <a:p>
            <a:r>
              <a:rPr lang="en-US" b="1" dirty="0" smtClean="0"/>
              <a:t>Conclusion</a:t>
            </a:r>
          </a:p>
          <a:p>
            <a:r>
              <a:rPr lang="en-US" dirty="0" smtClean="0"/>
              <a:t>NGOs play a </a:t>
            </a:r>
            <a:r>
              <a:rPr lang="en-US" b="1" dirty="0" smtClean="0"/>
              <a:t>multidimensional role</a:t>
            </a:r>
            <a:r>
              <a:rPr lang="en-US" dirty="0" smtClean="0"/>
              <a:t> in participatory development by empowering communities, influencing policies, ensuring accountability, and providing essential services. They act as catalysts for social change, helping to create a more inclusive and equitable development process. Through their grassroots-level engagement, NGOs enable marginalized communities to become active stakeholders in their own development.</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Importance of Civil Society in Development</a:t>
            </a:r>
            <a:endParaRPr lang="en-US" dirty="0" smtClean="0"/>
          </a:p>
          <a:p>
            <a:r>
              <a:rPr lang="en-US" dirty="0" smtClean="0"/>
              <a:t>Strengthens democracy and governance</a:t>
            </a:r>
          </a:p>
          <a:p>
            <a:r>
              <a:rPr lang="en-US" dirty="0" smtClean="0"/>
              <a:t>Promotes human rights and social justice</a:t>
            </a:r>
          </a:p>
          <a:p>
            <a:r>
              <a:rPr lang="en-US" dirty="0" smtClean="0"/>
              <a:t>Facilitates dialogue between government and citizens</a:t>
            </a:r>
          </a:p>
          <a:p>
            <a:r>
              <a:rPr lang="en-US" dirty="0" smtClean="0"/>
              <a:t>Encourages policy reforms through advocacy</a:t>
            </a:r>
          </a:p>
          <a:p>
            <a:r>
              <a:rPr lang="en-US" dirty="0" smtClean="0"/>
              <a:t>Mobilizes resources and expertise for development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Definition:</a:t>
            </a:r>
            <a:r>
              <a:rPr lang="en-US" dirty="0" smtClean="0"/>
              <a:t> </a:t>
            </a:r>
          </a:p>
          <a:p>
            <a:r>
              <a:rPr lang="en-US" dirty="0" smtClean="0"/>
              <a:t>Here are various definitions of </a:t>
            </a:r>
            <a:r>
              <a:rPr lang="en-US" b="1" dirty="0" smtClean="0"/>
              <a:t>Participatory Development</a:t>
            </a:r>
            <a:r>
              <a:rPr lang="en-US" dirty="0" smtClean="0"/>
              <a:t> provided by different scholars and organizations:</a:t>
            </a:r>
          </a:p>
          <a:p>
            <a:r>
              <a:rPr lang="en-US" b="1" dirty="0" smtClean="0"/>
              <a:t>World Bank (1994)</a:t>
            </a:r>
            <a:r>
              <a:rPr lang="en-US" dirty="0" smtClean="0"/>
              <a:t>:</a:t>
            </a:r>
            <a:br>
              <a:rPr lang="en-US" dirty="0" smtClean="0"/>
            </a:br>
            <a:r>
              <a:rPr lang="en-US" i="1" dirty="0" smtClean="0"/>
              <a:t>"Participatory development is a process through which stakeholders influence and share control over development initiatives, and the decisions and resources which affect them."</a:t>
            </a:r>
            <a:endParaRPr lang="en-US" dirty="0" smtClean="0"/>
          </a:p>
          <a:p>
            <a:r>
              <a:rPr lang="en-US" b="1" dirty="0" smtClean="0"/>
              <a:t>Chambers (1997)</a:t>
            </a:r>
            <a:r>
              <a:rPr lang="en-US" dirty="0" smtClean="0"/>
              <a:t>:</a:t>
            </a:r>
            <a:br>
              <a:rPr lang="en-US" dirty="0" smtClean="0"/>
            </a:br>
            <a:r>
              <a:rPr lang="en-US" i="1" dirty="0" smtClean="0"/>
              <a:t>"Participatory development refers to the process by which local people, who are the beneficiaries of development, actively take part in the planning, implementation, and evaluation of development projects, ensuring that the development outcomes reflect their needs and priorities."</a:t>
            </a:r>
            <a:endParaRPr lang="en-US" dirty="0" smtClean="0"/>
          </a:p>
          <a:p>
            <a:endParaRPr lang="en-US" dirty="0"/>
          </a:p>
        </p:txBody>
      </p:sp>
      <p:sp>
        <p:nvSpPr>
          <p:cNvPr id="2" name="Title 1"/>
          <p:cNvSpPr>
            <a:spLocks noGrp="1"/>
          </p:cNvSpPr>
          <p:nvPr>
            <p:ph type="title"/>
          </p:nvPr>
        </p:nvSpPr>
        <p:spPr/>
        <p:txBody>
          <a:bodyPr>
            <a:normAutofit fontScale="90000"/>
          </a:bodyPr>
          <a:lstStyle/>
          <a:p>
            <a:r>
              <a:rPr lang="en-US" sz="3600" b="1" dirty="0" smtClean="0"/>
              <a:t>Concept of Participatory Development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en-US" b="1" dirty="0" smtClean="0"/>
              <a:t>Oakley (1991)</a:t>
            </a:r>
            <a:r>
              <a:rPr lang="en-US" dirty="0" smtClean="0"/>
              <a:t>:</a:t>
            </a:r>
            <a:br>
              <a:rPr lang="en-US" dirty="0" smtClean="0"/>
            </a:br>
            <a:r>
              <a:rPr lang="en-US" i="1" dirty="0" smtClean="0"/>
              <a:t>"Participatory development is a process of involving local people in the design and implementation of development projects, empowering them to take responsibility for their own development."</a:t>
            </a:r>
            <a:endParaRPr lang="en-US" dirty="0" smtClean="0"/>
          </a:p>
          <a:p>
            <a:r>
              <a:rPr lang="en-US" b="1" dirty="0" smtClean="0"/>
              <a:t>United Nations Development </a:t>
            </a:r>
            <a:r>
              <a:rPr lang="en-US" b="1" dirty="0" err="1" smtClean="0"/>
              <a:t>Programme</a:t>
            </a:r>
            <a:r>
              <a:rPr lang="en-US" b="1" dirty="0" smtClean="0"/>
              <a:t> (UNDP)</a:t>
            </a:r>
            <a:r>
              <a:rPr lang="en-US" dirty="0" smtClean="0"/>
              <a:t>:</a:t>
            </a:r>
            <a:br>
              <a:rPr lang="en-US" dirty="0" smtClean="0"/>
            </a:br>
            <a:r>
              <a:rPr lang="en-US" i="1" dirty="0" smtClean="0"/>
              <a:t>"Participatory development is an approach to development that involves all stakeholders—especially marginalized groups—in decision-making processes, ensuring that development is locally relevant, sustainable, and equitable."</a:t>
            </a:r>
            <a:endParaRPr lang="en-US" dirty="0" smtClean="0"/>
          </a:p>
          <a:p>
            <a:r>
              <a:rPr lang="en-US" b="1" dirty="0" smtClean="0"/>
              <a:t>Cornwall (2003)</a:t>
            </a:r>
            <a:r>
              <a:rPr lang="en-US" dirty="0" smtClean="0"/>
              <a:t>:</a:t>
            </a:r>
            <a:br>
              <a:rPr lang="en-US" dirty="0" smtClean="0"/>
            </a:br>
            <a:r>
              <a:rPr lang="en-US" i="1" dirty="0" smtClean="0"/>
              <a:t>"Participatory development is not merely about consulting communities, but about ensuring that communities have real decision-making power and control over the resources and policies that affect their lives."</a:t>
            </a:r>
            <a:endParaRPr lang="en-US" dirty="0" smtClean="0"/>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fontScale="85000" lnSpcReduction="20000"/>
          </a:bodyPr>
          <a:lstStyle/>
          <a:p>
            <a:r>
              <a:rPr lang="en-US" dirty="0" smtClean="0"/>
              <a:t>According to </a:t>
            </a:r>
            <a:r>
              <a:rPr lang="en-US" b="1" dirty="0" smtClean="0"/>
              <a:t>Peter Oakley (1991)</a:t>
            </a:r>
            <a:r>
              <a:rPr lang="en-US" dirty="0" smtClean="0"/>
              <a:t>, the goal of </a:t>
            </a:r>
            <a:r>
              <a:rPr lang="en-US" b="1" dirty="0" smtClean="0"/>
              <a:t>participatory development</a:t>
            </a:r>
            <a:r>
              <a:rPr lang="en-US" dirty="0" smtClean="0"/>
              <a:t> is to enable people to play an active and influential role in the development process, rather than being passive recipients of development initiatives. Oakley emphasized that participatory development seeks to empower communities by enhancing their capacity to identify their own needs, make decisions, control resources, and influence the social, economic, and political structures that affect their lives.</a:t>
            </a:r>
          </a:p>
          <a:p>
            <a:r>
              <a:rPr lang="en-US" b="1" dirty="0" smtClean="0"/>
              <a:t>Key Goals of Participatory Development (Oakley, 1991):</a:t>
            </a:r>
          </a:p>
          <a:p>
            <a:r>
              <a:rPr lang="en-US" b="1" dirty="0" smtClean="0"/>
              <a:t>Empowerment</a:t>
            </a:r>
            <a:r>
              <a:rPr lang="en-US" dirty="0" smtClean="0"/>
              <a:t> – Increasing people's ability to influence decisions and control resources.</a:t>
            </a:r>
          </a:p>
          <a:p>
            <a:r>
              <a:rPr lang="en-US" b="1" dirty="0" smtClean="0"/>
              <a:t>Building Capacity</a:t>
            </a:r>
            <a:r>
              <a:rPr lang="en-US" dirty="0" smtClean="0"/>
              <a:t> – Strengthening the ability of local communities to manage development projects.</a:t>
            </a:r>
          </a:p>
          <a:p>
            <a:r>
              <a:rPr lang="en-US" b="1" dirty="0" smtClean="0"/>
              <a:t>Inclusion and Equity</a:t>
            </a:r>
            <a:r>
              <a:rPr lang="en-US" dirty="0" smtClean="0"/>
              <a:t> – Ensuring that marginalized and disadvantaged groups are actively involved in the development process.</a:t>
            </a:r>
          </a:p>
          <a:p>
            <a:r>
              <a:rPr lang="en-US" b="1" dirty="0" smtClean="0"/>
              <a:t>Sustainability</a:t>
            </a:r>
            <a:r>
              <a:rPr lang="en-US" dirty="0" smtClean="0"/>
              <a:t> – Promoting long-term self-reliance and reducing dependency on external support.</a:t>
            </a:r>
          </a:p>
          <a:p>
            <a:r>
              <a:rPr lang="en-US" b="1" dirty="0" smtClean="0"/>
              <a:t>Social and Political Change</a:t>
            </a:r>
            <a:r>
              <a:rPr lang="en-US" dirty="0" smtClean="0"/>
              <a:t> – Enabling communities to challenge existing power structures and promote social justice.</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rmAutofit fontScale="85000" lnSpcReduction="10000"/>
          </a:bodyPr>
          <a:lstStyle/>
          <a:p>
            <a:endParaRPr lang="en-US" dirty="0" smtClean="0"/>
          </a:p>
          <a:p>
            <a:r>
              <a:rPr lang="en-US" dirty="0" smtClean="0"/>
              <a:t>The key principles of </a:t>
            </a:r>
            <a:r>
              <a:rPr lang="en-US" b="1" dirty="0" smtClean="0"/>
              <a:t>Participatory Development</a:t>
            </a:r>
            <a:r>
              <a:rPr lang="en-US" dirty="0" smtClean="0"/>
              <a:t> emphasize active involvement and empowerment of local communities in the development process. It shifts the focus from top-down decision-making to a more inclusive and bottom-up approach. The major principles include:</a:t>
            </a:r>
          </a:p>
          <a:p>
            <a:r>
              <a:rPr lang="en-US" b="1" dirty="0" smtClean="0"/>
              <a:t>1. Inclusion and Participation</a:t>
            </a:r>
          </a:p>
          <a:p>
            <a:r>
              <a:rPr lang="en-US" dirty="0" smtClean="0"/>
              <a:t>Ensuring that all stakeholders, especially marginalized and disadvantaged groups, have a voice in the development process.</a:t>
            </a:r>
          </a:p>
          <a:p>
            <a:r>
              <a:rPr lang="en-US" dirty="0" smtClean="0"/>
              <a:t>Encouraging active involvement from planning to implementation and evaluation.</a:t>
            </a:r>
          </a:p>
          <a:p>
            <a:r>
              <a:rPr lang="en-US" b="1" dirty="0" smtClean="0"/>
              <a:t>2. Empowerment</a:t>
            </a:r>
          </a:p>
          <a:p>
            <a:r>
              <a:rPr lang="en-US" dirty="0" smtClean="0"/>
              <a:t>Enabling communities to develop the capacity to identify their needs and make decisions.</a:t>
            </a:r>
          </a:p>
          <a:p>
            <a:r>
              <a:rPr lang="en-US" dirty="0" smtClean="0"/>
              <a:t>Providing necessary resources and knowledge to empower local people to take control of their development.</a:t>
            </a:r>
          </a:p>
        </p:txBody>
      </p:sp>
      <p:sp>
        <p:nvSpPr>
          <p:cNvPr id="2" name="Title 1"/>
          <p:cNvSpPr>
            <a:spLocks noGrp="1"/>
          </p:cNvSpPr>
          <p:nvPr>
            <p:ph type="title"/>
          </p:nvPr>
        </p:nvSpPr>
        <p:spPr>
          <a:xfrm>
            <a:off x="457200" y="274638"/>
            <a:ext cx="8229600" cy="639762"/>
          </a:xfrm>
        </p:spPr>
        <p:txBody>
          <a:bodyPr>
            <a:normAutofit fontScale="90000"/>
          </a:bodyPr>
          <a:lstStyle/>
          <a:p>
            <a:r>
              <a:rPr lang="en-US" b="1" dirty="0" smtClean="0"/>
              <a:t/>
            </a:r>
            <a:br>
              <a:rPr lang="en-US" b="1" dirty="0" smtClean="0"/>
            </a:br>
            <a:r>
              <a:rPr lang="en-US" b="1" dirty="0" smtClean="0"/>
              <a:t>Key Principles</a:t>
            </a:r>
            <a:br>
              <a:rPr lang="en-US" b="1" dirty="0" smtClean="0"/>
            </a:b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125</TotalTime>
  <Words>3268</Words>
  <Application>Microsoft Office PowerPoint</Application>
  <PresentationFormat>On-screen Show (4:3)</PresentationFormat>
  <Paragraphs>293</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Paper</vt:lpstr>
      <vt:lpstr>Slide 1</vt:lpstr>
      <vt:lpstr>Slide 2</vt:lpstr>
      <vt:lpstr>Slide 3</vt:lpstr>
      <vt:lpstr>Slide 4</vt:lpstr>
      <vt:lpstr>Slide 5</vt:lpstr>
      <vt:lpstr>Concept of Participatory Development </vt:lpstr>
      <vt:lpstr>Slide 7</vt:lpstr>
      <vt:lpstr>Slide 8</vt:lpstr>
      <vt:lpstr> Key Principles </vt:lpstr>
      <vt:lpstr>Slide 10</vt:lpstr>
      <vt:lpstr>Slide 11</vt:lpstr>
      <vt:lpstr>Slide 12</vt:lpstr>
      <vt:lpstr>Slide 13</vt:lpstr>
      <vt:lpstr>Slide 14</vt:lpstr>
      <vt:lpstr>Slide 15</vt:lpstr>
      <vt:lpstr>Slide 16</vt:lpstr>
      <vt:lpstr> Role of Civil Society in Participatory Development </vt:lpstr>
      <vt:lpstr>Slide 18</vt:lpstr>
      <vt:lpstr>Slide 19</vt:lpstr>
      <vt:lpstr>Slide 20</vt:lpstr>
      <vt:lpstr>Slide 21</vt:lpstr>
      <vt:lpstr>Slide 22</vt:lpstr>
      <vt:lpstr>Slide 23</vt:lpstr>
      <vt:lpstr>Slide 24</vt:lpstr>
      <vt:lpstr> Challenges in Civil Society and Participatory Development </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Role of NGOs in Participatory Development </vt:lpstr>
      <vt:lpstr>Slide 41</vt:lpstr>
      <vt:lpstr>Slide 42</vt:lpstr>
      <vt:lpstr>Slide 43</vt:lpstr>
      <vt:lpstr>Slide 44</vt:lpstr>
      <vt:lpstr>Slide 45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Society and Participatory Development </dc:title>
  <dc:creator>Admin</dc:creator>
  <cp:lastModifiedBy>Admin</cp:lastModifiedBy>
  <cp:revision>12</cp:revision>
  <dcterms:created xsi:type="dcterms:W3CDTF">2006-08-16T00:00:00Z</dcterms:created>
  <dcterms:modified xsi:type="dcterms:W3CDTF">2026-03-24T07:26:00Z</dcterms:modified>
</cp:coreProperties>
</file>