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3/24/2026</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3/24/2026</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3/24/2026</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3/24/2026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D8BD707-D9CF-40AE-B4C6-C98DA3205C09}" type="datetimeFigureOut">
              <a:rPr lang="en-US" smtClean="0"/>
              <a:pPr/>
              <a:t>3/24/2026</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3/24/2026</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3/24/2026</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524000"/>
            <a:ext cx="6400800" cy="4114800"/>
          </a:xfrm>
        </p:spPr>
        <p:txBody>
          <a:bodyPr/>
          <a:lstStyle/>
          <a:p>
            <a:r>
              <a:rPr lang="en-US" sz="3600" b="1" dirty="0" smtClean="0">
                <a:solidFill>
                  <a:schemeClr val="tx1"/>
                </a:solidFill>
              </a:rPr>
              <a:t>Rousseau:</a:t>
            </a:r>
            <a:r>
              <a:rPr lang="en-US" dirty="0" smtClean="0">
                <a:solidFill>
                  <a:schemeClr val="tx1"/>
                </a:solidFill>
              </a:rPr>
              <a:t> </a:t>
            </a:r>
            <a:r>
              <a:rPr lang="en-US" sz="3600" b="1" dirty="0" smtClean="0">
                <a:solidFill>
                  <a:schemeClr val="tx1"/>
                </a:solidFill>
              </a:rPr>
              <a:t>State of Nature, Social Contract and General Will</a:t>
            </a:r>
            <a:endParaRPr lang="en-US" b="1" dirty="0" smtClean="0">
              <a:solidFill>
                <a:schemeClr val="tx1"/>
              </a:solidFill>
            </a:endParaRPr>
          </a:p>
          <a:p>
            <a:endParaRPr lang="en-US" dirty="0" smtClean="0">
              <a:solidFill>
                <a:schemeClr val="tx1"/>
              </a:solidFill>
            </a:endParaRPr>
          </a:p>
          <a:p>
            <a:r>
              <a:rPr lang="en-US" dirty="0" smtClean="0">
                <a:solidFill>
                  <a:schemeClr val="tx1"/>
                </a:solidFill>
              </a:rPr>
              <a:t>Presented by-</a:t>
            </a:r>
            <a:r>
              <a:rPr lang="en-US" b="1" dirty="0" err="1" smtClean="0">
                <a:solidFill>
                  <a:schemeClr val="tx1"/>
                </a:solidFill>
              </a:rPr>
              <a:t>Pranjal</a:t>
            </a:r>
            <a:r>
              <a:rPr lang="en-US" b="1" dirty="0" smtClean="0">
                <a:solidFill>
                  <a:schemeClr val="tx1"/>
                </a:solidFill>
              </a:rPr>
              <a:t> </a:t>
            </a:r>
            <a:r>
              <a:rPr lang="en-US" b="1" dirty="0" err="1" smtClean="0">
                <a:solidFill>
                  <a:schemeClr val="tx1"/>
                </a:solidFill>
              </a:rPr>
              <a:t>Patiri</a:t>
            </a:r>
            <a:endParaRPr lang="en-US" b="1"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endParaRPr lang="en-US" dirty="0">
              <a:solidFill>
                <a:schemeClr val="tx1"/>
              </a:solidFill>
            </a:endParaRPr>
          </a:p>
        </p:txBody>
      </p:sp>
      <p:sp>
        <p:nvSpPr>
          <p:cNvPr id="2" name="Title 1"/>
          <p:cNvSpPr>
            <a:spLocks noGrp="1"/>
          </p:cNvSpPr>
          <p:nvPr>
            <p:ph type="ctrTitle"/>
          </p:nvPr>
        </p:nvSpPr>
        <p:spPr>
          <a:xfrm>
            <a:off x="685800" y="304801"/>
            <a:ext cx="7772400" cy="609599"/>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a:t>
            </a:r>
            <a:r>
              <a:rPr lang="en-US" b="1" dirty="0" smtClean="0"/>
              <a:t>General Will</a:t>
            </a:r>
            <a:r>
              <a:rPr lang="en-US" dirty="0" smtClean="0"/>
              <a:t> (</a:t>
            </a:r>
            <a:r>
              <a:rPr lang="en-US" i="1" dirty="0" err="1" smtClean="0"/>
              <a:t>Volonté</a:t>
            </a:r>
            <a:r>
              <a:rPr lang="en-US" i="1" dirty="0" smtClean="0"/>
              <a:t> </a:t>
            </a:r>
            <a:r>
              <a:rPr lang="en-US" i="1" dirty="0" err="1" smtClean="0"/>
              <a:t>Générale</a:t>
            </a:r>
            <a:r>
              <a:rPr lang="en-US" dirty="0" smtClean="0"/>
              <a:t>) is the heart of Jean-Jacques Rousseau's political philosophy. It is a complex and often debated concept because it attempts to bridge the gap between individual liberty and state authority.</a:t>
            </a:r>
          </a:p>
          <a:p>
            <a:r>
              <a:rPr lang="en-US" dirty="0" smtClean="0"/>
              <a:t>To understand it, one must distinguish it from the "Will of All" and the "Private Will."</a:t>
            </a:r>
          </a:p>
          <a:p>
            <a:endParaRPr lang="en-US" dirty="0"/>
          </a:p>
        </p:txBody>
      </p:sp>
      <p:sp>
        <p:nvSpPr>
          <p:cNvPr id="2" name="Title 1"/>
          <p:cNvSpPr>
            <a:spLocks noGrp="1"/>
          </p:cNvSpPr>
          <p:nvPr>
            <p:ph type="title"/>
          </p:nvPr>
        </p:nvSpPr>
        <p:spPr/>
        <p:txBody>
          <a:bodyPr/>
          <a:lstStyle/>
          <a:p>
            <a:r>
              <a:rPr lang="en-US" dirty="0" smtClean="0"/>
              <a:t>General Will</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b="1" dirty="0" smtClean="0"/>
              <a:t>The Three Types of Will</a:t>
            </a:r>
          </a:p>
          <a:p>
            <a:r>
              <a:rPr lang="en-US" dirty="0" smtClean="0"/>
              <a:t>Rousseau categorizes human motivation into three distinct layers:</a:t>
            </a:r>
          </a:p>
          <a:p>
            <a:r>
              <a:rPr lang="en-US" b="1" dirty="0" smtClean="0"/>
              <a:t>The Private Will:</a:t>
            </a:r>
            <a:r>
              <a:rPr lang="en-US" dirty="0" smtClean="0"/>
              <a:t> The selfish desires of an individual (e.g., wanting to pay no taxes).</a:t>
            </a:r>
          </a:p>
          <a:p>
            <a:r>
              <a:rPr lang="en-US" b="1" dirty="0" smtClean="0"/>
              <a:t>The Will of All:</a:t>
            </a:r>
            <a:r>
              <a:rPr lang="en-US" dirty="0" smtClean="0"/>
              <a:t> The sum of all these private interests. It is a quantitative measure—essentially a "majority rule" based on what people want for themselves.</a:t>
            </a:r>
          </a:p>
          <a:p>
            <a:r>
              <a:rPr lang="en-US" b="1" dirty="0" smtClean="0"/>
              <a:t>The General Will:</a:t>
            </a:r>
            <a:r>
              <a:rPr lang="en-US" dirty="0" smtClean="0"/>
              <a:t> The collective interest of the community as a whole. It is a qualitative measure—what the citizens would want if they ignored their personal biases and focused only on the common good.</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en-US" b="1" dirty="0" smtClean="0"/>
              <a:t>Key Characteristics</a:t>
            </a:r>
          </a:p>
          <a:p>
            <a:r>
              <a:rPr lang="en-US" dirty="0" smtClean="0"/>
              <a:t>For a decision or law to truly represent the General Will, it must meet several criteria:</a:t>
            </a:r>
          </a:p>
          <a:p>
            <a:r>
              <a:rPr lang="en-US" b="1" dirty="0" smtClean="0"/>
              <a:t>Inalienable:</a:t>
            </a:r>
            <a:r>
              <a:rPr lang="en-US" dirty="0" smtClean="0"/>
              <a:t> Sovereignty belongs to the people and cannot be traded or given away to a representative (like a King or a Parliament).</a:t>
            </a:r>
          </a:p>
          <a:p>
            <a:r>
              <a:rPr lang="en-US" b="1" dirty="0" smtClean="0"/>
              <a:t>Indivisible:</a:t>
            </a:r>
            <a:r>
              <a:rPr lang="en-US" dirty="0" smtClean="0"/>
              <a:t> The will of the whole people cannot be split into different branches or parties.</a:t>
            </a:r>
          </a:p>
          <a:p>
            <a:r>
              <a:rPr lang="en-US" b="1" dirty="0" smtClean="0"/>
              <a:t>Infallible:</a:t>
            </a:r>
            <a:r>
              <a:rPr lang="en-US" dirty="0" smtClean="0"/>
              <a:t> Rousseau famously claimed the General Will is "always right." This doesn't mean the people cannot be deceived, but that the </a:t>
            </a:r>
            <a:r>
              <a:rPr lang="en-US" i="1" dirty="0" smtClean="0"/>
              <a:t>standard</a:t>
            </a:r>
            <a:r>
              <a:rPr lang="en-US" dirty="0" smtClean="0"/>
              <a:t> of the common good is always the correct goal for a society.</a:t>
            </a:r>
          </a:p>
          <a:p>
            <a:endParaRPr lang="en-US" dirty="0"/>
          </a:p>
        </p:txBody>
      </p:sp>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"Forced to be Free"</a:t>
            </a:r>
          </a:p>
          <a:p>
            <a:r>
              <a:rPr lang="en-US" dirty="0" smtClean="0"/>
              <a:t>This is perhaps Rousseau's most controversial statement. He argued that if an individual refuses to obey the General Will (which they helped create as a citizen), the community must compel them to do so.</a:t>
            </a:r>
          </a:p>
          <a:p>
            <a:r>
              <a:rPr lang="en-US" b="1" dirty="0" smtClean="0"/>
              <a:t>The Logic:</a:t>
            </a:r>
            <a:r>
              <a:rPr lang="en-US" dirty="0" smtClean="0"/>
              <a:t> Since the General Will represents your "true" interests as a social being, being forced to follow it is simply being forced to follow your own higher reason.</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How is it Determined?</a:t>
            </a:r>
          </a:p>
          <a:p>
            <a:r>
              <a:rPr lang="en-US" dirty="0" smtClean="0"/>
              <a:t>Rousseau believed the General Will emerges when:</a:t>
            </a:r>
          </a:p>
          <a:p>
            <a:r>
              <a:rPr lang="en-US" b="1" dirty="0" smtClean="0"/>
              <a:t>Citizens are informed.</a:t>
            </a:r>
            <a:endParaRPr lang="en-US" dirty="0" smtClean="0"/>
          </a:p>
          <a:p>
            <a:r>
              <a:rPr lang="en-US" b="1" dirty="0" smtClean="0"/>
              <a:t>Citizens deliberate alone.</a:t>
            </a:r>
            <a:r>
              <a:rPr lang="en-US" dirty="0" smtClean="0"/>
              <a:t> He was wary of political parties or "factions" because they distort the collective interest into group interests.</a:t>
            </a:r>
          </a:p>
          <a:p>
            <a:r>
              <a:rPr lang="en-US" b="1" dirty="0" smtClean="0"/>
              <a:t>The Law is Universal.</a:t>
            </a:r>
            <a:r>
              <a:rPr lang="en-US" dirty="0" smtClean="0"/>
              <a:t> The General Will cannot target a specific person; it must apply to everyone equally (e.g., "All citizens must pay a 10% tax" vs. "John must pay $500").</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The Paradox of the General Will</a:t>
            </a:r>
          </a:p>
          <a:p>
            <a:r>
              <a:rPr lang="en-US" dirty="0" smtClean="0"/>
              <a:t>Critics often point out a "Totalitarian" risk in this theory. If the state claims to know the "General Will" better than the individuals themselves, it can lead to the suppression of dissent in the name of the "common good." However, for Rousseau, the General Will was intended to be the ultimate safeguard of equality, ensuring that no one is subject to the personal whims of another.</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Sovereignty and the Legislator</a:t>
            </a:r>
          </a:p>
          <a:p>
            <a:r>
              <a:rPr lang="en-US" b="1" dirty="0" smtClean="0"/>
              <a:t>Popular Sovereignty:</a:t>
            </a:r>
            <a:r>
              <a:rPr lang="en-US" dirty="0" smtClean="0"/>
              <a:t> Sovereignty belongs to the people, not a monarch. It cannot be represented; it must be exercised directly.</a:t>
            </a:r>
          </a:p>
          <a:p>
            <a:r>
              <a:rPr lang="en-US" b="1" dirty="0" smtClean="0"/>
              <a:t>The Role of the Legislator:</a:t>
            </a:r>
            <a:r>
              <a:rPr lang="en-US" dirty="0" smtClean="0"/>
              <a:t> A "superior intelligence" who helps the people see what the General Will is when they are confused by private interests.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Comparison with Hobbes and Locke</a:t>
            </a:r>
          </a:p>
          <a:p>
            <a:r>
              <a:rPr lang="en-US" b="1" dirty="0" smtClean="0"/>
              <a:t>Feature 		</a:t>
            </a:r>
            <a:r>
              <a:rPr lang="en-US" b="1" dirty="0" smtClean="0">
                <a:solidFill>
                  <a:srgbClr val="002060"/>
                </a:solidFill>
              </a:rPr>
              <a:t>Hobbes</a:t>
            </a:r>
            <a:r>
              <a:rPr lang="en-US" b="1" dirty="0" smtClean="0"/>
              <a:t>   </a:t>
            </a:r>
            <a:r>
              <a:rPr lang="en-US" b="1" dirty="0" smtClean="0">
                <a:solidFill>
                  <a:schemeClr val="tx2">
                    <a:lumMod val="50000"/>
                  </a:schemeClr>
                </a:solidFill>
              </a:rPr>
              <a:t>Locke</a:t>
            </a:r>
            <a:r>
              <a:rPr lang="en-US" b="1" dirty="0" smtClean="0"/>
              <a:t> 	   Rousseau</a:t>
            </a:r>
          </a:p>
          <a:p>
            <a:r>
              <a:rPr lang="en-US" b="1" dirty="0" smtClean="0"/>
              <a:t>State </a:t>
            </a:r>
            <a:r>
              <a:rPr lang="en-US" b="1" dirty="0" smtClean="0"/>
              <a:t>of </a:t>
            </a:r>
            <a:r>
              <a:rPr lang="en-US" b="1" dirty="0" smtClean="0"/>
              <a:t>Nature </a:t>
            </a:r>
            <a:r>
              <a:rPr lang="en-US" dirty="0" smtClean="0">
                <a:solidFill>
                  <a:srgbClr val="002060"/>
                </a:solidFill>
              </a:rPr>
              <a:t>War </a:t>
            </a:r>
            <a:r>
              <a:rPr lang="en-US" dirty="0" smtClean="0">
                <a:solidFill>
                  <a:srgbClr val="002060"/>
                </a:solidFill>
              </a:rPr>
              <a:t>of all against </a:t>
            </a:r>
            <a:r>
              <a:rPr lang="en-US" dirty="0" smtClean="0">
                <a:solidFill>
                  <a:srgbClr val="002060"/>
                </a:solidFill>
              </a:rPr>
              <a:t>all </a:t>
            </a:r>
            <a:r>
              <a:rPr lang="en-US" dirty="0" smtClean="0">
                <a:solidFill>
                  <a:schemeClr val="tx2">
                    <a:lumMod val="75000"/>
                  </a:schemeClr>
                </a:solidFill>
              </a:rPr>
              <a:t>Mostly peaceful </a:t>
            </a:r>
            <a:r>
              <a:rPr lang="en-US" dirty="0" smtClean="0"/>
              <a:t>Noble/Innocent</a:t>
            </a:r>
          </a:p>
          <a:p>
            <a:r>
              <a:rPr lang="en-US" b="1" dirty="0" smtClean="0"/>
              <a:t>Contract Goal </a:t>
            </a:r>
            <a:r>
              <a:rPr lang="en-US" dirty="0" smtClean="0">
                <a:solidFill>
                  <a:srgbClr val="002060"/>
                </a:solidFill>
              </a:rPr>
              <a:t>Order </a:t>
            </a:r>
            <a:r>
              <a:rPr lang="en-US" dirty="0" smtClean="0">
                <a:solidFill>
                  <a:srgbClr val="002060"/>
                </a:solidFill>
              </a:rPr>
              <a:t>and </a:t>
            </a:r>
            <a:r>
              <a:rPr lang="en-US" dirty="0" smtClean="0">
                <a:solidFill>
                  <a:srgbClr val="002060"/>
                </a:solidFill>
              </a:rPr>
              <a:t>Safety </a:t>
            </a:r>
            <a:r>
              <a:rPr lang="en-US" dirty="0" smtClean="0">
                <a:solidFill>
                  <a:srgbClr val="FFFF00"/>
                </a:solidFill>
              </a:rPr>
              <a:t>Protection </a:t>
            </a:r>
            <a:r>
              <a:rPr lang="en-US" dirty="0" smtClean="0">
                <a:solidFill>
                  <a:srgbClr val="FFFF00"/>
                </a:solidFill>
              </a:rPr>
              <a:t>of </a:t>
            </a:r>
            <a:r>
              <a:rPr lang="en-US" dirty="0" smtClean="0">
                <a:solidFill>
                  <a:srgbClr val="FFFF00"/>
                </a:solidFill>
              </a:rPr>
              <a:t>Property</a:t>
            </a:r>
            <a:r>
              <a:rPr lang="en-US" dirty="0" smtClean="0">
                <a:solidFill>
                  <a:schemeClr val="accent6">
                    <a:lumMod val="75000"/>
                  </a:schemeClr>
                </a:solidFill>
              </a:rPr>
              <a:t> </a:t>
            </a:r>
            <a:r>
              <a:rPr lang="en-US" dirty="0" smtClean="0"/>
              <a:t>Liberty </a:t>
            </a:r>
            <a:r>
              <a:rPr lang="en-US" dirty="0" smtClean="0"/>
              <a:t>and </a:t>
            </a:r>
            <a:r>
              <a:rPr lang="en-US" dirty="0" smtClean="0"/>
              <a:t>Equality </a:t>
            </a:r>
          </a:p>
          <a:p>
            <a:r>
              <a:rPr lang="en-US" b="1" dirty="0" smtClean="0"/>
              <a:t>Sovereignty </a:t>
            </a:r>
            <a:r>
              <a:rPr lang="en-US" dirty="0" smtClean="0">
                <a:solidFill>
                  <a:srgbClr val="002060"/>
                </a:solidFill>
              </a:rPr>
              <a:t>Absolute Monarch </a:t>
            </a:r>
            <a:r>
              <a:rPr lang="en-US" dirty="0" smtClean="0">
                <a:solidFill>
                  <a:schemeClr val="tx2">
                    <a:lumMod val="50000"/>
                  </a:schemeClr>
                </a:solidFill>
              </a:rPr>
              <a:t>Limited Government The </a:t>
            </a:r>
            <a:r>
              <a:rPr lang="en-US" dirty="0" smtClean="0">
                <a:solidFill>
                  <a:schemeClr val="tx2">
                    <a:lumMod val="50000"/>
                  </a:schemeClr>
                </a:solidFill>
              </a:rPr>
              <a:t>General Will</a:t>
            </a:r>
            <a:endParaRPr lang="en-US" dirty="0">
              <a:solidFill>
                <a:schemeClr val="tx2">
                  <a:lumMod val="50000"/>
                </a:schemeClr>
              </a:solidFill>
            </a:endParaRPr>
          </a:p>
        </p:txBody>
      </p:sp>
      <p:sp>
        <p:nvSpPr>
          <p:cNvPr id="2" name="Title 1"/>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638800"/>
          </a:xfrm>
        </p:spPr>
        <p:txBody>
          <a:bodyPr>
            <a:normAutofit/>
          </a:bodyPr>
          <a:lstStyle/>
          <a:p>
            <a:r>
              <a:rPr lang="en-US" dirty="0" smtClean="0"/>
              <a:t>Criticism: </a:t>
            </a:r>
          </a:p>
          <a:p>
            <a:r>
              <a:rPr lang="en-US" dirty="0" smtClean="0"/>
              <a:t>Criticizing </a:t>
            </a:r>
            <a:r>
              <a:rPr lang="en-US" dirty="0" smtClean="0"/>
              <a:t>Jean-Jacques Rousseau requires navigating the thin line between his reputation as a champion of democracy and the darker, more authoritarian interpretations of his work. While his ideas fueled the French Revolution, they have also been blamed for providing the philosophical blueprint for modern totalitarianism.</a:t>
            </a:r>
          </a:p>
          <a:p>
            <a:r>
              <a:rPr lang="en-US" b="1" dirty="0" smtClean="0"/>
              <a:t>1. Criticism of the "State of Nature"</a:t>
            </a:r>
          </a:p>
          <a:p>
            <a:r>
              <a:rPr lang="en-US" dirty="0" smtClean="0"/>
              <a:t>Rousseau’s vision of the "Noble Savage"—a solitary, peaceful, and self-sufficient human—is often attacked for being historically and biologically inaccurate.</a:t>
            </a:r>
          </a:p>
          <a:p>
            <a:endParaRPr lang="en-US" dirty="0"/>
          </a:p>
        </p:txBody>
      </p:sp>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b="1" dirty="0" smtClean="0"/>
              <a:t>The Myth of Isolation:</a:t>
            </a:r>
            <a:r>
              <a:rPr lang="en-US" dirty="0" smtClean="0"/>
              <a:t> Anthropologists and evolutionary biologists argue that humans are inherently social animals. There was likely never a period where humans lived in the total isolation Rousseau describes.</a:t>
            </a:r>
          </a:p>
          <a:p>
            <a:r>
              <a:rPr lang="en-US" b="1" dirty="0" smtClean="0"/>
              <a:t>Logical Inconsistency:</a:t>
            </a:r>
            <a:r>
              <a:rPr lang="en-US" dirty="0" smtClean="0"/>
              <a:t> If humans were truly "noble" and satisfied in the State of Nature, critics ask why they would ever leave it. If the transition to society was caused by the "accident" of private property, it suggests that the State of Nature was fragile and unsustainable, rather than an ideal state.</a:t>
            </a:r>
          </a:p>
          <a:p>
            <a:r>
              <a:rPr lang="en-US" b="1" dirty="0" smtClean="0"/>
              <a:t>Romanticized </a:t>
            </a:r>
            <a:r>
              <a:rPr lang="en-US" b="1" dirty="0" err="1" smtClean="0"/>
              <a:t>Primitiveism</a:t>
            </a:r>
            <a:r>
              <a:rPr lang="en-US" b="1" dirty="0" smtClean="0"/>
              <a:t>:</a:t>
            </a:r>
            <a:r>
              <a:rPr lang="en-US" dirty="0" smtClean="0"/>
              <a:t> Critics like Voltaire ridiculed Rousseau’s rejection of civilization, famously joking that reading Rousseau made one want to "walk on all fours."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Introduction</a:t>
            </a:r>
          </a:p>
          <a:p>
            <a:r>
              <a:rPr lang="en-US" b="1" dirty="0" smtClean="0"/>
              <a:t>The Core Question:</a:t>
            </a:r>
            <a:r>
              <a:rPr lang="en-US" dirty="0" smtClean="0"/>
              <a:t> What is man like without laws, government, or society?</a:t>
            </a:r>
          </a:p>
          <a:p>
            <a:r>
              <a:rPr lang="en-US" b="1" dirty="0" smtClean="0"/>
              <a:t>The Famous Quote:</a:t>
            </a:r>
            <a:r>
              <a:rPr lang="en-US" dirty="0" smtClean="0"/>
              <a:t> "Man is born free, and everywhere he is in chains."</a:t>
            </a:r>
          </a:p>
          <a:p>
            <a:r>
              <a:rPr lang="en-US" b="1" dirty="0" smtClean="0"/>
              <a:t>Context:</a:t>
            </a:r>
            <a:r>
              <a:rPr lang="en-US" dirty="0" smtClean="0"/>
              <a:t> Written primarily in his </a:t>
            </a:r>
            <a:r>
              <a:rPr lang="en-US" i="1" dirty="0" smtClean="0"/>
              <a:t>Discourse on the Origin of Inequality</a:t>
            </a:r>
            <a:r>
              <a:rPr lang="en-US" dirty="0" smtClean="0"/>
              <a:t> (1755).</a:t>
            </a:r>
          </a:p>
          <a:p>
            <a:r>
              <a:rPr lang="en-US" b="1" dirty="0" smtClean="0"/>
              <a:t>Key Distinction:</a:t>
            </a:r>
            <a:r>
              <a:rPr lang="en-US" dirty="0" smtClean="0"/>
              <a:t> Unlike Hobbes (who saw nature as war), Rousseau saw it as a peaceful, idyllic starting point.</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324600"/>
          </a:xfrm>
        </p:spPr>
        <p:txBody>
          <a:bodyPr>
            <a:normAutofit fontScale="92500" lnSpcReduction="20000"/>
          </a:bodyPr>
          <a:lstStyle/>
          <a:p>
            <a:r>
              <a:rPr lang="en-US" b="1" dirty="0" smtClean="0"/>
              <a:t>2. Criticism of the Social Contract</a:t>
            </a:r>
          </a:p>
          <a:p>
            <a:r>
              <a:rPr lang="en-US" dirty="0" smtClean="0"/>
              <a:t>The mechanism by which Rousseau moves from nature to society presents several "liberal" nightmares regarding individual rights.</a:t>
            </a:r>
          </a:p>
          <a:p>
            <a:r>
              <a:rPr lang="en-US" b="1" dirty="0" smtClean="0"/>
              <a:t>The Total Alienation of Rights:</a:t>
            </a:r>
            <a:r>
              <a:rPr lang="en-US" dirty="0" smtClean="0"/>
              <a:t> Rousseau demands that every individual surrender </a:t>
            </a:r>
            <a:r>
              <a:rPr lang="en-US" i="1" dirty="0" smtClean="0"/>
              <a:t>all</a:t>
            </a:r>
            <a:r>
              <a:rPr lang="en-US" dirty="0" smtClean="0"/>
              <a:t> rights to the community. Unlike John Locke, who argued for "inalienable rights" (life, liberty, property) that the state cannot touch, Rousseau leaves the individual with no legal shield against the collective.</a:t>
            </a:r>
          </a:p>
          <a:p>
            <a:r>
              <a:rPr lang="en-US" b="1" dirty="0" smtClean="0"/>
              <a:t>The Problem of Representation:</a:t>
            </a:r>
            <a:r>
              <a:rPr lang="en-US" dirty="0" smtClean="0"/>
              <a:t> Rousseau famously hated representative democracy (like the British Parliament), calling it a form of slavery. He insisted on </a:t>
            </a:r>
            <a:r>
              <a:rPr lang="en-US" b="1" dirty="0" smtClean="0"/>
              <a:t>Direct Democracy</a:t>
            </a:r>
            <a:r>
              <a:rPr lang="en-US" dirty="0" smtClean="0"/>
              <a:t>. Critics argue this is physically impossible in any modern nation-state and only works in tiny city-states like ancient Geneva.</a:t>
            </a:r>
          </a:p>
          <a:p>
            <a:r>
              <a:rPr lang="en-US" b="1" dirty="0" smtClean="0"/>
              <a:t>The Lack of Minority Protections:</a:t>
            </a:r>
            <a:r>
              <a:rPr lang="en-US" dirty="0" smtClean="0"/>
              <a:t> Because the contract is based on a collective "body politic," there are very few safeguards for those who disagree with the majority.</a:t>
            </a:r>
          </a:p>
          <a:p>
            <a:endParaRPr lang="en-US" dirty="0"/>
          </a:p>
        </p:txBody>
      </p:sp>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smtClean="0"/>
              <a:t>3. Criticism of the General Will (</a:t>
            </a:r>
            <a:r>
              <a:rPr lang="en-US" b="1" i="1" dirty="0" err="1" smtClean="0"/>
              <a:t>Volonté</a:t>
            </a:r>
            <a:r>
              <a:rPr lang="en-US" b="1" i="1" dirty="0" smtClean="0"/>
              <a:t> </a:t>
            </a:r>
            <a:r>
              <a:rPr lang="en-US" b="1" i="1" dirty="0" err="1" smtClean="0"/>
              <a:t>Générale</a:t>
            </a:r>
            <a:r>
              <a:rPr lang="en-US" b="1" dirty="0" smtClean="0"/>
              <a:t>)</a:t>
            </a:r>
          </a:p>
          <a:p>
            <a:r>
              <a:rPr lang="en-US" dirty="0" smtClean="0"/>
              <a:t>The General Will is the most controversial part of Rousseau’s legacy. It is often described as "mystical" rather than political.</a:t>
            </a:r>
          </a:p>
          <a:p>
            <a:r>
              <a:rPr lang="en-US" b="1" dirty="0" smtClean="0"/>
              <a:t>The "Totalitarian" Risk:</a:t>
            </a:r>
            <a:r>
              <a:rPr lang="en-US" dirty="0" smtClean="0"/>
              <a:t> Since the General Will is "always right" and represents the "true" interest of every citizen, anyone who disagrees is labeled as "mistaken." This leads to the infamous phrase that a dissenter must be </a:t>
            </a:r>
            <a:r>
              <a:rPr lang="en-US" b="1" dirty="0" smtClean="0"/>
              <a:t>"forced to be free."</a:t>
            </a:r>
            <a:r>
              <a:rPr lang="en-US" dirty="0" smtClean="0"/>
              <a:t> Critics like Isaiah Berlin argued this justifies the suppression of all dissent in the name of a "higher liberty."</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Vagueness and Manipulation:</a:t>
            </a:r>
            <a:r>
              <a:rPr lang="en-US" dirty="0" smtClean="0"/>
              <a:t> How do we actually </a:t>
            </a:r>
            <a:r>
              <a:rPr lang="en-US" i="1" dirty="0" smtClean="0"/>
              <a:t>know</a:t>
            </a:r>
            <a:r>
              <a:rPr lang="en-US" dirty="0" smtClean="0"/>
              <a:t> what the General Will is? Rousseau doesn't provide a clear voting mechanism that guarantees the result is the General Will rather than just the "Will of All." This allows dictators or "The Legislator" to claim they are the sole voice of the General Will.</a:t>
            </a:r>
          </a:p>
          <a:p>
            <a:r>
              <a:rPr lang="en-US" b="1" dirty="0" smtClean="0"/>
              <a:t>The Erasure of the Individual:</a:t>
            </a:r>
            <a:r>
              <a:rPr lang="en-US" dirty="0" smtClean="0"/>
              <a:t> By prioritizing the collective interest, Rousseau treats society as a single organism. Critics argue this erases the importance of individual conscience, diversity of thought, and pluralism.</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4. Historical Perspective: The "Reign of Terror"</a:t>
            </a:r>
          </a:p>
          <a:p>
            <a:r>
              <a:rPr lang="en-US" dirty="0" smtClean="0"/>
              <a:t>The most practical criticism of Rousseau came during the French Revolution. </a:t>
            </a:r>
            <a:r>
              <a:rPr lang="en-US" dirty="0" err="1" smtClean="0"/>
              <a:t>Maximilien</a:t>
            </a:r>
            <a:r>
              <a:rPr lang="en-US" dirty="0" smtClean="0"/>
              <a:t> Robespierre was a devoted follower of Rousseau and used the concept of the "General Will" to justify the </a:t>
            </a:r>
            <a:r>
              <a:rPr lang="en-US" b="1" dirty="0" smtClean="0"/>
              <a:t>Guillotine</a:t>
            </a:r>
            <a:r>
              <a:rPr lang="en-US" dirty="0" smtClean="0"/>
              <a:t>. If the "Republic of Virtue" represented the General Will, then any "enemy of the people" was a "disease" in the body politic that had to be removed. This historical outcome remains the primary argument used by critics against Rousseau's collectivism.</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The Physical Man</a:t>
            </a:r>
          </a:p>
          <a:p>
            <a:r>
              <a:rPr lang="en-US" b="1" dirty="0" smtClean="0"/>
              <a:t>Biological Robustness:</a:t>
            </a:r>
            <a:r>
              <a:rPr lang="en-US" dirty="0" smtClean="0"/>
              <a:t> In nature, man is a "well-organized animal."</a:t>
            </a:r>
          </a:p>
          <a:p>
            <a:r>
              <a:rPr lang="en-US" b="1" dirty="0" smtClean="0"/>
              <a:t>Natural Strength:</a:t>
            </a:r>
            <a:r>
              <a:rPr lang="en-US" dirty="0" smtClean="0"/>
              <a:t> Without tools or medicine, humans are faster, stronger, and more resilient.</a:t>
            </a:r>
          </a:p>
          <a:p>
            <a:r>
              <a:rPr lang="en-US" b="1" dirty="0" smtClean="0"/>
              <a:t>Solitary Existence:</a:t>
            </a:r>
            <a:r>
              <a:rPr lang="en-US" dirty="0" smtClean="0"/>
              <a:t> Humans live as individuals, meeting only for basic needs or reproduction. There are no families or permanent homes.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The Two Primal </a:t>
            </a:r>
            <a:r>
              <a:rPr lang="en-US" b="1" dirty="0" smtClean="0"/>
              <a:t>Instincts:</a:t>
            </a:r>
            <a:endParaRPr lang="en-US" b="1" dirty="0" smtClean="0"/>
          </a:p>
          <a:p>
            <a:r>
              <a:rPr lang="en-US" dirty="0" smtClean="0"/>
              <a:t>Rousseau argues that two "pre-rational" sentiments guide us before we learn to think:</a:t>
            </a:r>
          </a:p>
          <a:p>
            <a:r>
              <a:rPr lang="en-US" b="1" dirty="0" smtClean="0"/>
              <a:t>Amour de </a:t>
            </a:r>
            <a:r>
              <a:rPr lang="en-US" b="1" dirty="0" err="1" smtClean="0"/>
              <a:t>soi</a:t>
            </a:r>
            <a:r>
              <a:rPr lang="en-US" b="1" dirty="0" smtClean="0"/>
              <a:t> (Self-Love):</a:t>
            </a:r>
            <a:r>
              <a:rPr lang="en-US" dirty="0" smtClean="0"/>
              <a:t> A healthy, natural drive for self-preservation. It is quiet and non-competitive.</a:t>
            </a:r>
          </a:p>
          <a:p>
            <a:r>
              <a:rPr lang="en-US" b="1" dirty="0" err="1" smtClean="0"/>
              <a:t>Pitié</a:t>
            </a:r>
            <a:r>
              <a:rPr lang="en-US" b="1" dirty="0" smtClean="0"/>
              <a:t> (Compassion/Pity):</a:t>
            </a:r>
            <a:r>
              <a:rPr lang="en-US" dirty="0" smtClean="0"/>
              <a:t> An innate repugnance at seeing any sentient being suffer. This acts as the "natural law" that prevents us from hurting others.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Man vs. Beast (Perfectibility)</a:t>
            </a:r>
          </a:p>
          <a:p>
            <a:r>
              <a:rPr lang="en-US" b="1" dirty="0" smtClean="0"/>
              <a:t>The Difference:</a:t>
            </a:r>
            <a:r>
              <a:rPr lang="en-US" dirty="0" smtClean="0"/>
              <a:t> Animals are driven by instinct (a "static" state).</a:t>
            </a:r>
          </a:p>
          <a:p>
            <a:r>
              <a:rPr lang="en-US" b="1" dirty="0" err="1" smtClean="0"/>
              <a:t>Perfectibilité</a:t>
            </a:r>
            <a:r>
              <a:rPr lang="en-US" b="1" dirty="0" smtClean="0"/>
              <a:t>:</a:t>
            </a:r>
            <a:r>
              <a:rPr lang="en-US" dirty="0" smtClean="0"/>
              <a:t> Humans have the unique capacity to change, learn, and adapt.</a:t>
            </a:r>
          </a:p>
          <a:p>
            <a:r>
              <a:rPr lang="en-US" b="1" dirty="0" smtClean="0"/>
              <a:t>The Double-Edged Sword:</a:t>
            </a:r>
            <a:r>
              <a:rPr lang="en-US" dirty="0" smtClean="0"/>
              <a:t> This "perfectibility" allows us to build civilizations, but it is also the root of our eventual corruption and unhappiness.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The Turning Point – Property</a:t>
            </a:r>
          </a:p>
          <a:p>
            <a:r>
              <a:rPr lang="en-US" b="1" dirty="0" smtClean="0"/>
              <a:t>The End of Innocence:</a:t>
            </a:r>
            <a:r>
              <a:rPr lang="en-US" dirty="0" smtClean="0"/>
              <a:t> The state of nature ends when the first person fences off a piece of land and says, </a:t>
            </a:r>
            <a:r>
              <a:rPr lang="en-US" b="1" dirty="0" smtClean="0"/>
              <a:t>"This is mine."</a:t>
            </a:r>
            <a:endParaRPr lang="en-US" dirty="0" smtClean="0"/>
          </a:p>
          <a:p>
            <a:r>
              <a:rPr lang="en-US" b="1" dirty="0" smtClean="0"/>
              <a:t>The Birth of Inequality:</a:t>
            </a:r>
            <a:r>
              <a:rPr lang="en-US" dirty="0" smtClean="0"/>
              <a:t> Property leads to competition, vanity, and the transition from </a:t>
            </a:r>
            <a:r>
              <a:rPr lang="en-US" i="1" dirty="0" smtClean="0"/>
              <a:t>Amour de </a:t>
            </a:r>
            <a:r>
              <a:rPr lang="en-US" i="1" dirty="0" err="1" smtClean="0"/>
              <a:t>soi</a:t>
            </a:r>
            <a:r>
              <a:rPr lang="en-US" dirty="0" smtClean="0"/>
              <a:t> (healthy self-love) to </a:t>
            </a:r>
            <a:r>
              <a:rPr lang="en-US" i="1" dirty="0" smtClean="0"/>
              <a:t>Amour-propre</a:t>
            </a:r>
            <a:r>
              <a:rPr lang="en-US" dirty="0" smtClean="0"/>
              <a:t> (pride/vanity based on others' opinions).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Conclusion &amp; Legacy</a:t>
            </a:r>
          </a:p>
          <a:p>
            <a:r>
              <a:rPr lang="en-US" b="1" dirty="0" smtClean="0"/>
              <a:t>The "Noble Savage":</a:t>
            </a:r>
            <a:r>
              <a:rPr lang="en-US" dirty="0" smtClean="0"/>
              <a:t> While Rousseau didn't use this exact phrase, it captures his idea that "uncivilized" man was morally superior.</a:t>
            </a:r>
          </a:p>
          <a:p>
            <a:r>
              <a:rPr lang="en-US" b="1" dirty="0" smtClean="0"/>
              <a:t>The Social Contract:</a:t>
            </a:r>
            <a:r>
              <a:rPr lang="en-US" dirty="0" smtClean="0"/>
              <a:t> Because we cannot return to the forest, we must find a way to be free within society through the "General Will."</a:t>
            </a:r>
          </a:p>
          <a:p>
            <a:r>
              <a:rPr lang="en-US" b="1" dirty="0" smtClean="0"/>
              <a:t>Impact:</a:t>
            </a:r>
            <a:r>
              <a:rPr lang="en-US" dirty="0" smtClean="0"/>
              <a:t> Influenced the French Revolution, Romanticism, and modern educational theory.</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The State of Nature</a:t>
            </a:r>
          </a:p>
          <a:p>
            <a:r>
              <a:rPr lang="en-US" b="1" dirty="0" smtClean="0"/>
              <a:t>The "Noble Savage":</a:t>
            </a:r>
            <a:r>
              <a:rPr lang="en-US" dirty="0" smtClean="0"/>
              <a:t> Unlike Hobbes, Rousseau viewed early humans as naturally good, self-sufficient, and compassionate.</a:t>
            </a:r>
          </a:p>
          <a:p>
            <a:r>
              <a:rPr lang="en-US" b="1" dirty="0" smtClean="0"/>
              <a:t>The Decline:</a:t>
            </a:r>
            <a:r>
              <a:rPr lang="en-US" dirty="0" smtClean="0"/>
              <a:t> The invention of </a:t>
            </a:r>
            <a:r>
              <a:rPr lang="en-US" b="1" dirty="0" smtClean="0"/>
              <a:t>private property</a:t>
            </a:r>
            <a:r>
              <a:rPr lang="en-US" dirty="0" smtClean="0"/>
              <a:t> led to inequality, greed, and conflict.</a:t>
            </a:r>
          </a:p>
          <a:p>
            <a:r>
              <a:rPr lang="en-US" b="1" dirty="0" smtClean="0"/>
              <a:t>The Necessity:</a:t>
            </a:r>
            <a:r>
              <a:rPr lang="en-US" dirty="0" smtClean="0"/>
              <a:t> The Social Contract is not a return to nature, but a way to move forward into a moral civil society.</a:t>
            </a:r>
          </a:p>
          <a:p>
            <a:endParaRPr lang="en-US" dirty="0"/>
          </a:p>
        </p:txBody>
      </p:sp>
      <p:sp>
        <p:nvSpPr>
          <p:cNvPr id="2" name="Title 1"/>
          <p:cNvSpPr>
            <a:spLocks noGrp="1"/>
          </p:cNvSpPr>
          <p:nvPr>
            <p:ph type="title"/>
          </p:nvPr>
        </p:nvSpPr>
        <p:spPr/>
        <p:txBody>
          <a:bodyPr/>
          <a:lstStyle/>
          <a:p>
            <a:r>
              <a:rPr lang="en-US" dirty="0" smtClean="0"/>
              <a:t>Social Contract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The Act of Association</a:t>
            </a:r>
          </a:p>
          <a:p>
            <a:r>
              <a:rPr lang="en-US" b="1" dirty="0" smtClean="0"/>
              <a:t>The Clause:</a:t>
            </a:r>
            <a:r>
              <a:rPr lang="en-US" dirty="0" smtClean="0"/>
              <a:t> Each individual surrenders all their rights to the </a:t>
            </a:r>
            <a:r>
              <a:rPr lang="en-US" b="1" dirty="0" smtClean="0"/>
              <a:t>entire community</a:t>
            </a:r>
            <a:r>
              <a:rPr lang="en-US" dirty="0" smtClean="0"/>
              <a:t>.</a:t>
            </a:r>
          </a:p>
          <a:p>
            <a:r>
              <a:rPr lang="en-US" b="1" dirty="0" smtClean="0"/>
              <a:t>The Paradox:</a:t>
            </a:r>
            <a:r>
              <a:rPr lang="en-US" dirty="0" smtClean="0"/>
              <a:t> By giving oneself to all, one gives oneself to nobody.</a:t>
            </a:r>
          </a:p>
          <a:p>
            <a:r>
              <a:rPr lang="en-US" b="1" dirty="0" smtClean="0"/>
              <a:t>Transformation:</a:t>
            </a:r>
            <a:r>
              <a:rPr lang="en-US" dirty="0" smtClean="0"/>
              <a:t> We trade "Natural Liberty" (the right to do anything) for "Civil Liberty" (the right to be protected by law).</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21</TotalTime>
  <Words>1790</Words>
  <Application>Microsoft Office PowerPoint</Application>
  <PresentationFormat>On-screen Show (4:3)</PresentationFormat>
  <Paragraphs>88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Paper</vt:lpstr>
      <vt:lpstr>Slide 1</vt:lpstr>
      <vt:lpstr>Slide 2</vt:lpstr>
      <vt:lpstr>Slide 3</vt:lpstr>
      <vt:lpstr>Slide 4</vt:lpstr>
      <vt:lpstr>Slide 5</vt:lpstr>
      <vt:lpstr>Slide 6</vt:lpstr>
      <vt:lpstr>Slide 7</vt:lpstr>
      <vt:lpstr>Social Contract</vt:lpstr>
      <vt:lpstr>Slide 9</vt:lpstr>
      <vt:lpstr>General Will</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10</cp:revision>
  <dcterms:created xsi:type="dcterms:W3CDTF">2006-08-16T00:00:00Z</dcterms:created>
  <dcterms:modified xsi:type="dcterms:W3CDTF">2026-03-24T03:55:26Z</dcterms:modified>
</cp:coreProperties>
</file>