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1430000" cy="8458200"/>
  <p:notesSz cx="11430000" cy="84582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7250" y="1998027"/>
            <a:ext cx="9715500" cy="13535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rgbClr val="302F2B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14500" y="3609340"/>
            <a:ext cx="8001000" cy="1611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rgbClr val="302F2B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302F2B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302F2B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50" y="253"/>
            <a:ext cx="4286250" cy="643864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0244" y="5926073"/>
            <a:ext cx="1754504" cy="4191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302F2B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71500" y="1482407"/>
            <a:ext cx="4972050" cy="4253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886450" y="1482407"/>
            <a:ext cx="4972050" cy="4253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3"/>
            <a:ext cx="4286250" cy="643864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302F2B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7375" y="338524"/>
            <a:ext cx="8565515" cy="1092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rgbClr val="302F2B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7375" y="2666873"/>
            <a:ext cx="5918834" cy="1367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rgbClr val="302F2B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886200" y="5994082"/>
            <a:ext cx="365760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71500" y="5994082"/>
            <a:ext cx="262890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229600" y="5994082"/>
            <a:ext cx="262890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gamma.app/?utm_source=made-with-gamma" TargetMode="External"/><Relationship Id="rId5" Type="http://schemas.openxmlformats.org/officeDocument/2006/relationships/image" Target="../media/image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hyperlink" Target="https://gamma.app/?utm_source=made-with-gamma" TargetMode="External"/><Relationship Id="rId6" Type="http://schemas.openxmlformats.org/officeDocument/2006/relationships/image" Target="../media/image2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2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hyperlink" Target="https://gamma.app/?utm_source=made-with-gamma" TargetMode="External"/><Relationship Id="rId6" Type="http://schemas.openxmlformats.org/officeDocument/2006/relationships/image" Target="../media/image2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3625" y="2117375"/>
            <a:ext cx="5581650" cy="14185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ts val="3679"/>
              </a:lnSpc>
              <a:spcBef>
                <a:spcPts val="105"/>
              </a:spcBef>
            </a:pPr>
            <a:r>
              <a:rPr dirty="0"/>
              <a:t>Global</a:t>
            </a:r>
            <a:r>
              <a:rPr dirty="0" spc="-65"/>
              <a:t> </a:t>
            </a:r>
            <a:r>
              <a:rPr dirty="0"/>
              <a:t>Architects:</a:t>
            </a:r>
            <a:r>
              <a:rPr dirty="0" spc="-55"/>
              <a:t> </a:t>
            </a:r>
            <a:r>
              <a:rPr dirty="0" spc="-10"/>
              <a:t>Understanding </a:t>
            </a:r>
            <a:r>
              <a:rPr dirty="0"/>
              <a:t>IOs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/>
              <a:t>NGOs</a:t>
            </a:r>
            <a:r>
              <a:rPr dirty="0" spc="-25"/>
              <a:t> </a:t>
            </a:r>
            <a:r>
              <a:rPr dirty="0"/>
              <a:t>in</a:t>
            </a:r>
            <a:r>
              <a:rPr dirty="0" spc="-25"/>
              <a:t> </a:t>
            </a:r>
            <a:r>
              <a:rPr dirty="0" spc="-10"/>
              <a:t>International</a:t>
            </a: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pc="-10"/>
              <a:t>Relations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873625" y="3741578"/>
            <a:ext cx="5339715" cy="5207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41300"/>
              </a:lnSpc>
              <a:spcBef>
                <a:spcPts val="90"/>
              </a:spcBef>
            </a:pP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Exploring</a:t>
            </a:r>
            <a:r>
              <a:rPr dirty="0" sz="1150" spc="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the</a:t>
            </a:r>
            <a:r>
              <a:rPr dirty="0" sz="1150" spc="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essential</a:t>
            </a:r>
            <a:r>
              <a:rPr dirty="0" sz="1150" spc="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roles</a:t>
            </a:r>
            <a:r>
              <a:rPr dirty="0" sz="1150" spc="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of</a:t>
            </a:r>
            <a:r>
              <a:rPr dirty="0" sz="1150" spc="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international</a:t>
            </a:r>
            <a:r>
              <a:rPr dirty="0" sz="1150" spc="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organizations</a:t>
            </a:r>
            <a:r>
              <a:rPr dirty="0" sz="1150" spc="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non-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governmental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organizations</a:t>
            </a:r>
            <a:r>
              <a:rPr dirty="0" sz="1150" spc="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in</a:t>
            </a:r>
            <a:r>
              <a:rPr dirty="0" sz="1150" spc="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shaping</a:t>
            </a:r>
            <a:r>
              <a:rPr dirty="0" sz="1150" spc="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our</a:t>
            </a:r>
            <a:r>
              <a:rPr dirty="0" sz="1150" spc="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interconnected</a:t>
            </a:r>
            <a:r>
              <a:rPr dirty="0" sz="1150" spc="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world</a:t>
            </a:r>
            <a:endParaRPr sz="1150">
              <a:latin typeface="Tahoma"/>
              <a:cs typeface="Tahoma"/>
            </a:endParaRPr>
          </a:p>
        </p:txBody>
      </p:sp>
      <p:pic>
        <p:nvPicPr>
          <p:cNvPr id="4" name="object 4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0244" y="5926073"/>
            <a:ext cx="1754504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18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Shaping</a:t>
            </a:r>
            <a:r>
              <a:rPr dirty="0" spc="-60"/>
              <a:t> </a:t>
            </a:r>
            <a:r>
              <a:rPr dirty="0"/>
              <a:t>Tomorrow's</a:t>
            </a:r>
            <a:r>
              <a:rPr dirty="0" spc="-65"/>
              <a:t> </a:t>
            </a:r>
            <a:r>
              <a:rPr dirty="0" spc="-10"/>
              <a:t>World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87375" y="1541303"/>
            <a:ext cx="2811780" cy="217805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36500"/>
              </a:lnSpc>
              <a:spcBef>
                <a:spcPts val="85"/>
              </a:spcBef>
            </a:pP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International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Organizations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Non-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Governmental</a:t>
            </a:r>
            <a:r>
              <a:rPr dirty="0" sz="1150" spc="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Organizations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have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become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indispensable</a:t>
            </a:r>
            <a:r>
              <a:rPr dirty="0" sz="1150" spc="-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actors</a:t>
            </a:r>
            <a:r>
              <a:rPr dirty="0" sz="1150" spc="-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in</a:t>
            </a:r>
            <a:r>
              <a:rPr dirty="0" sz="1150" spc="-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addressing</a:t>
            </a:r>
            <a:r>
              <a:rPr dirty="0" sz="1150" spc="-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the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complex,</a:t>
            </a:r>
            <a:r>
              <a:rPr dirty="0" sz="1150" spc="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interconnected</a:t>
            </a:r>
            <a:r>
              <a:rPr dirty="0" sz="1150" spc="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challenges</a:t>
            </a:r>
            <a:r>
              <a:rPr dirty="0" sz="1150" spc="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of</a:t>
            </a:r>
            <a:r>
              <a:rPr dirty="0" sz="1150" spc="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our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globalized</a:t>
            </a:r>
            <a:r>
              <a:rPr dirty="0" sz="1150" spc="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world.</a:t>
            </a:r>
            <a:r>
              <a:rPr dirty="0" sz="1150" spc="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From</a:t>
            </a:r>
            <a:r>
              <a:rPr dirty="0" sz="1150" spc="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preventing</a:t>
            </a:r>
            <a:r>
              <a:rPr dirty="0" sz="1150" spc="5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conflicts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to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combating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climate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change,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from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protecting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human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rights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to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delivering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humanitarian</a:t>
            </a:r>
            <a:r>
              <a:rPr dirty="0" sz="1150" spc="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aid,</a:t>
            </a:r>
            <a:r>
              <a:rPr dirty="0" sz="1150" spc="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these</a:t>
            </a:r>
            <a:r>
              <a:rPr dirty="0" sz="1150" spc="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institutions</a:t>
            </a:r>
            <a:r>
              <a:rPr dirty="0" sz="1150" spc="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shape </a:t>
            </a:r>
            <a:r>
              <a:rPr dirty="0" sz="1150" spc="20">
                <a:solidFill>
                  <a:srgbClr val="262424"/>
                </a:solidFill>
                <a:latin typeface="Tahoma"/>
                <a:cs typeface="Tahoma"/>
              </a:rPr>
              <a:t>the</a:t>
            </a:r>
            <a:r>
              <a:rPr dirty="0" sz="1150" spc="-9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landscape</a:t>
            </a:r>
            <a:r>
              <a:rPr dirty="0" sz="1150" spc="-9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20">
                <a:solidFill>
                  <a:srgbClr val="262424"/>
                </a:solidFill>
                <a:latin typeface="Tahoma"/>
                <a:cs typeface="Tahoma"/>
              </a:rPr>
              <a:t>of</a:t>
            </a:r>
            <a:r>
              <a:rPr dirty="0" sz="1150" spc="-9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20">
                <a:solidFill>
                  <a:srgbClr val="262424"/>
                </a:solidFill>
                <a:latin typeface="Tahoma"/>
                <a:cs typeface="Tahoma"/>
              </a:rPr>
              <a:t>international</a:t>
            </a:r>
            <a:r>
              <a:rPr dirty="0" sz="1150" spc="-9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relations.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87375" y="3836828"/>
            <a:ext cx="2711450" cy="170180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36800"/>
              </a:lnSpc>
              <a:spcBef>
                <a:spcPts val="80"/>
              </a:spcBef>
            </a:pP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Their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continued</a:t>
            </a:r>
            <a:r>
              <a:rPr dirty="0" sz="1150" spc="-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evolution</a:t>
            </a:r>
            <a:r>
              <a:rPr dirty="0" sz="1150" spc="-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and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collaboration</a:t>
            </a:r>
            <a:r>
              <a:rPr dirty="0" sz="1150" spc="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are</a:t>
            </a:r>
            <a:r>
              <a:rPr dirty="0" sz="1150" spc="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vital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for</a:t>
            </a:r>
            <a:r>
              <a:rPr dirty="0" sz="1150" spc="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building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a</a:t>
            </a:r>
            <a:r>
              <a:rPr dirty="0" sz="1150" spc="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more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peaceful,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just,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sustainable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future.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25">
                <a:solidFill>
                  <a:srgbClr val="262424"/>
                </a:solidFill>
                <a:latin typeface="Tahoma"/>
                <a:cs typeface="Tahoma"/>
              </a:rPr>
              <a:t>As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global</a:t>
            </a:r>
            <a:r>
              <a:rPr dirty="0" sz="1150" spc="-6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challenges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grow</a:t>
            </a:r>
            <a:r>
              <a:rPr dirty="0" sz="1150" spc="-6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in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complexity,</a:t>
            </a:r>
            <a:r>
              <a:rPr dirty="0" sz="1150" spc="-6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the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partnership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between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state-led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IOs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and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citizen-driven</a:t>
            </a:r>
            <a:r>
              <a:rPr dirty="0" sz="1150" spc="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85">
                <a:solidFill>
                  <a:srgbClr val="262424"/>
                </a:solidFill>
                <a:latin typeface="Tahoma"/>
                <a:cs typeface="Tahoma"/>
              </a:rPr>
              <a:t>NGOs</a:t>
            </a:r>
            <a:r>
              <a:rPr dirty="0" sz="1150" spc="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will</a:t>
            </a:r>
            <a:r>
              <a:rPr dirty="0" sz="1150" spc="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become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increasingly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essential.</a:t>
            </a:r>
            <a:endParaRPr sz="1150">
              <a:latin typeface="Tahoma"/>
              <a:cs typeface="Tahoma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657600" y="1447799"/>
            <a:ext cx="3000375" cy="4238625"/>
            <a:chOff x="3657600" y="1447799"/>
            <a:chExt cx="3000375" cy="4238625"/>
          </a:xfrm>
        </p:grpSpPr>
        <p:sp>
          <p:nvSpPr>
            <p:cNvPr id="6" name="object 6" descr=""/>
            <p:cNvSpPr/>
            <p:nvPr/>
          </p:nvSpPr>
          <p:spPr>
            <a:xfrm>
              <a:off x="3657600" y="1447799"/>
              <a:ext cx="3000375" cy="4238625"/>
            </a:xfrm>
            <a:custGeom>
              <a:avLst/>
              <a:gdLst/>
              <a:ahLst/>
              <a:cxnLst/>
              <a:rect l="l" t="t" r="r" b="b"/>
              <a:pathLst>
                <a:path w="3000375" h="4238625">
                  <a:moveTo>
                    <a:pt x="2916275" y="0"/>
                  </a:moveTo>
                  <a:lnTo>
                    <a:pt x="84099" y="0"/>
                  </a:lnTo>
                  <a:lnTo>
                    <a:pt x="78244" y="571"/>
                  </a:lnTo>
                  <a:lnTo>
                    <a:pt x="35090" y="18453"/>
                  </a:lnTo>
                  <a:lnTo>
                    <a:pt x="9118" y="50101"/>
                  </a:lnTo>
                  <a:lnTo>
                    <a:pt x="0" y="84099"/>
                  </a:lnTo>
                  <a:lnTo>
                    <a:pt x="0" y="4148615"/>
                  </a:lnTo>
                  <a:lnTo>
                    <a:pt x="0" y="4154523"/>
                  </a:lnTo>
                  <a:lnTo>
                    <a:pt x="11887" y="4193705"/>
                  </a:lnTo>
                  <a:lnTo>
                    <a:pt x="44919" y="4226734"/>
                  </a:lnTo>
                  <a:lnTo>
                    <a:pt x="84099" y="4238626"/>
                  </a:lnTo>
                  <a:lnTo>
                    <a:pt x="2916275" y="4238626"/>
                  </a:lnTo>
                  <a:lnTo>
                    <a:pt x="2955455" y="4226734"/>
                  </a:lnTo>
                  <a:lnTo>
                    <a:pt x="2988487" y="4193705"/>
                  </a:lnTo>
                  <a:lnTo>
                    <a:pt x="3000375" y="4154523"/>
                  </a:lnTo>
                  <a:lnTo>
                    <a:pt x="3000375" y="84099"/>
                  </a:lnTo>
                  <a:lnTo>
                    <a:pt x="2988487" y="44919"/>
                  </a:lnTo>
                  <a:lnTo>
                    <a:pt x="2955455" y="11887"/>
                  </a:lnTo>
                  <a:lnTo>
                    <a:pt x="2922130" y="571"/>
                  </a:lnTo>
                  <a:lnTo>
                    <a:pt x="2916275" y="0"/>
                  </a:lnTo>
                  <a:close/>
                </a:path>
              </a:pathLst>
            </a:custGeom>
            <a:solidFill>
              <a:srgbClr val="E5E5E0">
                <a:alpha val="948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829050" y="2095499"/>
              <a:ext cx="47625" cy="1696085"/>
            </a:xfrm>
            <a:custGeom>
              <a:avLst/>
              <a:gdLst/>
              <a:ahLst/>
              <a:cxnLst/>
              <a:rect l="l" t="t" r="r" b="b"/>
              <a:pathLst>
                <a:path w="47625" h="1696085">
                  <a:moveTo>
                    <a:pt x="47625" y="1668475"/>
                  </a:moveTo>
                  <a:lnTo>
                    <a:pt x="26962" y="1647837"/>
                  </a:lnTo>
                  <a:lnTo>
                    <a:pt x="20650" y="1647837"/>
                  </a:lnTo>
                  <a:lnTo>
                    <a:pt x="0" y="1668475"/>
                  </a:lnTo>
                  <a:lnTo>
                    <a:pt x="0" y="1674799"/>
                  </a:lnTo>
                  <a:lnTo>
                    <a:pt x="20650" y="1695462"/>
                  </a:lnTo>
                  <a:lnTo>
                    <a:pt x="26962" y="1695462"/>
                  </a:lnTo>
                  <a:lnTo>
                    <a:pt x="47625" y="1674799"/>
                  </a:lnTo>
                  <a:lnTo>
                    <a:pt x="47625" y="1671650"/>
                  </a:lnTo>
                  <a:lnTo>
                    <a:pt x="47625" y="1668475"/>
                  </a:lnTo>
                  <a:close/>
                </a:path>
                <a:path w="47625" h="1696085">
                  <a:moveTo>
                    <a:pt x="47625" y="1373200"/>
                  </a:moveTo>
                  <a:lnTo>
                    <a:pt x="26962" y="1352562"/>
                  </a:lnTo>
                  <a:lnTo>
                    <a:pt x="20650" y="1352562"/>
                  </a:lnTo>
                  <a:lnTo>
                    <a:pt x="0" y="1373200"/>
                  </a:lnTo>
                  <a:lnTo>
                    <a:pt x="0" y="1379524"/>
                  </a:lnTo>
                  <a:lnTo>
                    <a:pt x="20650" y="1400187"/>
                  </a:lnTo>
                  <a:lnTo>
                    <a:pt x="26962" y="1400187"/>
                  </a:lnTo>
                  <a:lnTo>
                    <a:pt x="47625" y="1379524"/>
                  </a:lnTo>
                  <a:lnTo>
                    <a:pt x="47625" y="1376375"/>
                  </a:lnTo>
                  <a:lnTo>
                    <a:pt x="47625" y="1373200"/>
                  </a:lnTo>
                  <a:close/>
                </a:path>
                <a:path w="47625" h="1696085">
                  <a:moveTo>
                    <a:pt x="47625" y="1087450"/>
                  </a:moveTo>
                  <a:lnTo>
                    <a:pt x="26962" y="1066812"/>
                  </a:lnTo>
                  <a:lnTo>
                    <a:pt x="20650" y="1066812"/>
                  </a:lnTo>
                  <a:lnTo>
                    <a:pt x="0" y="1087450"/>
                  </a:lnTo>
                  <a:lnTo>
                    <a:pt x="0" y="1093774"/>
                  </a:lnTo>
                  <a:lnTo>
                    <a:pt x="20650" y="1114437"/>
                  </a:lnTo>
                  <a:lnTo>
                    <a:pt x="26962" y="1114437"/>
                  </a:lnTo>
                  <a:lnTo>
                    <a:pt x="47625" y="1093774"/>
                  </a:lnTo>
                  <a:lnTo>
                    <a:pt x="47625" y="1090625"/>
                  </a:lnTo>
                  <a:lnTo>
                    <a:pt x="47625" y="1087450"/>
                  </a:lnTo>
                  <a:close/>
                </a:path>
                <a:path w="47625" h="1696085">
                  <a:moveTo>
                    <a:pt x="47625" y="554050"/>
                  </a:moveTo>
                  <a:lnTo>
                    <a:pt x="26962" y="533400"/>
                  </a:lnTo>
                  <a:lnTo>
                    <a:pt x="20650" y="533400"/>
                  </a:lnTo>
                  <a:lnTo>
                    <a:pt x="0" y="554050"/>
                  </a:lnTo>
                  <a:lnTo>
                    <a:pt x="0" y="560374"/>
                  </a:lnTo>
                  <a:lnTo>
                    <a:pt x="20650" y="581025"/>
                  </a:lnTo>
                  <a:lnTo>
                    <a:pt x="26962" y="581025"/>
                  </a:lnTo>
                  <a:lnTo>
                    <a:pt x="47625" y="560374"/>
                  </a:lnTo>
                  <a:lnTo>
                    <a:pt x="47625" y="557212"/>
                  </a:lnTo>
                  <a:lnTo>
                    <a:pt x="47625" y="554050"/>
                  </a:lnTo>
                  <a:close/>
                </a:path>
                <a:path w="47625" h="1696085">
                  <a:moveTo>
                    <a:pt x="47625" y="20650"/>
                  </a:moveTo>
                  <a:lnTo>
                    <a:pt x="26962" y="0"/>
                  </a:lnTo>
                  <a:lnTo>
                    <a:pt x="20650" y="0"/>
                  </a:lnTo>
                  <a:lnTo>
                    <a:pt x="0" y="20650"/>
                  </a:lnTo>
                  <a:lnTo>
                    <a:pt x="0" y="26974"/>
                  </a:lnTo>
                  <a:lnTo>
                    <a:pt x="20650" y="47625"/>
                  </a:lnTo>
                  <a:lnTo>
                    <a:pt x="26962" y="47625"/>
                  </a:lnTo>
                  <a:lnTo>
                    <a:pt x="47625" y="26974"/>
                  </a:lnTo>
                  <a:lnTo>
                    <a:pt x="47625" y="23812"/>
                  </a:lnTo>
                  <a:lnTo>
                    <a:pt x="47625" y="20650"/>
                  </a:lnTo>
                  <a:close/>
                </a:path>
              </a:pathLst>
            </a:custGeom>
            <a:solidFill>
              <a:srgbClr val="26242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3793731" y="1552447"/>
            <a:ext cx="2635885" cy="2300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>
                <a:solidFill>
                  <a:srgbClr val="302F2B"/>
                </a:solidFill>
                <a:latin typeface="Georgia"/>
                <a:cs typeface="Georgia"/>
              </a:rPr>
              <a:t>Key</a:t>
            </a:r>
            <a:r>
              <a:rPr dirty="0" sz="1450" spc="15">
                <a:solidFill>
                  <a:srgbClr val="302F2B"/>
                </a:solidFill>
                <a:latin typeface="Georgia"/>
                <a:cs typeface="Georgia"/>
              </a:rPr>
              <a:t> </a:t>
            </a:r>
            <a:r>
              <a:rPr dirty="0" sz="1450" spc="-10">
                <a:solidFill>
                  <a:srgbClr val="302F2B"/>
                </a:solidFill>
                <a:latin typeface="Georgia"/>
                <a:cs typeface="Georgia"/>
              </a:rPr>
              <a:t>Takeaways</a:t>
            </a:r>
            <a:endParaRPr sz="1450">
              <a:latin typeface="Georgia"/>
              <a:cs typeface="Georgia"/>
            </a:endParaRPr>
          </a:p>
          <a:p>
            <a:pPr marL="252095" marR="110489">
              <a:lnSpc>
                <a:spcPct val="135900"/>
              </a:lnSpc>
              <a:spcBef>
                <a:spcPts val="1290"/>
              </a:spcBef>
            </a:pP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IOs</a:t>
            </a:r>
            <a:r>
              <a:rPr dirty="0" sz="1150" spc="-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20">
                <a:solidFill>
                  <a:srgbClr val="262424"/>
                </a:solidFill>
                <a:latin typeface="Tahoma"/>
                <a:cs typeface="Tahoma"/>
              </a:rPr>
              <a:t>provide</a:t>
            </a:r>
            <a:r>
              <a:rPr dirty="0" sz="1150" spc="-7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state</a:t>
            </a:r>
            <a:r>
              <a:rPr dirty="0" sz="1150" spc="-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20">
                <a:solidFill>
                  <a:srgbClr val="262424"/>
                </a:solidFill>
                <a:latin typeface="Tahoma"/>
                <a:cs typeface="Tahoma"/>
              </a:rPr>
              <a:t>coordination</a:t>
            </a:r>
            <a:r>
              <a:rPr dirty="0" sz="1150" spc="-7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and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legal</a:t>
            </a:r>
            <a:r>
              <a:rPr dirty="0" sz="1150" spc="-9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frameworks</a:t>
            </a:r>
            <a:endParaRPr sz="1150">
              <a:latin typeface="Tahoma"/>
              <a:cs typeface="Tahoma"/>
            </a:endParaRPr>
          </a:p>
          <a:p>
            <a:pPr marL="252095" marR="35560">
              <a:lnSpc>
                <a:spcPct val="135900"/>
              </a:lnSpc>
              <a:spcBef>
                <a:spcPts val="450"/>
              </a:spcBef>
            </a:pPr>
            <a:r>
              <a:rPr dirty="0" sz="1150" spc="85">
                <a:solidFill>
                  <a:srgbClr val="262424"/>
                </a:solidFill>
                <a:latin typeface="Tahoma"/>
                <a:cs typeface="Tahoma"/>
              </a:rPr>
              <a:t>NGOs</a:t>
            </a:r>
            <a:r>
              <a:rPr dirty="0" sz="1150" spc="-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bring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grassroots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mobilization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advocacy</a:t>
            </a:r>
            <a:endParaRPr sz="1150">
              <a:latin typeface="Tahoma"/>
              <a:cs typeface="Tahoma"/>
            </a:endParaRPr>
          </a:p>
          <a:p>
            <a:pPr marL="252095">
              <a:lnSpc>
                <a:spcPct val="100000"/>
              </a:lnSpc>
              <a:spcBef>
                <a:spcPts val="944"/>
              </a:spcBef>
            </a:pPr>
            <a:r>
              <a:rPr dirty="0" sz="1150" spc="20">
                <a:solidFill>
                  <a:srgbClr val="262424"/>
                </a:solidFill>
                <a:latin typeface="Tahoma"/>
                <a:cs typeface="Tahoma"/>
              </a:rPr>
              <a:t>Collaboration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amplifies</a:t>
            </a:r>
            <a:r>
              <a:rPr dirty="0" sz="1150" spc="-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impact</a:t>
            </a:r>
            <a:endParaRPr sz="1150">
              <a:latin typeface="Tahoma"/>
              <a:cs typeface="Tahoma"/>
            </a:endParaRPr>
          </a:p>
          <a:p>
            <a:pPr marL="252095" marR="5080">
              <a:lnSpc>
                <a:spcPts val="2330"/>
              </a:lnSpc>
              <a:spcBef>
                <a:spcPts val="20"/>
              </a:spcBef>
            </a:pP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Both</a:t>
            </a:r>
            <a:r>
              <a:rPr dirty="0" sz="1150" spc="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essential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for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global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governance </a:t>
            </a:r>
            <a:r>
              <a:rPr dirty="0" sz="1150" spc="20">
                <a:solidFill>
                  <a:srgbClr val="262424"/>
                </a:solidFill>
                <a:latin typeface="Tahoma"/>
                <a:cs typeface="Tahoma"/>
              </a:rPr>
              <a:t>Continuous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20">
                <a:solidFill>
                  <a:srgbClr val="262424"/>
                </a:solidFill>
                <a:latin typeface="Tahoma"/>
                <a:cs typeface="Tahoma"/>
              </a:rPr>
              <a:t>adaptation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required</a:t>
            </a:r>
            <a:endParaRPr sz="11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533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 spc="-30"/>
              <a:t> </a:t>
            </a:r>
            <a:r>
              <a:rPr dirty="0"/>
              <a:t>Global</a:t>
            </a:r>
            <a:r>
              <a:rPr dirty="0" spc="-25"/>
              <a:t> </a:t>
            </a:r>
            <a:r>
              <a:rPr dirty="0"/>
              <a:t>Stage:</a:t>
            </a:r>
            <a:r>
              <a:rPr dirty="0" spc="-30"/>
              <a:t> </a:t>
            </a:r>
            <a:r>
              <a:rPr dirty="0"/>
              <a:t>Who's</a:t>
            </a:r>
            <a:r>
              <a:rPr dirty="0" spc="-30"/>
              <a:t> </a:t>
            </a:r>
            <a:r>
              <a:rPr dirty="0" spc="-20"/>
              <a:t>Who?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87375" y="1655603"/>
            <a:ext cx="9742170" cy="5016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35900"/>
              </a:lnSpc>
              <a:spcBef>
                <a:spcPts val="90"/>
              </a:spcBef>
            </a:pP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In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the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complex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landscape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of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international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relations,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two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distinct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types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of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organizations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play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crucial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roles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in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addressing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global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challenges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advancing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collective</a:t>
            </a:r>
            <a:r>
              <a:rPr dirty="0" sz="1150" spc="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interests.</a:t>
            </a:r>
            <a:endParaRPr sz="1150">
              <a:latin typeface="Tahoma"/>
              <a:cs typeface="Tahom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00075" y="2343149"/>
            <a:ext cx="5038725" cy="3171825"/>
            <a:chOff x="600075" y="2343149"/>
            <a:chExt cx="5038725" cy="3171825"/>
          </a:xfrm>
        </p:grpSpPr>
        <p:sp>
          <p:nvSpPr>
            <p:cNvPr id="5" name="object 5" descr=""/>
            <p:cNvSpPr/>
            <p:nvPr/>
          </p:nvSpPr>
          <p:spPr>
            <a:xfrm>
              <a:off x="604837" y="2347912"/>
              <a:ext cx="5029200" cy="3162300"/>
            </a:xfrm>
            <a:custGeom>
              <a:avLst/>
              <a:gdLst/>
              <a:ahLst/>
              <a:cxnLst/>
              <a:rect l="l" t="t" r="r" b="b"/>
              <a:pathLst>
                <a:path w="5029200" h="3162300">
                  <a:moveTo>
                    <a:pt x="4987785" y="0"/>
                  </a:moveTo>
                  <a:lnTo>
                    <a:pt x="41413" y="0"/>
                  </a:lnTo>
                  <a:lnTo>
                    <a:pt x="35322" y="1206"/>
                  </a:lnTo>
                  <a:lnTo>
                    <a:pt x="1210" y="35318"/>
                  </a:lnTo>
                  <a:lnTo>
                    <a:pt x="0" y="41414"/>
                  </a:lnTo>
                  <a:lnTo>
                    <a:pt x="0" y="3114556"/>
                  </a:lnTo>
                  <a:lnTo>
                    <a:pt x="0" y="3120886"/>
                  </a:lnTo>
                  <a:lnTo>
                    <a:pt x="23624" y="3156243"/>
                  </a:lnTo>
                  <a:lnTo>
                    <a:pt x="41413" y="3162301"/>
                  </a:lnTo>
                  <a:lnTo>
                    <a:pt x="4987785" y="3162301"/>
                  </a:lnTo>
                  <a:lnTo>
                    <a:pt x="5023142" y="3138671"/>
                  </a:lnTo>
                  <a:lnTo>
                    <a:pt x="5029200" y="3120886"/>
                  </a:lnTo>
                  <a:lnTo>
                    <a:pt x="5029200" y="41414"/>
                  </a:lnTo>
                  <a:lnTo>
                    <a:pt x="5005578" y="6057"/>
                  </a:lnTo>
                  <a:lnTo>
                    <a:pt x="4993881" y="1206"/>
                  </a:lnTo>
                  <a:lnTo>
                    <a:pt x="4987785" y="0"/>
                  </a:lnTo>
                  <a:close/>
                </a:path>
              </a:pathLst>
            </a:custGeom>
            <a:solidFill>
              <a:srgbClr val="E8E8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04837" y="2347912"/>
              <a:ext cx="5029200" cy="3162300"/>
            </a:xfrm>
            <a:custGeom>
              <a:avLst/>
              <a:gdLst/>
              <a:ahLst/>
              <a:cxnLst/>
              <a:rect l="l" t="t" r="r" b="b"/>
              <a:pathLst>
                <a:path w="5029200" h="3162300">
                  <a:moveTo>
                    <a:pt x="0" y="3114556"/>
                  </a:moveTo>
                  <a:lnTo>
                    <a:pt x="0" y="47739"/>
                  </a:lnTo>
                  <a:lnTo>
                    <a:pt x="0" y="41414"/>
                  </a:lnTo>
                  <a:lnTo>
                    <a:pt x="1210" y="35318"/>
                  </a:lnTo>
                  <a:lnTo>
                    <a:pt x="3636" y="29476"/>
                  </a:lnTo>
                  <a:lnTo>
                    <a:pt x="6057" y="23622"/>
                  </a:lnTo>
                  <a:lnTo>
                    <a:pt x="9504" y="18465"/>
                  </a:lnTo>
                  <a:lnTo>
                    <a:pt x="41413" y="0"/>
                  </a:lnTo>
                  <a:lnTo>
                    <a:pt x="47744" y="0"/>
                  </a:lnTo>
                  <a:lnTo>
                    <a:pt x="4981460" y="0"/>
                  </a:lnTo>
                  <a:lnTo>
                    <a:pt x="4987785" y="0"/>
                  </a:lnTo>
                  <a:lnTo>
                    <a:pt x="4993881" y="1206"/>
                  </a:lnTo>
                  <a:lnTo>
                    <a:pt x="4999723" y="3632"/>
                  </a:lnTo>
                  <a:lnTo>
                    <a:pt x="5005578" y="6057"/>
                  </a:lnTo>
                  <a:lnTo>
                    <a:pt x="5025567" y="29476"/>
                  </a:lnTo>
                  <a:lnTo>
                    <a:pt x="5027993" y="35318"/>
                  </a:lnTo>
                  <a:lnTo>
                    <a:pt x="5029200" y="41414"/>
                  </a:lnTo>
                  <a:lnTo>
                    <a:pt x="5029200" y="47739"/>
                  </a:lnTo>
                  <a:lnTo>
                    <a:pt x="5029200" y="3114556"/>
                  </a:lnTo>
                  <a:lnTo>
                    <a:pt x="5029200" y="3120886"/>
                  </a:lnTo>
                  <a:lnTo>
                    <a:pt x="5027993" y="3126973"/>
                  </a:lnTo>
                  <a:lnTo>
                    <a:pt x="4999723" y="3158664"/>
                  </a:lnTo>
                  <a:lnTo>
                    <a:pt x="4993881" y="3161085"/>
                  </a:lnTo>
                  <a:lnTo>
                    <a:pt x="4987785" y="3162301"/>
                  </a:lnTo>
                  <a:lnTo>
                    <a:pt x="4981460" y="3162301"/>
                  </a:lnTo>
                  <a:lnTo>
                    <a:pt x="47744" y="3162301"/>
                  </a:lnTo>
                  <a:lnTo>
                    <a:pt x="41413" y="3162301"/>
                  </a:lnTo>
                  <a:lnTo>
                    <a:pt x="35322" y="3161085"/>
                  </a:lnTo>
                  <a:lnTo>
                    <a:pt x="29472" y="3158664"/>
                  </a:lnTo>
                  <a:lnTo>
                    <a:pt x="23624" y="3156243"/>
                  </a:lnTo>
                  <a:lnTo>
                    <a:pt x="18459" y="3152790"/>
                  </a:lnTo>
                  <a:lnTo>
                    <a:pt x="13985" y="3148316"/>
                  </a:lnTo>
                  <a:lnTo>
                    <a:pt x="9504" y="3143836"/>
                  </a:lnTo>
                  <a:lnTo>
                    <a:pt x="6057" y="3138671"/>
                  </a:lnTo>
                  <a:lnTo>
                    <a:pt x="3636" y="3132823"/>
                  </a:lnTo>
                  <a:lnTo>
                    <a:pt x="1210" y="3126973"/>
                  </a:lnTo>
                  <a:lnTo>
                    <a:pt x="0" y="3120886"/>
                  </a:lnTo>
                  <a:lnTo>
                    <a:pt x="0" y="3114556"/>
                  </a:lnTo>
                  <a:close/>
                </a:path>
              </a:pathLst>
            </a:custGeom>
            <a:ln w="9525">
              <a:solidFill>
                <a:srgbClr val="CECEC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62000" y="2505074"/>
              <a:ext cx="447675" cy="447675"/>
            </a:xfrm>
            <a:custGeom>
              <a:avLst/>
              <a:gdLst/>
              <a:ahLst/>
              <a:cxnLst/>
              <a:rect l="l" t="t" r="r" b="b"/>
              <a:pathLst>
                <a:path w="447675" h="447675">
                  <a:moveTo>
                    <a:pt x="231169" y="0"/>
                  </a:moveTo>
                  <a:lnTo>
                    <a:pt x="216505" y="0"/>
                  </a:lnTo>
                  <a:lnTo>
                    <a:pt x="209193" y="355"/>
                  </a:lnTo>
                  <a:lnTo>
                    <a:pt x="165873" y="7505"/>
                  </a:lnTo>
                  <a:lnTo>
                    <a:pt x="124787" y="22974"/>
                  </a:lnTo>
                  <a:lnTo>
                    <a:pt x="87500" y="46151"/>
                  </a:lnTo>
                  <a:lnTo>
                    <a:pt x="55458" y="76174"/>
                  </a:lnTo>
                  <a:lnTo>
                    <a:pt x="29884" y="111848"/>
                  </a:lnTo>
                  <a:lnTo>
                    <a:pt x="11767" y="151841"/>
                  </a:lnTo>
                  <a:lnTo>
                    <a:pt x="1795" y="194602"/>
                  </a:lnTo>
                  <a:lnTo>
                    <a:pt x="0" y="216509"/>
                  </a:lnTo>
                  <a:lnTo>
                    <a:pt x="0" y="231165"/>
                  </a:lnTo>
                  <a:lnTo>
                    <a:pt x="5730" y="274701"/>
                  </a:lnTo>
                  <a:lnTo>
                    <a:pt x="19843" y="316268"/>
                  </a:lnTo>
                  <a:lnTo>
                    <a:pt x="41795" y="354291"/>
                  </a:lnTo>
                  <a:lnTo>
                    <a:pt x="70742" y="387299"/>
                  </a:lnTo>
                  <a:lnTo>
                    <a:pt x="105573" y="414020"/>
                  </a:lnTo>
                  <a:lnTo>
                    <a:pt x="144953" y="433438"/>
                  </a:lnTo>
                  <a:lnTo>
                    <a:pt x="187359" y="444804"/>
                  </a:lnTo>
                  <a:lnTo>
                    <a:pt x="216505" y="447675"/>
                  </a:lnTo>
                  <a:lnTo>
                    <a:pt x="231169" y="447675"/>
                  </a:lnTo>
                  <a:lnTo>
                    <a:pt x="274697" y="441947"/>
                  </a:lnTo>
                  <a:lnTo>
                    <a:pt x="316269" y="427837"/>
                  </a:lnTo>
                  <a:lnTo>
                    <a:pt x="354290" y="405879"/>
                  </a:lnTo>
                  <a:lnTo>
                    <a:pt x="387300" y="376923"/>
                  </a:lnTo>
                  <a:lnTo>
                    <a:pt x="414025" y="342099"/>
                  </a:lnTo>
                  <a:lnTo>
                    <a:pt x="433442" y="302717"/>
                  </a:lnTo>
                  <a:lnTo>
                    <a:pt x="444802" y="260311"/>
                  </a:lnTo>
                  <a:lnTo>
                    <a:pt x="447675" y="231165"/>
                  </a:lnTo>
                  <a:lnTo>
                    <a:pt x="447675" y="223837"/>
                  </a:lnTo>
                  <a:lnTo>
                    <a:pt x="447675" y="216509"/>
                  </a:lnTo>
                  <a:lnTo>
                    <a:pt x="441944" y="172974"/>
                  </a:lnTo>
                  <a:lnTo>
                    <a:pt x="427831" y="131406"/>
                  </a:lnTo>
                  <a:lnTo>
                    <a:pt x="405879" y="93383"/>
                  </a:lnTo>
                  <a:lnTo>
                    <a:pt x="376932" y="60375"/>
                  </a:lnTo>
                  <a:lnTo>
                    <a:pt x="342101" y="33655"/>
                  </a:lnTo>
                  <a:lnTo>
                    <a:pt x="302721" y="14236"/>
                  </a:lnTo>
                  <a:lnTo>
                    <a:pt x="260315" y="2870"/>
                  </a:lnTo>
                  <a:lnTo>
                    <a:pt x="238481" y="355"/>
                  </a:lnTo>
                  <a:lnTo>
                    <a:pt x="231169" y="0"/>
                  </a:lnTo>
                  <a:close/>
                </a:path>
              </a:pathLst>
            </a:custGeom>
            <a:solidFill>
              <a:srgbClr val="E5E5E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1276" y="2631617"/>
              <a:ext cx="211458" cy="197308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781050" y="4352924"/>
              <a:ext cx="47625" cy="924560"/>
            </a:xfrm>
            <a:custGeom>
              <a:avLst/>
              <a:gdLst/>
              <a:ahLst/>
              <a:cxnLst/>
              <a:rect l="l" t="t" r="r" b="b"/>
              <a:pathLst>
                <a:path w="47625" h="924560">
                  <a:moveTo>
                    <a:pt x="47625" y="896962"/>
                  </a:moveTo>
                  <a:lnTo>
                    <a:pt x="26962" y="876312"/>
                  </a:lnTo>
                  <a:lnTo>
                    <a:pt x="20650" y="876312"/>
                  </a:lnTo>
                  <a:lnTo>
                    <a:pt x="0" y="896962"/>
                  </a:lnTo>
                  <a:lnTo>
                    <a:pt x="0" y="903274"/>
                  </a:lnTo>
                  <a:lnTo>
                    <a:pt x="20650" y="923937"/>
                  </a:lnTo>
                  <a:lnTo>
                    <a:pt x="26962" y="923937"/>
                  </a:lnTo>
                  <a:lnTo>
                    <a:pt x="47625" y="903274"/>
                  </a:lnTo>
                  <a:lnTo>
                    <a:pt x="47625" y="900125"/>
                  </a:lnTo>
                  <a:lnTo>
                    <a:pt x="47625" y="896962"/>
                  </a:lnTo>
                  <a:close/>
                </a:path>
                <a:path w="47625" h="924560">
                  <a:moveTo>
                    <a:pt x="47625" y="601675"/>
                  </a:moveTo>
                  <a:lnTo>
                    <a:pt x="26962" y="581025"/>
                  </a:lnTo>
                  <a:lnTo>
                    <a:pt x="20650" y="581025"/>
                  </a:lnTo>
                  <a:lnTo>
                    <a:pt x="0" y="601675"/>
                  </a:lnTo>
                  <a:lnTo>
                    <a:pt x="0" y="607999"/>
                  </a:lnTo>
                  <a:lnTo>
                    <a:pt x="20650" y="628650"/>
                  </a:lnTo>
                  <a:lnTo>
                    <a:pt x="26962" y="628650"/>
                  </a:lnTo>
                  <a:lnTo>
                    <a:pt x="47625" y="607999"/>
                  </a:lnTo>
                  <a:lnTo>
                    <a:pt x="47625" y="604837"/>
                  </a:lnTo>
                  <a:lnTo>
                    <a:pt x="47625" y="601675"/>
                  </a:lnTo>
                  <a:close/>
                </a:path>
                <a:path w="47625" h="924560">
                  <a:moveTo>
                    <a:pt x="47625" y="306400"/>
                  </a:moveTo>
                  <a:lnTo>
                    <a:pt x="26962" y="285750"/>
                  </a:lnTo>
                  <a:lnTo>
                    <a:pt x="20650" y="285750"/>
                  </a:lnTo>
                  <a:lnTo>
                    <a:pt x="0" y="306400"/>
                  </a:lnTo>
                  <a:lnTo>
                    <a:pt x="0" y="312724"/>
                  </a:lnTo>
                  <a:lnTo>
                    <a:pt x="20650" y="333375"/>
                  </a:lnTo>
                  <a:lnTo>
                    <a:pt x="26962" y="333375"/>
                  </a:lnTo>
                  <a:lnTo>
                    <a:pt x="47625" y="312724"/>
                  </a:lnTo>
                  <a:lnTo>
                    <a:pt x="47625" y="309562"/>
                  </a:lnTo>
                  <a:lnTo>
                    <a:pt x="47625" y="306400"/>
                  </a:lnTo>
                  <a:close/>
                </a:path>
                <a:path w="47625" h="924560">
                  <a:moveTo>
                    <a:pt x="47625" y="20650"/>
                  </a:moveTo>
                  <a:lnTo>
                    <a:pt x="26962" y="0"/>
                  </a:lnTo>
                  <a:lnTo>
                    <a:pt x="20650" y="0"/>
                  </a:lnTo>
                  <a:lnTo>
                    <a:pt x="0" y="20650"/>
                  </a:lnTo>
                  <a:lnTo>
                    <a:pt x="0" y="26974"/>
                  </a:lnTo>
                  <a:lnTo>
                    <a:pt x="20650" y="47625"/>
                  </a:lnTo>
                  <a:lnTo>
                    <a:pt x="26962" y="47625"/>
                  </a:lnTo>
                  <a:lnTo>
                    <a:pt x="47625" y="26974"/>
                  </a:lnTo>
                  <a:lnTo>
                    <a:pt x="47625" y="23812"/>
                  </a:lnTo>
                  <a:lnTo>
                    <a:pt x="47625" y="20650"/>
                  </a:lnTo>
                  <a:close/>
                </a:path>
              </a:pathLst>
            </a:custGeom>
            <a:solidFill>
              <a:srgbClr val="26242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746918" y="3066923"/>
            <a:ext cx="4528820" cy="22720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>
                <a:solidFill>
                  <a:srgbClr val="262424"/>
                </a:solidFill>
                <a:latin typeface="Georgia"/>
                <a:cs typeface="Georgia"/>
              </a:rPr>
              <a:t>International</a:t>
            </a:r>
            <a:r>
              <a:rPr dirty="0" sz="1450" spc="55">
                <a:solidFill>
                  <a:srgbClr val="262424"/>
                </a:solidFill>
                <a:latin typeface="Georgia"/>
                <a:cs typeface="Georgia"/>
              </a:rPr>
              <a:t> </a:t>
            </a:r>
            <a:r>
              <a:rPr dirty="0" sz="1450">
                <a:solidFill>
                  <a:srgbClr val="262424"/>
                </a:solidFill>
                <a:latin typeface="Georgia"/>
                <a:cs typeface="Georgia"/>
              </a:rPr>
              <a:t>Organizations</a:t>
            </a:r>
            <a:r>
              <a:rPr dirty="0" sz="1450" spc="60">
                <a:solidFill>
                  <a:srgbClr val="262424"/>
                </a:solidFill>
                <a:latin typeface="Georgia"/>
                <a:cs typeface="Georgia"/>
              </a:rPr>
              <a:t> </a:t>
            </a:r>
            <a:r>
              <a:rPr dirty="0" sz="1450" spc="-20">
                <a:solidFill>
                  <a:srgbClr val="262424"/>
                </a:solidFill>
                <a:latin typeface="Georgia"/>
                <a:cs typeface="Georgia"/>
              </a:rPr>
              <a:t>(IOs)</a:t>
            </a:r>
            <a:endParaRPr sz="1450">
              <a:latin typeface="Georgia"/>
              <a:cs typeface="Georgia"/>
            </a:endParaRPr>
          </a:p>
          <a:p>
            <a:pPr marL="12700" marR="5080">
              <a:lnSpc>
                <a:spcPct val="135900"/>
              </a:lnSpc>
              <a:spcBef>
                <a:spcPts val="765"/>
              </a:spcBef>
            </a:pP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Intergovernmental</a:t>
            </a:r>
            <a:r>
              <a:rPr dirty="0" sz="1150" spc="-6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bodies</a:t>
            </a:r>
            <a:r>
              <a:rPr dirty="0" sz="1150" spc="-6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formed</a:t>
            </a:r>
            <a:r>
              <a:rPr dirty="0" sz="1150" spc="-6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by</a:t>
            </a:r>
            <a:r>
              <a:rPr dirty="0" sz="1150" spc="-6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sovereign</a:t>
            </a:r>
            <a:r>
              <a:rPr dirty="0" sz="1150" spc="-6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states</a:t>
            </a:r>
            <a:r>
              <a:rPr dirty="0" sz="1150" spc="-6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through</a:t>
            </a:r>
            <a:r>
              <a:rPr dirty="0" sz="1150" spc="-6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formal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treaties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agreements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to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address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shared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concerns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foster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cooperation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on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matters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of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mutual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interest.</a:t>
            </a:r>
            <a:endParaRPr sz="1150">
              <a:latin typeface="Tahoma"/>
              <a:cs typeface="Tahoma"/>
            </a:endParaRPr>
          </a:p>
          <a:p>
            <a:pPr marL="252095" marR="2616835">
              <a:lnSpc>
                <a:spcPct val="166700"/>
              </a:lnSpc>
              <a:spcBef>
                <a:spcPts val="325"/>
              </a:spcBef>
            </a:pP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Created</a:t>
            </a: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by</a:t>
            </a: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governments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Represent</a:t>
            </a: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state</a:t>
            </a: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interests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Have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legal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authority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Binding</a:t>
            </a:r>
            <a:r>
              <a:rPr dirty="0" sz="1150" spc="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agreements</a:t>
            </a:r>
            <a:endParaRPr sz="1150">
              <a:latin typeface="Tahoma"/>
              <a:cs typeface="Tahoma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5791200" y="2343149"/>
            <a:ext cx="5038725" cy="3171825"/>
            <a:chOff x="5791200" y="2343149"/>
            <a:chExt cx="5038725" cy="3171825"/>
          </a:xfrm>
        </p:grpSpPr>
        <p:sp>
          <p:nvSpPr>
            <p:cNvPr id="12" name="object 12" descr=""/>
            <p:cNvSpPr/>
            <p:nvPr/>
          </p:nvSpPr>
          <p:spPr>
            <a:xfrm>
              <a:off x="5795962" y="2347912"/>
              <a:ext cx="5029200" cy="3162300"/>
            </a:xfrm>
            <a:custGeom>
              <a:avLst/>
              <a:gdLst/>
              <a:ahLst/>
              <a:cxnLst/>
              <a:rect l="l" t="t" r="r" b="b"/>
              <a:pathLst>
                <a:path w="5029200" h="3162300">
                  <a:moveTo>
                    <a:pt x="4987785" y="0"/>
                  </a:moveTo>
                  <a:lnTo>
                    <a:pt x="41414" y="0"/>
                  </a:lnTo>
                  <a:lnTo>
                    <a:pt x="35318" y="1206"/>
                  </a:lnTo>
                  <a:lnTo>
                    <a:pt x="1206" y="35318"/>
                  </a:lnTo>
                  <a:lnTo>
                    <a:pt x="0" y="41414"/>
                  </a:lnTo>
                  <a:lnTo>
                    <a:pt x="0" y="3114556"/>
                  </a:lnTo>
                  <a:lnTo>
                    <a:pt x="0" y="3120886"/>
                  </a:lnTo>
                  <a:lnTo>
                    <a:pt x="23622" y="3156243"/>
                  </a:lnTo>
                  <a:lnTo>
                    <a:pt x="41414" y="3162301"/>
                  </a:lnTo>
                  <a:lnTo>
                    <a:pt x="4987785" y="3162301"/>
                  </a:lnTo>
                  <a:lnTo>
                    <a:pt x="5023142" y="3138671"/>
                  </a:lnTo>
                  <a:lnTo>
                    <a:pt x="5029200" y="3120886"/>
                  </a:lnTo>
                  <a:lnTo>
                    <a:pt x="5029200" y="41414"/>
                  </a:lnTo>
                  <a:lnTo>
                    <a:pt x="5005578" y="6057"/>
                  </a:lnTo>
                  <a:lnTo>
                    <a:pt x="4993881" y="1206"/>
                  </a:lnTo>
                  <a:lnTo>
                    <a:pt x="4987785" y="0"/>
                  </a:lnTo>
                  <a:close/>
                </a:path>
              </a:pathLst>
            </a:custGeom>
            <a:solidFill>
              <a:srgbClr val="E8E8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795962" y="2347912"/>
              <a:ext cx="5029200" cy="3162300"/>
            </a:xfrm>
            <a:custGeom>
              <a:avLst/>
              <a:gdLst/>
              <a:ahLst/>
              <a:cxnLst/>
              <a:rect l="l" t="t" r="r" b="b"/>
              <a:pathLst>
                <a:path w="5029200" h="3162300">
                  <a:moveTo>
                    <a:pt x="0" y="3114556"/>
                  </a:moveTo>
                  <a:lnTo>
                    <a:pt x="0" y="47739"/>
                  </a:lnTo>
                  <a:lnTo>
                    <a:pt x="0" y="41414"/>
                  </a:lnTo>
                  <a:lnTo>
                    <a:pt x="1206" y="35318"/>
                  </a:lnTo>
                  <a:lnTo>
                    <a:pt x="3632" y="29476"/>
                  </a:lnTo>
                  <a:lnTo>
                    <a:pt x="6057" y="23622"/>
                  </a:lnTo>
                  <a:lnTo>
                    <a:pt x="9499" y="18465"/>
                  </a:lnTo>
                  <a:lnTo>
                    <a:pt x="13982" y="13982"/>
                  </a:lnTo>
                  <a:lnTo>
                    <a:pt x="18465" y="9512"/>
                  </a:lnTo>
                  <a:lnTo>
                    <a:pt x="23622" y="6057"/>
                  </a:lnTo>
                  <a:lnTo>
                    <a:pt x="29476" y="3632"/>
                  </a:lnTo>
                  <a:lnTo>
                    <a:pt x="35318" y="1206"/>
                  </a:lnTo>
                  <a:lnTo>
                    <a:pt x="41414" y="0"/>
                  </a:lnTo>
                  <a:lnTo>
                    <a:pt x="47739" y="0"/>
                  </a:lnTo>
                  <a:lnTo>
                    <a:pt x="4981460" y="0"/>
                  </a:lnTo>
                  <a:lnTo>
                    <a:pt x="4987785" y="0"/>
                  </a:lnTo>
                  <a:lnTo>
                    <a:pt x="4993881" y="1206"/>
                  </a:lnTo>
                  <a:lnTo>
                    <a:pt x="4999723" y="3632"/>
                  </a:lnTo>
                  <a:lnTo>
                    <a:pt x="5005578" y="6057"/>
                  </a:lnTo>
                  <a:lnTo>
                    <a:pt x="5025567" y="29476"/>
                  </a:lnTo>
                  <a:lnTo>
                    <a:pt x="5027993" y="35318"/>
                  </a:lnTo>
                  <a:lnTo>
                    <a:pt x="5029200" y="41414"/>
                  </a:lnTo>
                  <a:lnTo>
                    <a:pt x="5029200" y="47739"/>
                  </a:lnTo>
                  <a:lnTo>
                    <a:pt x="5029200" y="3114556"/>
                  </a:lnTo>
                  <a:lnTo>
                    <a:pt x="5029200" y="3120886"/>
                  </a:lnTo>
                  <a:lnTo>
                    <a:pt x="5027993" y="3126973"/>
                  </a:lnTo>
                  <a:lnTo>
                    <a:pt x="4999723" y="3158664"/>
                  </a:lnTo>
                  <a:lnTo>
                    <a:pt x="4993881" y="3161085"/>
                  </a:lnTo>
                  <a:lnTo>
                    <a:pt x="4987785" y="3162301"/>
                  </a:lnTo>
                  <a:lnTo>
                    <a:pt x="4981460" y="3162301"/>
                  </a:lnTo>
                  <a:lnTo>
                    <a:pt x="47739" y="3162301"/>
                  </a:lnTo>
                  <a:lnTo>
                    <a:pt x="41414" y="3162301"/>
                  </a:lnTo>
                  <a:lnTo>
                    <a:pt x="35318" y="3161085"/>
                  </a:lnTo>
                  <a:lnTo>
                    <a:pt x="29476" y="3158664"/>
                  </a:lnTo>
                  <a:lnTo>
                    <a:pt x="23622" y="3156243"/>
                  </a:lnTo>
                  <a:lnTo>
                    <a:pt x="0" y="3120886"/>
                  </a:lnTo>
                  <a:lnTo>
                    <a:pt x="0" y="3114556"/>
                  </a:lnTo>
                  <a:close/>
                </a:path>
              </a:pathLst>
            </a:custGeom>
            <a:ln w="9525">
              <a:solidFill>
                <a:srgbClr val="CECEC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953125" y="2505074"/>
              <a:ext cx="447675" cy="447675"/>
            </a:xfrm>
            <a:custGeom>
              <a:avLst/>
              <a:gdLst/>
              <a:ahLst/>
              <a:cxnLst/>
              <a:rect l="l" t="t" r="r" b="b"/>
              <a:pathLst>
                <a:path w="447675" h="447675">
                  <a:moveTo>
                    <a:pt x="231165" y="0"/>
                  </a:moveTo>
                  <a:lnTo>
                    <a:pt x="216509" y="0"/>
                  </a:lnTo>
                  <a:lnTo>
                    <a:pt x="209194" y="355"/>
                  </a:lnTo>
                  <a:lnTo>
                    <a:pt x="165874" y="7505"/>
                  </a:lnTo>
                  <a:lnTo>
                    <a:pt x="124790" y="22974"/>
                  </a:lnTo>
                  <a:lnTo>
                    <a:pt x="87503" y="46151"/>
                  </a:lnTo>
                  <a:lnTo>
                    <a:pt x="55460" y="76174"/>
                  </a:lnTo>
                  <a:lnTo>
                    <a:pt x="29883" y="111848"/>
                  </a:lnTo>
                  <a:lnTo>
                    <a:pt x="11772" y="151841"/>
                  </a:lnTo>
                  <a:lnTo>
                    <a:pt x="1790" y="194602"/>
                  </a:lnTo>
                  <a:lnTo>
                    <a:pt x="0" y="216509"/>
                  </a:lnTo>
                  <a:lnTo>
                    <a:pt x="0" y="231165"/>
                  </a:lnTo>
                  <a:lnTo>
                    <a:pt x="5727" y="274701"/>
                  </a:lnTo>
                  <a:lnTo>
                    <a:pt x="19850" y="316268"/>
                  </a:lnTo>
                  <a:lnTo>
                    <a:pt x="41795" y="354291"/>
                  </a:lnTo>
                  <a:lnTo>
                    <a:pt x="70739" y="387299"/>
                  </a:lnTo>
                  <a:lnTo>
                    <a:pt x="105575" y="414020"/>
                  </a:lnTo>
                  <a:lnTo>
                    <a:pt x="144945" y="433438"/>
                  </a:lnTo>
                  <a:lnTo>
                    <a:pt x="187363" y="444804"/>
                  </a:lnTo>
                  <a:lnTo>
                    <a:pt x="216509" y="447675"/>
                  </a:lnTo>
                  <a:lnTo>
                    <a:pt x="231165" y="447675"/>
                  </a:lnTo>
                  <a:lnTo>
                    <a:pt x="274701" y="441947"/>
                  </a:lnTo>
                  <a:lnTo>
                    <a:pt x="316268" y="427837"/>
                  </a:lnTo>
                  <a:lnTo>
                    <a:pt x="354291" y="405879"/>
                  </a:lnTo>
                  <a:lnTo>
                    <a:pt x="387299" y="376923"/>
                  </a:lnTo>
                  <a:lnTo>
                    <a:pt x="414020" y="342099"/>
                  </a:lnTo>
                  <a:lnTo>
                    <a:pt x="433438" y="302717"/>
                  </a:lnTo>
                  <a:lnTo>
                    <a:pt x="444804" y="260311"/>
                  </a:lnTo>
                  <a:lnTo>
                    <a:pt x="447675" y="231165"/>
                  </a:lnTo>
                  <a:lnTo>
                    <a:pt x="447675" y="223837"/>
                  </a:lnTo>
                  <a:lnTo>
                    <a:pt x="447675" y="216509"/>
                  </a:lnTo>
                  <a:lnTo>
                    <a:pt x="441947" y="172974"/>
                  </a:lnTo>
                  <a:lnTo>
                    <a:pt x="427837" y="131406"/>
                  </a:lnTo>
                  <a:lnTo>
                    <a:pt x="405879" y="93383"/>
                  </a:lnTo>
                  <a:lnTo>
                    <a:pt x="376936" y="60375"/>
                  </a:lnTo>
                  <a:lnTo>
                    <a:pt x="342099" y="33655"/>
                  </a:lnTo>
                  <a:lnTo>
                    <a:pt x="302729" y="14236"/>
                  </a:lnTo>
                  <a:lnTo>
                    <a:pt x="260311" y="2870"/>
                  </a:lnTo>
                  <a:lnTo>
                    <a:pt x="238480" y="355"/>
                  </a:lnTo>
                  <a:lnTo>
                    <a:pt x="231165" y="0"/>
                  </a:lnTo>
                  <a:close/>
                </a:path>
              </a:pathLst>
            </a:custGeom>
            <a:solidFill>
              <a:srgbClr val="E5E5E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2462" y="2651019"/>
              <a:ext cx="211539" cy="158110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5972175" y="4352924"/>
              <a:ext cx="47625" cy="924560"/>
            </a:xfrm>
            <a:custGeom>
              <a:avLst/>
              <a:gdLst/>
              <a:ahLst/>
              <a:cxnLst/>
              <a:rect l="l" t="t" r="r" b="b"/>
              <a:pathLst>
                <a:path w="47625" h="924560">
                  <a:moveTo>
                    <a:pt x="47625" y="896962"/>
                  </a:moveTo>
                  <a:lnTo>
                    <a:pt x="26949" y="876312"/>
                  </a:lnTo>
                  <a:lnTo>
                    <a:pt x="20650" y="876312"/>
                  </a:lnTo>
                  <a:lnTo>
                    <a:pt x="0" y="896962"/>
                  </a:lnTo>
                  <a:lnTo>
                    <a:pt x="0" y="903274"/>
                  </a:lnTo>
                  <a:lnTo>
                    <a:pt x="20650" y="923937"/>
                  </a:lnTo>
                  <a:lnTo>
                    <a:pt x="26949" y="923937"/>
                  </a:lnTo>
                  <a:lnTo>
                    <a:pt x="47625" y="903274"/>
                  </a:lnTo>
                  <a:lnTo>
                    <a:pt x="47625" y="900125"/>
                  </a:lnTo>
                  <a:lnTo>
                    <a:pt x="47625" y="896962"/>
                  </a:lnTo>
                  <a:close/>
                </a:path>
                <a:path w="47625" h="924560">
                  <a:moveTo>
                    <a:pt x="47625" y="601675"/>
                  </a:moveTo>
                  <a:lnTo>
                    <a:pt x="26949" y="581025"/>
                  </a:lnTo>
                  <a:lnTo>
                    <a:pt x="20650" y="581025"/>
                  </a:lnTo>
                  <a:lnTo>
                    <a:pt x="0" y="601675"/>
                  </a:lnTo>
                  <a:lnTo>
                    <a:pt x="0" y="607999"/>
                  </a:lnTo>
                  <a:lnTo>
                    <a:pt x="20650" y="628650"/>
                  </a:lnTo>
                  <a:lnTo>
                    <a:pt x="26949" y="628650"/>
                  </a:lnTo>
                  <a:lnTo>
                    <a:pt x="47625" y="607999"/>
                  </a:lnTo>
                  <a:lnTo>
                    <a:pt x="47625" y="604837"/>
                  </a:lnTo>
                  <a:lnTo>
                    <a:pt x="47625" y="601675"/>
                  </a:lnTo>
                  <a:close/>
                </a:path>
                <a:path w="47625" h="924560">
                  <a:moveTo>
                    <a:pt x="47625" y="306400"/>
                  </a:moveTo>
                  <a:lnTo>
                    <a:pt x="26949" y="285750"/>
                  </a:lnTo>
                  <a:lnTo>
                    <a:pt x="20650" y="285750"/>
                  </a:lnTo>
                  <a:lnTo>
                    <a:pt x="0" y="306400"/>
                  </a:lnTo>
                  <a:lnTo>
                    <a:pt x="0" y="312724"/>
                  </a:lnTo>
                  <a:lnTo>
                    <a:pt x="20650" y="333375"/>
                  </a:lnTo>
                  <a:lnTo>
                    <a:pt x="26949" y="333375"/>
                  </a:lnTo>
                  <a:lnTo>
                    <a:pt x="47625" y="312724"/>
                  </a:lnTo>
                  <a:lnTo>
                    <a:pt x="47625" y="309562"/>
                  </a:lnTo>
                  <a:lnTo>
                    <a:pt x="47625" y="306400"/>
                  </a:lnTo>
                  <a:close/>
                </a:path>
                <a:path w="47625" h="924560">
                  <a:moveTo>
                    <a:pt x="47625" y="20650"/>
                  </a:moveTo>
                  <a:lnTo>
                    <a:pt x="26949" y="0"/>
                  </a:lnTo>
                  <a:lnTo>
                    <a:pt x="20650" y="0"/>
                  </a:lnTo>
                  <a:lnTo>
                    <a:pt x="0" y="20650"/>
                  </a:lnTo>
                  <a:lnTo>
                    <a:pt x="0" y="26974"/>
                  </a:lnTo>
                  <a:lnTo>
                    <a:pt x="20650" y="47625"/>
                  </a:lnTo>
                  <a:lnTo>
                    <a:pt x="26949" y="47625"/>
                  </a:lnTo>
                  <a:lnTo>
                    <a:pt x="47625" y="26974"/>
                  </a:lnTo>
                  <a:lnTo>
                    <a:pt x="47625" y="23812"/>
                  </a:lnTo>
                  <a:lnTo>
                    <a:pt x="47625" y="20650"/>
                  </a:lnTo>
                  <a:close/>
                </a:path>
              </a:pathLst>
            </a:custGeom>
            <a:solidFill>
              <a:srgbClr val="26242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5936856" y="3066923"/>
            <a:ext cx="4710430" cy="22720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>
                <a:solidFill>
                  <a:srgbClr val="262424"/>
                </a:solidFill>
                <a:latin typeface="Georgia"/>
                <a:cs typeface="Georgia"/>
              </a:rPr>
              <a:t>Non-Governmental</a:t>
            </a:r>
            <a:r>
              <a:rPr dirty="0" sz="1450" spc="65">
                <a:solidFill>
                  <a:srgbClr val="262424"/>
                </a:solidFill>
                <a:latin typeface="Georgia"/>
                <a:cs typeface="Georgia"/>
              </a:rPr>
              <a:t> </a:t>
            </a:r>
            <a:r>
              <a:rPr dirty="0" sz="1450">
                <a:solidFill>
                  <a:srgbClr val="262424"/>
                </a:solidFill>
                <a:latin typeface="Georgia"/>
                <a:cs typeface="Georgia"/>
              </a:rPr>
              <a:t>Organizations</a:t>
            </a:r>
            <a:r>
              <a:rPr dirty="0" sz="1450" spc="70">
                <a:solidFill>
                  <a:srgbClr val="262424"/>
                </a:solidFill>
                <a:latin typeface="Georgia"/>
                <a:cs typeface="Georgia"/>
              </a:rPr>
              <a:t> </a:t>
            </a:r>
            <a:r>
              <a:rPr dirty="0" sz="1450" spc="-10">
                <a:solidFill>
                  <a:srgbClr val="262424"/>
                </a:solidFill>
                <a:latin typeface="Georgia"/>
                <a:cs typeface="Georgia"/>
              </a:rPr>
              <a:t>(NGOs)</a:t>
            </a:r>
            <a:endParaRPr sz="1450">
              <a:latin typeface="Georgia"/>
              <a:cs typeface="Georgia"/>
            </a:endParaRPr>
          </a:p>
          <a:p>
            <a:pPr marL="12700" marR="5080">
              <a:lnSpc>
                <a:spcPct val="135900"/>
              </a:lnSpc>
              <a:spcBef>
                <a:spcPts val="765"/>
              </a:spcBef>
            </a:pP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Independent,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typically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non-profit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entities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operating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outside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government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control,</a:t>
            </a:r>
            <a:r>
              <a:rPr dirty="0" sz="1150" spc="-8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focused</a:t>
            </a:r>
            <a:r>
              <a:rPr dirty="0" sz="1150" spc="-8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on</a:t>
            </a:r>
            <a:r>
              <a:rPr dirty="0" sz="1150" spc="-8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social,</a:t>
            </a:r>
            <a:r>
              <a:rPr dirty="0" sz="1150" spc="-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humanitarian,</a:t>
            </a:r>
            <a:r>
              <a:rPr dirty="0" sz="1150" spc="-8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or</a:t>
            </a:r>
            <a:r>
              <a:rPr dirty="0" sz="1150" spc="-8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environmental</a:t>
            </a:r>
            <a:r>
              <a:rPr dirty="0" sz="1150" spc="-8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issues</a:t>
            </a:r>
            <a:r>
              <a:rPr dirty="0" sz="1150" spc="-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that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serve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the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public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good.</a:t>
            </a:r>
            <a:endParaRPr sz="1150">
              <a:latin typeface="Tahoma"/>
              <a:cs typeface="Tahoma"/>
            </a:endParaRPr>
          </a:p>
          <a:p>
            <a:pPr marL="252095" marR="2484120">
              <a:lnSpc>
                <a:spcPct val="166700"/>
              </a:lnSpc>
              <a:spcBef>
                <a:spcPts val="325"/>
              </a:spcBef>
            </a:pP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Independent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of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governments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Represent</a:t>
            </a:r>
            <a:r>
              <a:rPr dirty="0" sz="1150" spc="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civil</a:t>
            </a:r>
            <a:r>
              <a:rPr dirty="0" sz="1150" spc="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society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Advocacy</a:t>
            </a:r>
            <a:r>
              <a:rPr dirty="0" sz="1150" spc="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service</a:t>
            </a:r>
            <a:r>
              <a:rPr dirty="0" sz="1150" spc="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delivery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Grassroots</a:t>
            </a:r>
            <a:r>
              <a:rPr dirty="0" sz="1150" spc="7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mobilization</a:t>
            </a:r>
            <a:endParaRPr sz="1150">
              <a:latin typeface="Tahoma"/>
              <a:cs typeface="Tahoma"/>
            </a:endParaRPr>
          </a:p>
        </p:txBody>
      </p:sp>
      <p:pic>
        <p:nvPicPr>
          <p:cNvPr id="18" name="object 18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80244" y="5926073"/>
            <a:ext cx="1754504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143750" y="0"/>
            <a:ext cx="4286250" cy="8458200"/>
            <a:chOff x="7143750" y="0"/>
            <a:chExt cx="4286250" cy="84582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3750" y="0"/>
              <a:ext cx="4286250" cy="8458199"/>
            </a:xfrm>
            <a:prstGeom prst="rect">
              <a:avLst/>
            </a:prstGeom>
          </p:spPr>
        </p:pic>
        <p:pic>
          <p:nvPicPr>
            <p:cNvPr id="4" name="object 4" descr="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80244" y="7943849"/>
              <a:ext cx="1754504" cy="4191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7375" y="338524"/>
            <a:ext cx="5139690" cy="9779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59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 spc="-35"/>
              <a:t> </a:t>
            </a:r>
            <a:r>
              <a:rPr dirty="0"/>
              <a:t>United</a:t>
            </a:r>
            <a:r>
              <a:rPr dirty="0" spc="-30"/>
              <a:t> </a:t>
            </a:r>
            <a:r>
              <a:rPr dirty="0"/>
              <a:t>Nations:</a:t>
            </a:r>
            <a:r>
              <a:rPr dirty="0" spc="-35"/>
              <a:t> </a:t>
            </a:r>
            <a:r>
              <a:rPr dirty="0"/>
              <a:t>A</a:t>
            </a:r>
            <a:r>
              <a:rPr dirty="0" spc="-35"/>
              <a:t> </a:t>
            </a:r>
            <a:r>
              <a:rPr dirty="0"/>
              <a:t>Pillar</a:t>
            </a:r>
            <a:r>
              <a:rPr dirty="0" spc="-30"/>
              <a:t> </a:t>
            </a:r>
            <a:r>
              <a:rPr dirty="0" spc="-25"/>
              <a:t>of </a:t>
            </a:r>
            <a:r>
              <a:rPr dirty="0"/>
              <a:t>Global</a:t>
            </a:r>
            <a:r>
              <a:rPr dirty="0" spc="-40"/>
              <a:t> </a:t>
            </a:r>
            <a:r>
              <a:rPr dirty="0" spc="-10"/>
              <a:t>Governance</a:t>
            </a:r>
          </a:p>
        </p:txBody>
      </p:sp>
      <p:sp>
        <p:nvSpPr>
          <p:cNvPr id="6" name="object 6" descr=""/>
          <p:cNvSpPr/>
          <p:nvPr/>
        </p:nvSpPr>
        <p:spPr>
          <a:xfrm>
            <a:off x="600075" y="1809749"/>
            <a:ext cx="5943600" cy="19050"/>
          </a:xfrm>
          <a:custGeom>
            <a:avLst/>
            <a:gdLst/>
            <a:ahLst/>
            <a:cxnLst/>
            <a:rect l="l" t="t" r="r" b="b"/>
            <a:pathLst>
              <a:path w="5943600" h="19050">
                <a:moveTo>
                  <a:pt x="5943600" y="0"/>
                </a:moveTo>
                <a:lnTo>
                  <a:pt x="0" y="0"/>
                </a:lnTo>
                <a:lnTo>
                  <a:pt x="0" y="19050"/>
                </a:lnTo>
                <a:lnTo>
                  <a:pt x="5943600" y="19050"/>
                </a:lnTo>
                <a:lnTo>
                  <a:pt x="5943600" y="0"/>
                </a:lnTo>
                <a:close/>
              </a:path>
            </a:pathLst>
          </a:custGeom>
          <a:solidFill>
            <a:srgbClr val="E5E5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600075" y="3467100"/>
            <a:ext cx="5943600" cy="19050"/>
          </a:xfrm>
          <a:custGeom>
            <a:avLst/>
            <a:gdLst/>
            <a:ahLst/>
            <a:cxnLst/>
            <a:rect l="l" t="t" r="r" b="b"/>
            <a:pathLst>
              <a:path w="5943600" h="19050">
                <a:moveTo>
                  <a:pt x="5943600" y="0"/>
                </a:moveTo>
                <a:lnTo>
                  <a:pt x="0" y="0"/>
                </a:lnTo>
                <a:lnTo>
                  <a:pt x="0" y="19050"/>
                </a:lnTo>
                <a:lnTo>
                  <a:pt x="5943600" y="19050"/>
                </a:lnTo>
                <a:lnTo>
                  <a:pt x="5943600" y="0"/>
                </a:lnTo>
                <a:close/>
              </a:path>
            </a:pathLst>
          </a:custGeom>
          <a:solidFill>
            <a:srgbClr val="E5E5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600075" y="5124450"/>
            <a:ext cx="5943600" cy="19050"/>
          </a:xfrm>
          <a:custGeom>
            <a:avLst/>
            <a:gdLst/>
            <a:ahLst/>
            <a:cxnLst/>
            <a:rect l="l" t="t" r="r" b="b"/>
            <a:pathLst>
              <a:path w="5943600" h="19050">
                <a:moveTo>
                  <a:pt x="5943600" y="0"/>
                </a:moveTo>
                <a:lnTo>
                  <a:pt x="0" y="0"/>
                </a:lnTo>
                <a:lnTo>
                  <a:pt x="0" y="19050"/>
                </a:lnTo>
                <a:lnTo>
                  <a:pt x="5943600" y="19050"/>
                </a:lnTo>
                <a:lnTo>
                  <a:pt x="5943600" y="0"/>
                </a:lnTo>
                <a:close/>
              </a:path>
            </a:pathLst>
          </a:custGeom>
          <a:solidFill>
            <a:srgbClr val="E5E5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00075" y="6781800"/>
            <a:ext cx="5943600" cy="19050"/>
          </a:xfrm>
          <a:custGeom>
            <a:avLst/>
            <a:gdLst/>
            <a:ahLst/>
            <a:cxnLst/>
            <a:rect l="l" t="t" r="r" b="b"/>
            <a:pathLst>
              <a:path w="5943600" h="19050">
                <a:moveTo>
                  <a:pt x="5943600" y="0"/>
                </a:moveTo>
                <a:lnTo>
                  <a:pt x="0" y="0"/>
                </a:lnTo>
                <a:lnTo>
                  <a:pt x="0" y="19050"/>
                </a:lnTo>
                <a:lnTo>
                  <a:pt x="5943600" y="19050"/>
                </a:lnTo>
                <a:lnTo>
                  <a:pt x="5943600" y="0"/>
                </a:lnTo>
                <a:close/>
              </a:path>
            </a:pathLst>
          </a:custGeom>
          <a:solidFill>
            <a:srgbClr val="E5E5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573980" y="1551781"/>
            <a:ext cx="5895340" cy="63684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2225">
              <a:lnSpc>
                <a:spcPct val="100000"/>
              </a:lnSpc>
              <a:spcBef>
                <a:spcPts val="130"/>
              </a:spcBef>
            </a:pPr>
            <a:r>
              <a:rPr dirty="0" sz="1150" spc="-25">
                <a:solidFill>
                  <a:srgbClr val="262424"/>
                </a:solidFill>
                <a:latin typeface="Georgia"/>
                <a:cs typeface="Georgia"/>
              </a:rPr>
              <a:t>01</a:t>
            </a:r>
            <a:endParaRPr sz="1150">
              <a:latin typeface="Georgia"/>
              <a:cs typeface="Georgia"/>
            </a:endParaRPr>
          </a:p>
          <a:p>
            <a:pPr marL="26034">
              <a:lnSpc>
                <a:spcPct val="100000"/>
              </a:lnSpc>
              <a:spcBef>
                <a:spcPts val="1245"/>
              </a:spcBef>
            </a:pPr>
            <a:r>
              <a:rPr dirty="0" sz="1450">
                <a:solidFill>
                  <a:srgbClr val="262424"/>
                </a:solidFill>
                <a:latin typeface="Georgia"/>
                <a:cs typeface="Georgia"/>
              </a:rPr>
              <a:t>Founding</a:t>
            </a:r>
            <a:r>
              <a:rPr dirty="0" sz="1450" spc="35">
                <a:solidFill>
                  <a:srgbClr val="262424"/>
                </a:solidFill>
                <a:latin typeface="Georgia"/>
                <a:cs typeface="Georgia"/>
              </a:rPr>
              <a:t> </a:t>
            </a:r>
            <a:r>
              <a:rPr dirty="0" sz="1450">
                <a:solidFill>
                  <a:srgbClr val="262424"/>
                </a:solidFill>
                <a:latin typeface="Georgia"/>
                <a:cs typeface="Georgia"/>
              </a:rPr>
              <a:t>Vision</a:t>
            </a:r>
            <a:r>
              <a:rPr dirty="0" sz="1450" spc="45">
                <a:solidFill>
                  <a:srgbClr val="262424"/>
                </a:solidFill>
                <a:latin typeface="Georgia"/>
                <a:cs typeface="Georgia"/>
              </a:rPr>
              <a:t> </a:t>
            </a:r>
            <a:r>
              <a:rPr dirty="0" sz="1450" spc="-10">
                <a:solidFill>
                  <a:srgbClr val="262424"/>
                </a:solidFill>
                <a:latin typeface="Georgia"/>
                <a:cs typeface="Georgia"/>
              </a:rPr>
              <a:t>(1945)</a:t>
            </a:r>
            <a:endParaRPr sz="1450">
              <a:latin typeface="Georgia"/>
              <a:cs typeface="Georgia"/>
            </a:endParaRPr>
          </a:p>
          <a:p>
            <a:pPr marL="26034" marR="290195">
              <a:lnSpc>
                <a:spcPct val="135900"/>
              </a:lnSpc>
              <a:spcBef>
                <a:spcPts val="765"/>
              </a:spcBef>
            </a:pP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Established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after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60">
                <a:solidFill>
                  <a:srgbClr val="262424"/>
                </a:solidFill>
                <a:latin typeface="Tahoma"/>
                <a:cs typeface="Tahoma"/>
              </a:rPr>
              <a:t>World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55">
                <a:solidFill>
                  <a:srgbClr val="262424"/>
                </a:solidFill>
                <a:latin typeface="Tahoma"/>
                <a:cs typeface="Tahoma"/>
              </a:rPr>
              <a:t>War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70">
                <a:solidFill>
                  <a:srgbClr val="262424"/>
                </a:solidFill>
                <a:latin typeface="Tahoma"/>
                <a:cs typeface="Tahoma"/>
              </a:rPr>
              <a:t>II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to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prevent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future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conflicts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promote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international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cooperation,</a:t>
            </a:r>
            <a:r>
              <a:rPr dirty="0" sz="1150" spc="-6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replacing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the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League</a:t>
            </a:r>
            <a:r>
              <a:rPr dirty="0" sz="1150" spc="-6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of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Nations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with</a:t>
            </a:r>
            <a:r>
              <a:rPr dirty="0" sz="1150" spc="-6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stronger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mechanisms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for</a:t>
            </a:r>
            <a:r>
              <a:rPr dirty="0" sz="1150" spc="-6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peace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and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security.</a:t>
            </a:r>
            <a:endParaRPr sz="11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11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150" spc="-25">
                <a:solidFill>
                  <a:srgbClr val="262424"/>
                </a:solidFill>
                <a:latin typeface="Georgia"/>
                <a:cs typeface="Georgia"/>
              </a:rPr>
              <a:t>02</a:t>
            </a:r>
            <a:endParaRPr sz="115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Georgia"/>
              <a:cs typeface="Georgia"/>
            </a:endParaRPr>
          </a:p>
          <a:p>
            <a:pPr marL="26034">
              <a:lnSpc>
                <a:spcPct val="100000"/>
              </a:lnSpc>
            </a:pPr>
            <a:r>
              <a:rPr dirty="0" sz="1450">
                <a:solidFill>
                  <a:srgbClr val="262424"/>
                </a:solidFill>
                <a:latin typeface="Georgia"/>
                <a:cs typeface="Georgia"/>
              </a:rPr>
              <a:t>Key</a:t>
            </a:r>
            <a:r>
              <a:rPr dirty="0" sz="1450" spc="15">
                <a:solidFill>
                  <a:srgbClr val="262424"/>
                </a:solidFill>
                <a:latin typeface="Georgia"/>
                <a:cs typeface="Georgia"/>
              </a:rPr>
              <a:t> </a:t>
            </a:r>
            <a:r>
              <a:rPr dirty="0" sz="1450" spc="-10">
                <a:solidFill>
                  <a:srgbClr val="262424"/>
                </a:solidFill>
                <a:latin typeface="Georgia"/>
                <a:cs typeface="Georgia"/>
              </a:rPr>
              <a:t>Organs</a:t>
            </a:r>
            <a:endParaRPr sz="1450">
              <a:latin typeface="Georgia"/>
              <a:cs typeface="Georgia"/>
            </a:endParaRPr>
          </a:p>
          <a:p>
            <a:pPr marL="26034" marR="243840">
              <a:lnSpc>
                <a:spcPct val="135900"/>
              </a:lnSpc>
              <a:spcBef>
                <a:spcPts val="765"/>
              </a:spcBef>
            </a:pP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Five principal</a:t>
            </a:r>
            <a:r>
              <a:rPr dirty="0" sz="1150" spc="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organs</a:t>
            </a:r>
            <a:r>
              <a:rPr dirty="0" sz="1150" spc="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work</a:t>
            </a:r>
            <a:r>
              <a:rPr dirty="0" sz="1150" spc="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together: General</a:t>
            </a:r>
            <a:r>
              <a:rPr dirty="0" sz="1150" spc="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Assembly</a:t>
            </a:r>
            <a:r>
              <a:rPr dirty="0" sz="1150" spc="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(all</a:t>
            </a:r>
            <a:r>
              <a:rPr dirty="0" sz="1150" spc="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members),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 Security</a:t>
            </a:r>
            <a:r>
              <a:rPr dirty="0" sz="1150" spc="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Council (peace</a:t>
            </a:r>
            <a:r>
              <a:rPr dirty="0" sz="1150" spc="-9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8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security),</a:t>
            </a:r>
            <a:r>
              <a:rPr dirty="0" sz="1150" spc="-8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85">
                <a:solidFill>
                  <a:srgbClr val="262424"/>
                </a:solidFill>
                <a:latin typeface="Tahoma"/>
                <a:cs typeface="Tahoma"/>
              </a:rPr>
              <a:t>ECOSOC</a:t>
            </a:r>
            <a:r>
              <a:rPr dirty="0" sz="1150" spc="-8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(economic</a:t>
            </a:r>
            <a:r>
              <a:rPr dirty="0" sz="1150" spc="-9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8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social</a:t>
            </a:r>
            <a:r>
              <a:rPr dirty="0" sz="1150" spc="-8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issues),</a:t>
            </a:r>
            <a:r>
              <a:rPr dirty="0" sz="1150" spc="-8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ICJ</a:t>
            </a:r>
            <a:r>
              <a:rPr dirty="0" sz="1150" spc="-9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(judicial</a:t>
            </a:r>
            <a:r>
              <a:rPr dirty="0" sz="1150" spc="-8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matters),</a:t>
            </a:r>
            <a:r>
              <a:rPr dirty="0" sz="1150" spc="-8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and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Secretariat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(administrative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functions).</a:t>
            </a:r>
            <a:endParaRPr sz="11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1150">
              <a:latin typeface="Tahoma"/>
              <a:cs typeface="Tahoma"/>
            </a:endParaRPr>
          </a:p>
          <a:p>
            <a:pPr marL="13335">
              <a:lnSpc>
                <a:spcPct val="100000"/>
              </a:lnSpc>
            </a:pPr>
            <a:r>
              <a:rPr dirty="0" sz="1150" spc="-25">
                <a:solidFill>
                  <a:srgbClr val="262424"/>
                </a:solidFill>
                <a:latin typeface="Georgia"/>
                <a:cs typeface="Georgia"/>
              </a:rPr>
              <a:t>03</a:t>
            </a:r>
            <a:endParaRPr sz="115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Georgia"/>
              <a:cs typeface="Georgia"/>
            </a:endParaRPr>
          </a:p>
          <a:p>
            <a:pPr marL="26034">
              <a:lnSpc>
                <a:spcPct val="100000"/>
              </a:lnSpc>
            </a:pPr>
            <a:r>
              <a:rPr dirty="0" sz="1450">
                <a:solidFill>
                  <a:srgbClr val="262424"/>
                </a:solidFill>
                <a:latin typeface="Georgia"/>
                <a:cs typeface="Georgia"/>
              </a:rPr>
              <a:t>Core</a:t>
            </a:r>
            <a:r>
              <a:rPr dirty="0" sz="1450" spc="20">
                <a:solidFill>
                  <a:srgbClr val="262424"/>
                </a:solidFill>
                <a:latin typeface="Georgia"/>
                <a:cs typeface="Georgia"/>
              </a:rPr>
              <a:t> </a:t>
            </a:r>
            <a:r>
              <a:rPr dirty="0" sz="1450" spc="-10">
                <a:solidFill>
                  <a:srgbClr val="262424"/>
                </a:solidFill>
                <a:latin typeface="Georgia"/>
                <a:cs typeface="Georgia"/>
              </a:rPr>
              <a:t>Mandate</a:t>
            </a:r>
            <a:endParaRPr sz="1450">
              <a:latin typeface="Georgia"/>
              <a:cs typeface="Georgia"/>
            </a:endParaRPr>
          </a:p>
          <a:p>
            <a:pPr marL="26034" marR="260985">
              <a:lnSpc>
                <a:spcPct val="135900"/>
              </a:lnSpc>
              <a:spcBef>
                <a:spcPts val="765"/>
              </a:spcBef>
            </a:pP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Maintaining</a:t>
            </a:r>
            <a:r>
              <a:rPr dirty="0" sz="1150" spc="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international</a:t>
            </a:r>
            <a:r>
              <a:rPr dirty="0" sz="1150" spc="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peace</a:t>
            </a:r>
            <a:r>
              <a:rPr dirty="0" sz="1150" spc="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security,</a:t>
            </a:r>
            <a:r>
              <a:rPr dirty="0" sz="1150" spc="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protecting</a:t>
            </a:r>
            <a:r>
              <a:rPr dirty="0" sz="1150" spc="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human</a:t>
            </a:r>
            <a:r>
              <a:rPr dirty="0" sz="1150" spc="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rights,</a:t>
            </a:r>
            <a:r>
              <a:rPr dirty="0" sz="1150" spc="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promoting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sustainable</a:t>
            </a:r>
            <a:r>
              <a:rPr dirty="0" sz="1150" spc="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development,</a:t>
            </a:r>
            <a:r>
              <a:rPr dirty="0" sz="1150" spc="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upholding</a:t>
            </a:r>
            <a:r>
              <a:rPr dirty="0" sz="1150" spc="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international</a:t>
            </a:r>
            <a:r>
              <a:rPr dirty="0" sz="1150" spc="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law,</a:t>
            </a:r>
            <a:r>
              <a:rPr dirty="0" sz="1150" spc="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delivering</a:t>
            </a:r>
            <a:r>
              <a:rPr dirty="0" sz="1150" spc="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humanitarian</a:t>
            </a:r>
            <a:r>
              <a:rPr dirty="0" sz="1150" spc="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aid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worldwide.</a:t>
            </a:r>
            <a:endParaRPr sz="11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11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150" spc="-25">
                <a:solidFill>
                  <a:srgbClr val="262424"/>
                </a:solidFill>
                <a:latin typeface="Georgia"/>
                <a:cs typeface="Georgia"/>
              </a:rPr>
              <a:t>04</a:t>
            </a:r>
            <a:endParaRPr sz="1150">
              <a:latin typeface="Georgia"/>
              <a:cs typeface="Georgia"/>
            </a:endParaRPr>
          </a:p>
          <a:p>
            <a:pPr marL="26034">
              <a:lnSpc>
                <a:spcPct val="100000"/>
              </a:lnSpc>
              <a:spcBef>
                <a:spcPts val="1245"/>
              </a:spcBef>
            </a:pPr>
            <a:r>
              <a:rPr dirty="0" sz="1450">
                <a:solidFill>
                  <a:srgbClr val="262424"/>
                </a:solidFill>
                <a:latin typeface="Georgia"/>
                <a:cs typeface="Georgia"/>
              </a:rPr>
              <a:t>Contemporary</a:t>
            </a:r>
            <a:r>
              <a:rPr dirty="0" sz="1450" spc="55">
                <a:solidFill>
                  <a:srgbClr val="262424"/>
                </a:solidFill>
                <a:latin typeface="Georgia"/>
                <a:cs typeface="Georgia"/>
              </a:rPr>
              <a:t> </a:t>
            </a:r>
            <a:r>
              <a:rPr dirty="0" sz="1450" spc="-20">
                <a:solidFill>
                  <a:srgbClr val="262424"/>
                </a:solidFill>
                <a:latin typeface="Georgia"/>
                <a:cs typeface="Georgia"/>
              </a:rPr>
              <a:t>Focus</a:t>
            </a:r>
            <a:endParaRPr sz="1450">
              <a:latin typeface="Georgia"/>
              <a:cs typeface="Georgia"/>
            </a:endParaRPr>
          </a:p>
          <a:p>
            <a:pPr marL="26034" marR="5080">
              <a:lnSpc>
                <a:spcPct val="135900"/>
              </a:lnSpc>
              <a:spcBef>
                <a:spcPts val="840"/>
              </a:spcBef>
            </a:pP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Addressing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climate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change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through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the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Paris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Agreement,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coordinating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pandemic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response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global</a:t>
            </a:r>
            <a:r>
              <a:rPr dirty="0" sz="1150" spc="-7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health</a:t>
            </a:r>
            <a:r>
              <a:rPr dirty="0" sz="1150" spc="-7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security,</a:t>
            </a:r>
            <a:r>
              <a:rPr dirty="0" sz="1150" spc="-7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providing</a:t>
            </a:r>
            <a:r>
              <a:rPr dirty="0" sz="1150" spc="-7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humanitarian</a:t>
            </a:r>
            <a:r>
              <a:rPr dirty="0" sz="1150" spc="-7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assistance</a:t>
            </a:r>
            <a:r>
              <a:rPr dirty="0" sz="1150" spc="-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in</a:t>
            </a:r>
            <a:r>
              <a:rPr dirty="0" sz="1150" spc="-7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conflict</a:t>
            </a:r>
            <a:r>
              <a:rPr dirty="0" sz="1150" spc="-7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zones,</a:t>
            </a:r>
            <a:r>
              <a:rPr dirty="0" sz="1150" spc="-7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and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advancing</a:t>
            </a:r>
            <a:r>
              <a:rPr dirty="0" sz="1150" spc="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sustainable</a:t>
            </a:r>
            <a:r>
              <a:rPr dirty="0" sz="1150" spc="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development</a:t>
            </a:r>
            <a:r>
              <a:rPr dirty="0" sz="1150" spc="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goals.</a:t>
            </a:r>
            <a:endParaRPr sz="11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295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Specialized</a:t>
            </a:r>
            <a:r>
              <a:rPr dirty="0" spc="-55"/>
              <a:t> </a:t>
            </a:r>
            <a:r>
              <a:rPr dirty="0"/>
              <a:t>Agencies:</a:t>
            </a:r>
            <a:r>
              <a:rPr dirty="0" spc="-50"/>
              <a:t> </a:t>
            </a:r>
            <a:r>
              <a:rPr dirty="0"/>
              <a:t>Deep</a:t>
            </a:r>
            <a:r>
              <a:rPr dirty="0" spc="-50"/>
              <a:t> </a:t>
            </a:r>
            <a:r>
              <a:rPr dirty="0"/>
              <a:t>Dives</a:t>
            </a:r>
            <a:r>
              <a:rPr dirty="0" spc="-50"/>
              <a:t> </a:t>
            </a:r>
            <a:r>
              <a:rPr dirty="0"/>
              <a:t>into</a:t>
            </a:r>
            <a:r>
              <a:rPr dirty="0" spc="-50"/>
              <a:t> </a:t>
            </a:r>
            <a:r>
              <a:rPr dirty="0"/>
              <a:t>Global</a:t>
            </a:r>
            <a:r>
              <a:rPr dirty="0" spc="-50"/>
              <a:t> </a:t>
            </a:r>
            <a:r>
              <a:rPr dirty="0" spc="-10"/>
              <a:t>Issues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87375" y="1780381"/>
            <a:ext cx="10041255" cy="2057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The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20">
                <a:solidFill>
                  <a:srgbClr val="262424"/>
                </a:solidFill>
                <a:latin typeface="Tahoma"/>
                <a:cs typeface="Tahoma"/>
              </a:rPr>
              <a:t>UN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system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includes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specialized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agencies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that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focus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on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specific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areas,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bringing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technical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expertise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coordinated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action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to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complex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global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challenges.</a:t>
            </a:r>
            <a:endParaRPr sz="1150">
              <a:latin typeface="Tahoma"/>
              <a:cs typeface="Tahom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00075" y="2171699"/>
            <a:ext cx="3314700" cy="3267075"/>
            <a:chOff x="600075" y="2171699"/>
            <a:chExt cx="3314700" cy="3267075"/>
          </a:xfrm>
        </p:grpSpPr>
        <p:sp>
          <p:nvSpPr>
            <p:cNvPr id="5" name="object 5" descr=""/>
            <p:cNvSpPr/>
            <p:nvPr/>
          </p:nvSpPr>
          <p:spPr>
            <a:xfrm>
              <a:off x="609600" y="2181224"/>
              <a:ext cx="3295650" cy="3248025"/>
            </a:xfrm>
            <a:custGeom>
              <a:avLst/>
              <a:gdLst/>
              <a:ahLst/>
              <a:cxnLst/>
              <a:rect l="l" t="t" r="r" b="b"/>
              <a:pathLst>
                <a:path w="3295650" h="3248025">
                  <a:moveTo>
                    <a:pt x="0" y="3205044"/>
                  </a:moveTo>
                  <a:lnTo>
                    <a:pt x="0" y="42976"/>
                  </a:lnTo>
                  <a:lnTo>
                    <a:pt x="0" y="37287"/>
                  </a:lnTo>
                  <a:lnTo>
                    <a:pt x="1090" y="31800"/>
                  </a:lnTo>
                  <a:lnTo>
                    <a:pt x="26531" y="3263"/>
                  </a:lnTo>
                  <a:lnTo>
                    <a:pt x="37280" y="0"/>
                  </a:lnTo>
                  <a:lnTo>
                    <a:pt x="42981" y="0"/>
                  </a:lnTo>
                  <a:lnTo>
                    <a:pt x="3252673" y="0"/>
                  </a:lnTo>
                  <a:lnTo>
                    <a:pt x="3258362" y="0"/>
                  </a:lnTo>
                  <a:lnTo>
                    <a:pt x="3263849" y="1092"/>
                  </a:lnTo>
                  <a:lnTo>
                    <a:pt x="3292373" y="26530"/>
                  </a:lnTo>
                  <a:lnTo>
                    <a:pt x="3294557" y="31800"/>
                  </a:lnTo>
                  <a:lnTo>
                    <a:pt x="3295650" y="37287"/>
                  </a:lnTo>
                  <a:lnTo>
                    <a:pt x="3295650" y="42976"/>
                  </a:lnTo>
                  <a:lnTo>
                    <a:pt x="3295650" y="3205044"/>
                  </a:lnTo>
                  <a:lnTo>
                    <a:pt x="3295650" y="3210739"/>
                  </a:lnTo>
                  <a:lnTo>
                    <a:pt x="3294557" y="3216226"/>
                  </a:lnTo>
                  <a:lnTo>
                    <a:pt x="3292373" y="3221489"/>
                  </a:lnTo>
                  <a:lnTo>
                    <a:pt x="3290201" y="3226753"/>
                  </a:lnTo>
                  <a:lnTo>
                    <a:pt x="3258362" y="3248026"/>
                  </a:lnTo>
                  <a:lnTo>
                    <a:pt x="3252673" y="3248026"/>
                  </a:lnTo>
                  <a:lnTo>
                    <a:pt x="42981" y="3248026"/>
                  </a:lnTo>
                  <a:lnTo>
                    <a:pt x="37280" y="3248026"/>
                  </a:lnTo>
                  <a:lnTo>
                    <a:pt x="31799" y="3246934"/>
                  </a:lnTo>
                  <a:lnTo>
                    <a:pt x="3268" y="3221489"/>
                  </a:lnTo>
                  <a:lnTo>
                    <a:pt x="0" y="3210739"/>
                  </a:lnTo>
                  <a:lnTo>
                    <a:pt x="0" y="3205044"/>
                  </a:lnTo>
                  <a:close/>
                </a:path>
              </a:pathLst>
            </a:custGeom>
            <a:ln w="19050">
              <a:solidFill>
                <a:srgbClr val="CECEC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19125" y="2190749"/>
              <a:ext cx="3276600" cy="452755"/>
            </a:xfrm>
            <a:custGeom>
              <a:avLst/>
              <a:gdLst/>
              <a:ahLst/>
              <a:cxnLst/>
              <a:rect l="l" t="t" r="r" b="b"/>
              <a:pathLst>
                <a:path w="3276600" h="452755">
                  <a:moveTo>
                    <a:pt x="3247580" y="0"/>
                  </a:moveTo>
                  <a:lnTo>
                    <a:pt x="29022" y="0"/>
                  </a:lnTo>
                  <a:lnTo>
                    <a:pt x="24749" y="850"/>
                  </a:lnTo>
                  <a:lnTo>
                    <a:pt x="0" y="29019"/>
                  </a:lnTo>
                  <a:lnTo>
                    <a:pt x="0" y="452437"/>
                  </a:lnTo>
                  <a:lnTo>
                    <a:pt x="3276600" y="452437"/>
                  </a:lnTo>
                  <a:lnTo>
                    <a:pt x="3276600" y="29019"/>
                  </a:lnTo>
                  <a:lnTo>
                    <a:pt x="3247580" y="0"/>
                  </a:lnTo>
                  <a:close/>
                </a:path>
              </a:pathLst>
            </a:custGeom>
            <a:solidFill>
              <a:srgbClr val="E8E8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19125" y="2638424"/>
              <a:ext cx="3276600" cy="9525"/>
            </a:xfrm>
            <a:custGeom>
              <a:avLst/>
              <a:gdLst/>
              <a:ahLst/>
              <a:cxnLst/>
              <a:rect l="l" t="t" r="r" b="b"/>
              <a:pathLst>
                <a:path w="3276600" h="9525">
                  <a:moveTo>
                    <a:pt x="327660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276600" y="9525"/>
                  </a:lnTo>
                  <a:lnTo>
                    <a:pt x="3276600" y="0"/>
                  </a:lnTo>
                  <a:close/>
                </a:path>
              </a:pathLst>
            </a:custGeom>
            <a:solidFill>
              <a:srgbClr val="CECEC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1019" y="2300066"/>
              <a:ext cx="209243" cy="234998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756443" y="2739415"/>
            <a:ext cx="2969260" cy="2513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79375">
              <a:lnSpc>
                <a:spcPct val="107800"/>
              </a:lnSpc>
              <a:spcBef>
                <a:spcPts val="95"/>
              </a:spcBef>
            </a:pPr>
            <a:r>
              <a:rPr dirty="0" sz="1450">
                <a:solidFill>
                  <a:srgbClr val="262424"/>
                </a:solidFill>
                <a:latin typeface="Georgia"/>
                <a:cs typeface="Georgia"/>
              </a:rPr>
              <a:t>International</a:t>
            </a:r>
            <a:r>
              <a:rPr dirty="0" sz="1450" spc="40">
                <a:solidFill>
                  <a:srgbClr val="262424"/>
                </a:solidFill>
                <a:latin typeface="Georgia"/>
                <a:cs typeface="Georgia"/>
              </a:rPr>
              <a:t> </a:t>
            </a:r>
            <a:r>
              <a:rPr dirty="0" sz="1450">
                <a:solidFill>
                  <a:srgbClr val="262424"/>
                </a:solidFill>
                <a:latin typeface="Georgia"/>
                <a:cs typeface="Georgia"/>
              </a:rPr>
              <a:t>Labour</a:t>
            </a:r>
            <a:r>
              <a:rPr dirty="0" sz="1450" spc="40">
                <a:solidFill>
                  <a:srgbClr val="262424"/>
                </a:solidFill>
                <a:latin typeface="Georgia"/>
                <a:cs typeface="Georgia"/>
              </a:rPr>
              <a:t> </a:t>
            </a:r>
            <a:r>
              <a:rPr dirty="0" sz="1450" spc="-10">
                <a:solidFill>
                  <a:srgbClr val="262424"/>
                </a:solidFill>
                <a:latin typeface="Georgia"/>
                <a:cs typeface="Georgia"/>
              </a:rPr>
              <a:t>Organization (ILO)</a:t>
            </a:r>
            <a:endParaRPr sz="1450">
              <a:latin typeface="Georgia"/>
              <a:cs typeface="Georgia"/>
            </a:endParaRPr>
          </a:p>
          <a:p>
            <a:pPr marL="12700" marR="5080">
              <a:lnSpc>
                <a:spcPct val="136600"/>
              </a:lnSpc>
              <a:spcBef>
                <a:spcPts val="755"/>
              </a:spcBef>
            </a:pP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Promotes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social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justice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decent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work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conditions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worldwide,</a:t>
            </a:r>
            <a:r>
              <a:rPr dirty="0" sz="1150" spc="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establishing </a:t>
            </a:r>
            <a:r>
              <a:rPr dirty="0" sz="1150" spc="20">
                <a:solidFill>
                  <a:srgbClr val="262424"/>
                </a:solidFill>
                <a:latin typeface="Tahoma"/>
                <a:cs typeface="Tahoma"/>
              </a:rPr>
              <a:t>international</a:t>
            </a:r>
            <a:r>
              <a:rPr dirty="0" sz="1150" spc="-8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20">
                <a:solidFill>
                  <a:srgbClr val="262424"/>
                </a:solidFill>
                <a:latin typeface="Tahoma"/>
                <a:cs typeface="Tahoma"/>
              </a:rPr>
              <a:t>labor</a:t>
            </a:r>
            <a:r>
              <a:rPr dirty="0" sz="1150" spc="-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standards</a:t>
            </a:r>
            <a:r>
              <a:rPr dirty="0" sz="1150" spc="-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advocating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for</a:t>
            </a:r>
            <a:r>
              <a:rPr dirty="0" sz="1150" spc="-8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workers'</a:t>
            </a:r>
            <a:r>
              <a:rPr dirty="0" sz="1150" spc="-8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rights.</a:t>
            </a:r>
            <a:r>
              <a:rPr dirty="0" sz="1150" spc="-8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The</a:t>
            </a:r>
            <a:r>
              <a:rPr dirty="0" sz="1150" spc="-8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ILO</a:t>
            </a:r>
            <a:r>
              <a:rPr dirty="0" sz="1150" spc="-8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addresses</a:t>
            </a:r>
            <a:r>
              <a:rPr dirty="0" sz="1150" spc="-8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critical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issues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such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as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gender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inequalities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in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the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digital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economy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supports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vulnerable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workers</a:t>
            </a:r>
            <a:r>
              <a:rPr dirty="0" sz="1150" spc="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like</a:t>
            </a:r>
            <a:r>
              <a:rPr dirty="0" sz="1150" spc="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women</a:t>
            </a:r>
            <a:r>
              <a:rPr dirty="0" sz="1150" spc="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cotton</a:t>
            </a:r>
            <a:r>
              <a:rPr dirty="0" sz="1150" spc="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workers</a:t>
            </a:r>
            <a:r>
              <a:rPr dirty="0" sz="1150" spc="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in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Pakistan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facing</a:t>
            </a:r>
            <a:r>
              <a:rPr dirty="0" sz="1150" spc="-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exploitation.</a:t>
            </a:r>
            <a:endParaRPr sz="1150">
              <a:latin typeface="Tahoma"/>
              <a:cs typeface="Tahoma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4057650" y="2171699"/>
            <a:ext cx="3314700" cy="3267075"/>
            <a:chOff x="4057650" y="2171699"/>
            <a:chExt cx="3314700" cy="3267075"/>
          </a:xfrm>
        </p:grpSpPr>
        <p:sp>
          <p:nvSpPr>
            <p:cNvPr id="11" name="object 11" descr=""/>
            <p:cNvSpPr/>
            <p:nvPr/>
          </p:nvSpPr>
          <p:spPr>
            <a:xfrm>
              <a:off x="4067175" y="2181224"/>
              <a:ext cx="3295650" cy="3248025"/>
            </a:xfrm>
            <a:custGeom>
              <a:avLst/>
              <a:gdLst/>
              <a:ahLst/>
              <a:cxnLst/>
              <a:rect l="l" t="t" r="r" b="b"/>
              <a:pathLst>
                <a:path w="3295650" h="3248025">
                  <a:moveTo>
                    <a:pt x="0" y="3205044"/>
                  </a:moveTo>
                  <a:lnTo>
                    <a:pt x="0" y="42976"/>
                  </a:lnTo>
                  <a:lnTo>
                    <a:pt x="0" y="37287"/>
                  </a:lnTo>
                  <a:lnTo>
                    <a:pt x="1092" y="31800"/>
                  </a:lnTo>
                  <a:lnTo>
                    <a:pt x="26530" y="3263"/>
                  </a:lnTo>
                  <a:lnTo>
                    <a:pt x="37287" y="0"/>
                  </a:lnTo>
                  <a:lnTo>
                    <a:pt x="42976" y="0"/>
                  </a:lnTo>
                  <a:lnTo>
                    <a:pt x="3252673" y="0"/>
                  </a:lnTo>
                  <a:lnTo>
                    <a:pt x="3258362" y="0"/>
                  </a:lnTo>
                  <a:lnTo>
                    <a:pt x="3263849" y="1092"/>
                  </a:lnTo>
                  <a:lnTo>
                    <a:pt x="3292373" y="26530"/>
                  </a:lnTo>
                  <a:lnTo>
                    <a:pt x="3294557" y="31800"/>
                  </a:lnTo>
                  <a:lnTo>
                    <a:pt x="3295650" y="37287"/>
                  </a:lnTo>
                  <a:lnTo>
                    <a:pt x="3295650" y="42976"/>
                  </a:lnTo>
                  <a:lnTo>
                    <a:pt x="3295650" y="3205044"/>
                  </a:lnTo>
                  <a:lnTo>
                    <a:pt x="3295650" y="3210739"/>
                  </a:lnTo>
                  <a:lnTo>
                    <a:pt x="3294557" y="3216226"/>
                  </a:lnTo>
                  <a:lnTo>
                    <a:pt x="3292373" y="3221489"/>
                  </a:lnTo>
                  <a:lnTo>
                    <a:pt x="3290201" y="3226753"/>
                  </a:lnTo>
                  <a:lnTo>
                    <a:pt x="3258362" y="3248026"/>
                  </a:lnTo>
                  <a:lnTo>
                    <a:pt x="3252673" y="3248026"/>
                  </a:lnTo>
                  <a:lnTo>
                    <a:pt x="42976" y="3248026"/>
                  </a:lnTo>
                  <a:lnTo>
                    <a:pt x="37287" y="3248026"/>
                  </a:lnTo>
                  <a:lnTo>
                    <a:pt x="31800" y="3246934"/>
                  </a:lnTo>
                  <a:lnTo>
                    <a:pt x="3263" y="3221489"/>
                  </a:lnTo>
                  <a:lnTo>
                    <a:pt x="0" y="3210739"/>
                  </a:lnTo>
                  <a:lnTo>
                    <a:pt x="0" y="3205044"/>
                  </a:lnTo>
                  <a:close/>
                </a:path>
              </a:pathLst>
            </a:custGeom>
            <a:ln w="19050">
              <a:solidFill>
                <a:srgbClr val="CECEC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076700" y="2190749"/>
              <a:ext cx="3276600" cy="452755"/>
            </a:xfrm>
            <a:custGeom>
              <a:avLst/>
              <a:gdLst/>
              <a:ahLst/>
              <a:cxnLst/>
              <a:rect l="l" t="t" r="r" b="b"/>
              <a:pathLst>
                <a:path w="3276600" h="452755">
                  <a:moveTo>
                    <a:pt x="3247580" y="0"/>
                  </a:moveTo>
                  <a:lnTo>
                    <a:pt x="29019" y="0"/>
                  </a:lnTo>
                  <a:lnTo>
                    <a:pt x="24752" y="850"/>
                  </a:lnTo>
                  <a:lnTo>
                    <a:pt x="0" y="29019"/>
                  </a:lnTo>
                  <a:lnTo>
                    <a:pt x="0" y="452437"/>
                  </a:lnTo>
                  <a:lnTo>
                    <a:pt x="3276600" y="452437"/>
                  </a:lnTo>
                  <a:lnTo>
                    <a:pt x="3276600" y="29019"/>
                  </a:lnTo>
                  <a:lnTo>
                    <a:pt x="3247580" y="0"/>
                  </a:lnTo>
                  <a:close/>
                </a:path>
              </a:pathLst>
            </a:custGeom>
            <a:solidFill>
              <a:srgbClr val="E8E8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076700" y="2638424"/>
              <a:ext cx="3276600" cy="9525"/>
            </a:xfrm>
            <a:custGeom>
              <a:avLst/>
              <a:gdLst/>
              <a:ahLst/>
              <a:cxnLst/>
              <a:rect l="l" t="t" r="r" b="b"/>
              <a:pathLst>
                <a:path w="3276600" h="9525">
                  <a:moveTo>
                    <a:pt x="327660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276600" y="9525"/>
                  </a:lnTo>
                  <a:lnTo>
                    <a:pt x="3276600" y="0"/>
                  </a:lnTo>
                  <a:close/>
                </a:path>
              </a:pathLst>
            </a:custGeom>
            <a:solidFill>
              <a:srgbClr val="CECEC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5884" y="2298283"/>
              <a:ext cx="215131" cy="237204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4216209" y="2752598"/>
            <a:ext cx="2996565" cy="2033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>
                <a:solidFill>
                  <a:srgbClr val="262424"/>
                </a:solidFill>
                <a:latin typeface="Georgia"/>
                <a:cs typeface="Georgia"/>
              </a:rPr>
              <a:t>World</a:t>
            </a:r>
            <a:r>
              <a:rPr dirty="0" sz="1450" spc="40">
                <a:solidFill>
                  <a:srgbClr val="262424"/>
                </a:solidFill>
                <a:latin typeface="Georgia"/>
                <a:cs typeface="Georgia"/>
              </a:rPr>
              <a:t> </a:t>
            </a:r>
            <a:r>
              <a:rPr dirty="0" sz="1450">
                <a:solidFill>
                  <a:srgbClr val="262424"/>
                </a:solidFill>
                <a:latin typeface="Georgia"/>
                <a:cs typeface="Georgia"/>
              </a:rPr>
              <a:t>Health</a:t>
            </a:r>
            <a:r>
              <a:rPr dirty="0" sz="1450" spc="40">
                <a:solidFill>
                  <a:srgbClr val="262424"/>
                </a:solidFill>
                <a:latin typeface="Georgia"/>
                <a:cs typeface="Georgia"/>
              </a:rPr>
              <a:t> </a:t>
            </a:r>
            <a:r>
              <a:rPr dirty="0" sz="1450">
                <a:solidFill>
                  <a:srgbClr val="262424"/>
                </a:solidFill>
                <a:latin typeface="Georgia"/>
                <a:cs typeface="Georgia"/>
              </a:rPr>
              <a:t>Organization</a:t>
            </a:r>
            <a:r>
              <a:rPr dirty="0" sz="1450" spc="40">
                <a:solidFill>
                  <a:srgbClr val="262424"/>
                </a:solidFill>
                <a:latin typeface="Georgia"/>
                <a:cs typeface="Georgia"/>
              </a:rPr>
              <a:t> </a:t>
            </a:r>
            <a:r>
              <a:rPr dirty="0" sz="1450" spc="-20">
                <a:solidFill>
                  <a:srgbClr val="262424"/>
                </a:solidFill>
                <a:latin typeface="Georgia"/>
                <a:cs typeface="Georgia"/>
              </a:rPr>
              <a:t>(WHO)</a:t>
            </a:r>
            <a:endParaRPr sz="1450">
              <a:latin typeface="Georgia"/>
              <a:cs typeface="Georgia"/>
            </a:endParaRPr>
          </a:p>
          <a:p>
            <a:pPr marL="12700" marR="5080">
              <a:lnSpc>
                <a:spcPct val="137700"/>
              </a:lnSpc>
              <a:spcBef>
                <a:spcPts val="740"/>
              </a:spcBef>
            </a:pPr>
            <a:r>
              <a:rPr dirty="0" sz="1150" spc="20">
                <a:solidFill>
                  <a:srgbClr val="262424"/>
                </a:solidFill>
                <a:latin typeface="Tahoma"/>
                <a:cs typeface="Tahoma"/>
              </a:rPr>
              <a:t>Coordinates</a:t>
            </a:r>
            <a:r>
              <a:rPr dirty="0" sz="1150" spc="-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20">
                <a:solidFill>
                  <a:srgbClr val="262424"/>
                </a:solidFill>
                <a:latin typeface="Tahoma"/>
                <a:cs typeface="Tahoma"/>
              </a:rPr>
              <a:t>international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20">
                <a:solidFill>
                  <a:srgbClr val="262424"/>
                </a:solidFill>
                <a:latin typeface="Tahoma"/>
                <a:cs typeface="Tahoma"/>
              </a:rPr>
              <a:t>health</a:t>
            </a:r>
            <a:r>
              <a:rPr dirty="0" sz="1150" spc="-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efforts,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combats</a:t>
            </a:r>
            <a:r>
              <a:rPr dirty="0" sz="1150" spc="-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diseases,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promotes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global</a:t>
            </a:r>
            <a:r>
              <a:rPr dirty="0" sz="1150" spc="5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health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security.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30">
                <a:solidFill>
                  <a:srgbClr val="262424"/>
                </a:solidFill>
                <a:latin typeface="Tahoma"/>
                <a:cs typeface="Tahoma"/>
              </a:rPr>
              <a:t>WHO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plays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a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vital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role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in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disease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surveillance,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setting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health</a:t>
            </a:r>
            <a:r>
              <a:rPr dirty="0" sz="1150" spc="-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standards,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coordinating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responses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to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health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emergencies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from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pandemics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to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regional outbreaks.</a:t>
            </a:r>
            <a:endParaRPr sz="1150">
              <a:latin typeface="Tahoma"/>
              <a:cs typeface="Tahoma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7524750" y="2171699"/>
            <a:ext cx="3305175" cy="3267075"/>
            <a:chOff x="7524750" y="2171699"/>
            <a:chExt cx="3305175" cy="3267075"/>
          </a:xfrm>
        </p:grpSpPr>
        <p:sp>
          <p:nvSpPr>
            <p:cNvPr id="17" name="object 17" descr=""/>
            <p:cNvSpPr/>
            <p:nvPr/>
          </p:nvSpPr>
          <p:spPr>
            <a:xfrm>
              <a:off x="7534275" y="2181224"/>
              <a:ext cx="3286125" cy="3248025"/>
            </a:xfrm>
            <a:custGeom>
              <a:avLst/>
              <a:gdLst/>
              <a:ahLst/>
              <a:cxnLst/>
              <a:rect l="l" t="t" r="r" b="b"/>
              <a:pathLst>
                <a:path w="3286125" h="3248025">
                  <a:moveTo>
                    <a:pt x="0" y="3205044"/>
                  </a:moveTo>
                  <a:lnTo>
                    <a:pt x="0" y="42976"/>
                  </a:lnTo>
                  <a:lnTo>
                    <a:pt x="0" y="37287"/>
                  </a:lnTo>
                  <a:lnTo>
                    <a:pt x="1092" y="31800"/>
                  </a:lnTo>
                  <a:lnTo>
                    <a:pt x="26530" y="3263"/>
                  </a:lnTo>
                  <a:lnTo>
                    <a:pt x="37287" y="0"/>
                  </a:lnTo>
                  <a:lnTo>
                    <a:pt x="42976" y="0"/>
                  </a:lnTo>
                  <a:lnTo>
                    <a:pt x="3243148" y="0"/>
                  </a:lnTo>
                  <a:lnTo>
                    <a:pt x="3248837" y="0"/>
                  </a:lnTo>
                  <a:lnTo>
                    <a:pt x="3254324" y="1092"/>
                  </a:lnTo>
                  <a:lnTo>
                    <a:pt x="3282848" y="26530"/>
                  </a:lnTo>
                  <a:lnTo>
                    <a:pt x="3285032" y="31800"/>
                  </a:lnTo>
                  <a:lnTo>
                    <a:pt x="3286125" y="37287"/>
                  </a:lnTo>
                  <a:lnTo>
                    <a:pt x="3286125" y="42976"/>
                  </a:lnTo>
                  <a:lnTo>
                    <a:pt x="3286125" y="3205044"/>
                  </a:lnTo>
                  <a:lnTo>
                    <a:pt x="3286125" y="3210739"/>
                  </a:lnTo>
                  <a:lnTo>
                    <a:pt x="3285032" y="3216226"/>
                  </a:lnTo>
                  <a:lnTo>
                    <a:pt x="3282848" y="3221489"/>
                  </a:lnTo>
                  <a:lnTo>
                    <a:pt x="3280676" y="3226753"/>
                  </a:lnTo>
                  <a:lnTo>
                    <a:pt x="3248837" y="3248026"/>
                  </a:lnTo>
                  <a:lnTo>
                    <a:pt x="3243148" y="3248026"/>
                  </a:lnTo>
                  <a:lnTo>
                    <a:pt x="42976" y="3248026"/>
                  </a:lnTo>
                  <a:lnTo>
                    <a:pt x="37287" y="3248026"/>
                  </a:lnTo>
                  <a:lnTo>
                    <a:pt x="31800" y="3246934"/>
                  </a:lnTo>
                  <a:lnTo>
                    <a:pt x="3263" y="3221489"/>
                  </a:lnTo>
                  <a:lnTo>
                    <a:pt x="0" y="3210739"/>
                  </a:lnTo>
                  <a:lnTo>
                    <a:pt x="0" y="3205044"/>
                  </a:lnTo>
                  <a:close/>
                </a:path>
              </a:pathLst>
            </a:custGeom>
            <a:ln w="19050">
              <a:solidFill>
                <a:srgbClr val="CECEC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543800" y="2190749"/>
              <a:ext cx="3267075" cy="452755"/>
            </a:xfrm>
            <a:custGeom>
              <a:avLst/>
              <a:gdLst/>
              <a:ahLst/>
              <a:cxnLst/>
              <a:rect l="l" t="t" r="r" b="b"/>
              <a:pathLst>
                <a:path w="3267075" h="452755">
                  <a:moveTo>
                    <a:pt x="3238055" y="0"/>
                  </a:moveTo>
                  <a:lnTo>
                    <a:pt x="29019" y="0"/>
                  </a:lnTo>
                  <a:lnTo>
                    <a:pt x="24752" y="850"/>
                  </a:lnTo>
                  <a:lnTo>
                    <a:pt x="0" y="29019"/>
                  </a:lnTo>
                  <a:lnTo>
                    <a:pt x="0" y="452437"/>
                  </a:lnTo>
                  <a:lnTo>
                    <a:pt x="3267075" y="452437"/>
                  </a:lnTo>
                  <a:lnTo>
                    <a:pt x="3267075" y="29019"/>
                  </a:lnTo>
                  <a:lnTo>
                    <a:pt x="3238055" y="0"/>
                  </a:lnTo>
                  <a:close/>
                </a:path>
              </a:pathLst>
            </a:custGeom>
            <a:solidFill>
              <a:srgbClr val="E8E8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543800" y="2638424"/>
              <a:ext cx="3267075" cy="9525"/>
            </a:xfrm>
            <a:custGeom>
              <a:avLst/>
              <a:gdLst/>
              <a:ahLst/>
              <a:cxnLst/>
              <a:rect l="l" t="t" r="r" b="b"/>
              <a:pathLst>
                <a:path w="3267075" h="9525">
                  <a:moveTo>
                    <a:pt x="326707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267075" y="9525"/>
                  </a:lnTo>
                  <a:lnTo>
                    <a:pt x="3267075" y="0"/>
                  </a:lnTo>
                  <a:close/>
                </a:path>
              </a:pathLst>
            </a:custGeom>
            <a:solidFill>
              <a:srgbClr val="CECEC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54039" y="2300065"/>
              <a:ext cx="233349" cy="235000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7676362" y="2752598"/>
            <a:ext cx="2919730" cy="2033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>
                <a:solidFill>
                  <a:srgbClr val="262424"/>
                </a:solidFill>
                <a:latin typeface="Georgia"/>
                <a:cs typeface="Georgia"/>
              </a:rPr>
              <a:t>IMF</a:t>
            </a:r>
            <a:r>
              <a:rPr dirty="0" sz="1450" spc="25">
                <a:solidFill>
                  <a:srgbClr val="262424"/>
                </a:solidFill>
                <a:latin typeface="Georgia"/>
                <a:cs typeface="Georgia"/>
              </a:rPr>
              <a:t> </a:t>
            </a:r>
            <a:r>
              <a:rPr dirty="0" sz="1450">
                <a:solidFill>
                  <a:srgbClr val="262424"/>
                </a:solidFill>
                <a:latin typeface="Georgia"/>
                <a:cs typeface="Georgia"/>
              </a:rPr>
              <a:t>&amp;</a:t>
            </a:r>
            <a:r>
              <a:rPr dirty="0" sz="1450" spc="25">
                <a:solidFill>
                  <a:srgbClr val="262424"/>
                </a:solidFill>
                <a:latin typeface="Georgia"/>
                <a:cs typeface="Georgia"/>
              </a:rPr>
              <a:t> </a:t>
            </a:r>
            <a:r>
              <a:rPr dirty="0" sz="1450">
                <a:solidFill>
                  <a:srgbClr val="262424"/>
                </a:solidFill>
                <a:latin typeface="Georgia"/>
                <a:cs typeface="Georgia"/>
              </a:rPr>
              <a:t>World</a:t>
            </a:r>
            <a:r>
              <a:rPr dirty="0" sz="1450" spc="30">
                <a:solidFill>
                  <a:srgbClr val="262424"/>
                </a:solidFill>
                <a:latin typeface="Georgia"/>
                <a:cs typeface="Georgia"/>
              </a:rPr>
              <a:t> </a:t>
            </a:r>
            <a:r>
              <a:rPr dirty="0" sz="1450" spc="-20">
                <a:solidFill>
                  <a:srgbClr val="262424"/>
                </a:solidFill>
                <a:latin typeface="Georgia"/>
                <a:cs typeface="Georgia"/>
              </a:rPr>
              <a:t>Bank</a:t>
            </a:r>
            <a:endParaRPr sz="1450">
              <a:latin typeface="Georgia"/>
              <a:cs typeface="Georgia"/>
            </a:endParaRPr>
          </a:p>
          <a:p>
            <a:pPr marL="12700" marR="5080">
              <a:lnSpc>
                <a:spcPct val="137700"/>
              </a:lnSpc>
              <a:spcBef>
                <a:spcPts val="740"/>
              </a:spcBef>
            </a:pP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Focus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on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global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economic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stability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and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development</a:t>
            </a:r>
            <a:r>
              <a:rPr dirty="0" sz="1150" spc="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through</a:t>
            </a:r>
            <a:r>
              <a:rPr dirty="0" sz="1150" spc="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financial</a:t>
            </a:r>
            <a:r>
              <a:rPr dirty="0" sz="1150" spc="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assistance,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policy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advice,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development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programs.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These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institutions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work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to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prevent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financial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crises,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provide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emergency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funding,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and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support</a:t>
            </a:r>
            <a:r>
              <a:rPr dirty="0" sz="1150" spc="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long-term</a:t>
            </a:r>
            <a:r>
              <a:rPr dirty="0" sz="1150" spc="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economic</a:t>
            </a:r>
            <a:r>
              <a:rPr dirty="0" sz="1150" spc="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development</a:t>
            </a:r>
            <a:r>
              <a:rPr dirty="0" sz="1150" spc="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in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member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countries.</a:t>
            </a:r>
            <a:endParaRPr sz="1150">
              <a:latin typeface="Tahoma"/>
              <a:cs typeface="Tahoma"/>
            </a:endParaRPr>
          </a:p>
        </p:txBody>
      </p:sp>
      <p:pic>
        <p:nvPicPr>
          <p:cNvPr id="22" name="object 22" descr="">
            <a:hlinkClick r:id="rId5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80244" y="5926073"/>
            <a:ext cx="1754504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913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 spc="-30"/>
              <a:t> </a:t>
            </a:r>
            <a:r>
              <a:rPr dirty="0"/>
              <a:t>Rise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NGOs:</a:t>
            </a:r>
            <a:r>
              <a:rPr dirty="0" spc="-35"/>
              <a:t> </a:t>
            </a:r>
            <a:r>
              <a:rPr dirty="0"/>
              <a:t>Voices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Civil</a:t>
            </a:r>
            <a:r>
              <a:rPr dirty="0" spc="-30"/>
              <a:t> </a:t>
            </a:r>
            <a:r>
              <a:rPr dirty="0" spc="-10"/>
              <a:t>Society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87375" y="1550828"/>
            <a:ext cx="5831840" cy="98742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37700"/>
              </a:lnSpc>
              <a:spcBef>
                <a:spcPts val="65"/>
              </a:spcBef>
            </a:pP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Non-governmental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organizations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represent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the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collective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voice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of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citizens,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advocating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for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change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delivering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services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where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governments</a:t>
            </a: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may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fall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short.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These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independent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groups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operate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at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local,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national,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international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levels,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creating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grassroots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movements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that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influence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global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policy.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Defining</a:t>
            </a:r>
            <a:r>
              <a:rPr dirty="0" spc="25"/>
              <a:t> </a:t>
            </a:r>
            <a:r>
              <a:rPr dirty="0" spc="-10"/>
              <a:t>Characteristics</a:t>
            </a:r>
          </a:p>
          <a:p>
            <a:pPr marL="12700" marR="5080">
              <a:lnSpc>
                <a:spcPct val="137700"/>
              </a:lnSpc>
              <a:spcBef>
                <a:spcPts val="1190"/>
              </a:spcBef>
            </a:pPr>
            <a:r>
              <a:rPr dirty="0" sz="1150" spc="20">
                <a:solidFill>
                  <a:srgbClr val="262424"/>
                </a:solidFill>
                <a:latin typeface="Tahoma"/>
                <a:cs typeface="Tahoma"/>
              </a:rPr>
              <a:t>According</a:t>
            </a:r>
            <a:r>
              <a:rPr dirty="0" sz="1150" spc="-8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20">
                <a:solidFill>
                  <a:srgbClr val="262424"/>
                </a:solidFill>
                <a:latin typeface="Tahoma"/>
                <a:cs typeface="Tahoma"/>
              </a:rPr>
              <a:t>to</a:t>
            </a:r>
            <a:r>
              <a:rPr dirty="0" sz="1150" spc="-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20">
                <a:solidFill>
                  <a:srgbClr val="262424"/>
                </a:solidFill>
                <a:latin typeface="Tahoma"/>
                <a:cs typeface="Tahoma"/>
              </a:rPr>
              <a:t>the</a:t>
            </a:r>
            <a:r>
              <a:rPr dirty="0" sz="1150" spc="-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20">
                <a:solidFill>
                  <a:srgbClr val="262424"/>
                </a:solidFill>
                <a:latin typeface="Tahoma"/>
                <a:cs typeface="Tahoma"/>
              </a:rPr>
              <a:t>UN</a:t>
            </a:r>
            <a:r>
              <a:rPr dirty="0" sz="1150" spc="-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20">
                <a:solidFill>
                  <a:srgbClr val="262424"/>
                </a:solidFill>
                <a:latin typeface="Tahoma"/>
                <a:cs typeface="Tahoma"/>
              </a:rPr>
              <a:t>Department</a:t>
            </a:r>
            <a:r>
              <a:rPr dirty="0" sz="1150" spc="-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20">
                <a:solidFill>
                  <a:srgbClr val="262424"/>
                </a:solidFill>
                <a:latin typeface="Tahoma"/>
                <a:cs typeface="Tahoma"/>
              </a:rPr>
              <a:t>of</a:t>
            </a:r>
            <a:r>
              <a:rPr dirty="0" sz="1150" spc="-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20">
                <a:solidFill>
                  <a:srgbClr val="262424"/>
                </a:solidFill>
                <a:latin typeface="Tahoma"/>
                <a:cs typeface="Tahoma"/>
              </a:rPr>
              <a:t>Global</a:t>
            </a:r>
            <a:r>
              <a:rPr dirty="0" sz="1150" spc="-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Communications,</a:t>
            </a:r>
            <a:r>
              <a:rPr dirty="0" sz="1150" spc="-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85">
                <a:solidFill>
                  <a:srgbClr val="262424"/>
                </a:solidFill>
                <a:latin typeface="Tahoma"/>
                <a:cs typeface="Tahoma"/>
              </a:rPr>
              <a:t>NGOs</a:t>
            </a:r>
            <a:r>
              <a:rPr dirty="0" sz="1150" spc="-8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20">
                <a:solidFill>
                  <a:srgbClr val="262424"/>
                </a:solidFill>
                <a:latin typeface="Tahoma"/>
                <a:cs typeface="Tahoma"/>
              </a:rPr>
              <a:t>are</a:t>
            </a:r>
            <a:r>
              <a:rPr dirty="0" sz="1150" spc="-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independent,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voluntary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citizen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groups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organized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on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a</a:t>
            </a:r>
            <a:r>
              <a:rPr dirty="0" sz="1150" spc="-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local,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national,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or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international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level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to</a:t>
            </a:r>
            <a:r>
              <a:rPr dirty="0" sz="1150" spc="-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address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issues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for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the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public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good.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They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operate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independently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of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government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control,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though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they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may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receive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funding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from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governmental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sources.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87375" y="4162297"/>
            <a:ext cx="6002020" cy="13576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>
                <a:solidFill>
                  <a:srgbClr val="302F2B"/>
                </a:solidFill>
                <a:latin typeface="Georgia"/>
                <a:cs typeface="Georgia"/>
              </a:rPr>
              <a:t>Global</a:t>
            </a:r>
            <a:r>
              <a:rPr dirty="0" sz="1450" spc="35">
                <a:solidFill>
                  <a:srgbClr val="302F2B"/>
                </a:solidFill>
                <a:latin typeface="Georgia"/>
                <a:cs typeface="Georgia"/>
              </a:rPr>
              <a:t> </a:t>
            </a:r>
            <a:r>
              <a:rPr dirty="0" sz="1450" spc="-10">
                <a:solidFill>
                  <a:srgbClr val="302F2B"/>
                </a:solidFill>
                <a:latin typeface="Georgia"/>
                <a:cs typeface="Georgia"/>
              </a:rPr>
              <a:t>Scale</a:t>
            </a:r>
            <a:endParaRPr sz="1450">
              <a:latin typeface="Georgia"/>
              <a:cs typeface="Georgia"/>
            </a:endParaRPr>
          </a:p>
          <a:p>
            <a:pPr marL="12700" marR="5080">
              <a:lnSpc>
                <a:spcPct val="135900"/>
              </a:lnSpc>
              <a:spcBef>
                <a:spcPts val="1215"/>
              </a:spcBef>
            </a:pP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The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14">
                <a:solidFill>
                  <a:srgbClr val="262424"/>
                </a:solidFill>
                <a:latin typeface="Tahoma"/>
                <a:cs typeface="Tahoma"/>
              </a:rPr>
              <a:t>NGO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sector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has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grown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exponentially.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India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registered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over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3.7</a:t>
            </a:r>
            <a:r>
              <a:rPr dirty="0" sz="1150" spc="-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million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85">
                <a:solidFill>
                  <a:srgbClr val="262424"/>
                </a:solidFill>
                <a:latin typeface="Tahoma"/>
                <a:cs typeface="Tahoma"/>
              </a:rPr>
              <a:t>NGOs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as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of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2024,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making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it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one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of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the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largest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civil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society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sectors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globally.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The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United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States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has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approximately</a:t>
            </a:r>
            <a:r>
              <a:rPr dirty="0" sz="1150" spc="-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1.5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million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registered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non-profits,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demonstrating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the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widespread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civic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engagement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across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different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political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systems.</a:t>
            </a:r>
            <a:endParaRPr sz="1150">
              <a:latin typeface="Tahoma"/>
              <a:cs typeface="Tahoma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6858000" y="1457324"/>
            <a:ext cx="4086225" cy="4219575"/>
            <a:chOff x="6858000" y="1457324"/>
            <a:chExt cx="4086225" cy="4219575"/>
          </a:xfrm>
        </p:grpSpPr>
        <p:sp>
          <p:nvSpPr>
            <p:cNvPr id="7" name="object 7" descr=""/>
            <p:cNvSpPr/>
            <p:nvPr/>
          </p:nvSpPr>
          <p:spPr>
            <a:xfrm>
              <a:off x="6858000" y="1457324"/>
              <a:ext cx="4086225" cy="4219575"/>
            </a:xfrm>
            <a:custGeom>
              <a:avLst/>
              <a:gdLst/>
              <a:ahLst/>
              <a:cxnLst/>
              <a:rect l="l" t="t" r="r" b="b"/>
              <a:pathLst>
                <a:path w="4086225" h="4219575">
                  <a:moveTo>
                    <a:pt x="4002125" y="0"/>
                  </a:moveTo>
                  <a:lnTo>
                    <a:pt x="84099" y="0"/>
                  </a:lnTo>
                  <a:lnTo>
                    <a:pt x="78244" y="571"/>
                  </a:lnTo>
                  <a:lnTo>
                    <a:pt x="35090" y="18453"/>
                  </a:lnTo>
                  <a:lnTo>
                    <a:pt x="9118" y="50101"/>
                  </a:lnTo>
                  <a:lnTo>
                    <a:pt x="0" y="84099"/>
                  </a:lnTo>
                  <a:lnTo>
                    <a:pt x="0" y="4129565"/>
                  </a:lnTo>
                  <a:lnTo>
                    <a:pt x="0" y="4135473"/>
                  </a:lnTo>
                  <a:lnTo>
                    <a:pt x="11887" y="4174655"/>
                  </a:lnTo>
                  <a:lnTo>
                    <a:pt x="44919" y="4207689"/>
                  </a:lnTo>
                  <a:lnTo>
                    <a:pt x="84099" y="4219571"/>
                  </a:lnTo>
                  <a:lnTo>
                    <a:pt x="4002125" y="4219571"/>
                  </a:lnTo>
                  <a:lnTo>
                    <a:pt x="4041305" y="4207684"/>
                  </a:lnTo>
                  <a:lnTo>
                    <a:pt x="4074337" y="4174655"/>
                  </a:lnTo>
                  <a:lnTo>
                    <a:pt x="4086225" y="4135473"/>
                  </a:lnTo>
                  <a:lnTo>
                    <a:pt x="4086225" y="84099"/>
                  </a:lnTo>
                  <a:lnTo>
                    <a:pt x="4074337" y="44919"/>
                  </a:lnTo>
                  <a:lnTo>
                    <a:pt x="4041305" y="11887"/>
                  </a:lnTo>
                  <a:lnTo>
                    <a:pt x="4007980" y="571"/>
                  </a:lnTo>
                  <a:lnTo>
                    <a:pt x="4002125" y="0"/>
                  </a:lnTo>
                  <a:close/>
                </a:path>
              </a:pathLst>
            </a:custGeom>
            <a:solidFill>
              <a:srgbClr val="E5E5E0">
                <a:alpha val="948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029450" y="2105024"/>
              <a:ext cx="47625" cy="1219835"/>
            </a:xfrm>
            <a:custGeom>
              <a:avLst/>
              <a:gdLst/>
              <a:ahLst/>
              <a:cxnLst/>
              <a:rect l="l" t="t" r="r" b="b"/>
              <a:pathLst>
                <a:path w="47625" h="1219835">
                  <a:moveTo>
                    <a:pt x="47625" y="1192225"/>
                  </a:moveTo>
                  <a:lnTo>
                    <a:pt x="26962" y="1171587"/>
                  </a:lnTo>
                  <a:lnTo>
                    <a:pt x="20650" y="1171587"/>
                  </a:lnTo>
                  <a:lnTo>
                    <a:pt x="0" y="1192225"/>
                  </a:lnTo>
                  <a:lnTo>
                    <a:pt x="0" y="1198549"/>
                  </a:lnTo>
                  <a:lnTo>
                    <a:pt x="20650" y="1219212"/>
                  </a:lnTo>
                  <a:lnTo>
                    <a:pt x="26962" y="1219212"/>
                  </a:lnTo>
                  <a:lnTo>
                    <a:pt x="47625" y="1198549"/>
                  </a:lnTo>
                  <a:lnTo>
                    <a:pt x="47625" y="1195400"/>
                  </a:lnTo>
                  <a:lnTo>
                    <a:pt x="47625" y="1192225"/>
                  </a:lnTo>
                  <a:close/>
                </a:path>
                <a:path w="47625" h="1219835">
                  <a:moveTo>
                    <a:pt x="47625" y="896950"/>
                  </a:moveTo>
                  <a:lnTo>
                    <a:pt x="26962" y="876300"/>
                  </a:lnTo>
                  <a:lnTo>
                    <a:pt x="20650" y="876300"/>
                  </a:lnTo>
                  <a:lnTo>
                    <a:pt x="0" y="896950"/>
                  </a:lnTo>
                  <a:lnTo>
                    <a:pt x="0" y="903274"/>
                  </a:lnTo>
                  <a:lnTo>
                    <a:pt x="20650" y="923925"/>
                  </a:lnTo>
                  <a:lnTo>
                    <a:pt x="26962" y="923925"/>
                  </a:lnTo>
                  <a:lnTo>
                    <a:pt x="47625" y="903274"/>
                  </a:lnTo>
                  <a:lnTo>
                    <a:pt x="47625" y="900112"/>
                  </a:lnTo>
                  <a:lnTo>
                    <a:pt x="47625" y="896950"/>
                  </a:lnTo>
                  <a:close/>
                </a:path>
                <a:path w="47625" h="1219835">
                  <a:moveTo>
                    <a:pt x="47625" y="611200"/>
                  </a:moveTo>
                  <a:lnTo>
                    <a:pt x="26962" y="590550"/>
                  </a:lnTo>
                  <a:lnTo>
                    <a:pt x="20650" y="590550"/>
                  </a:lnTo>
                  <a:lnTo>
                    <a:pt x="0" y="611200"/>
                  </a:lnTo>
                  <a:lnTo>
                    <a:pt x="0" y="617524"/>
                  </a:lnTo>
                  <a:lnTo>
                    <a:pt x="20650" y="638175"/>
                  </a:lnTo>
                  <a:lnTo>
                    <a:pt x="26962" y="638175"/>
                  </a:lnTo>
                  <a:lnTo>
                    <a:pt x="47625" y="617524"/>
                  </a:lnTo>
                  <a:lnTo>
                    <a:pt x="47625" y="614362"/>
                  </a:lnTo>
                  <a:lnTo>
                    <a:pt x="47625" y="611200"/>
                  </a:lnTo>
                  <a:close/>
                </a:path>
                <a:path w="47625" h="1219835">
                  <a:moveTo>
                    <a:pt x="47625" y="315925"/>
                  </a:moveTo>
                  <a:lnTo>
                    <a:pt x="26962" y="295275"/>
                  </a:lnTo>
                  <a:lnTo>
                    <a:pt x="20650" y="295275"/>
                  </a:lnTo>
                  <a:lnTo>
                    <a:pt x="0" y="315925"/>
                  </a:lnTo>
                  <a:lnTo>
                    <a:pt x="0" y="322249"/>
                  </a:lnTo>
                  <a:lnTo>
                    <a:pt x="20650" y="342900"/>
                  </a:lnTo>
                  <a:lnTo>
                    <a:pt x="26962" y="342900"/>
                  </a:lnTo>
                  <a:lnTo>
                    <a:pt x="47625" y="322249"/>
                  </a:lnTo>
                  <a:lnTo>
                    <a:pt x="47625" y="319087"/>
                  </a:lnTo>
                  <a:lnTo>
                    <a:pt x="47625" y="315925"/>
                  </a:lnTo>
                  <a:close/>
                </a:path>
                <a:path w="47625" h="1219835">
                  <a:moveTo>
                    <a:pt x="47625" y="20650"/>
                  </a:moveTo>
                  <a:lnTo>
                    <a:pt x="26962" y="0"/>
                  </a:lnTo>
                  <a:lnTo>
                    <a:pt x="20650" y="0"/>
                  </a:lnTo>
                  <a:lnTo>
                    <a:pt x="0" y="20650"/>
                  </a:lnTo>
                  <a:lnTo>
                    <a:pt x="0" y="26974"/>
                  </a:lnTo>
                  <a:lnTo>
                    <a:pt x="20650" y="47625"/>
                  </a:lnTo>
                  <a:lnTo>
                    <a:pt x="26962" y="47625"/>
                  </a:lnTo>
                  <a:lnTo>
                    <a:pt x="47625" y="26974"/>
                  </a:lnTo>
                  <a:lnTo>
                    <a:pt x="47625" y="23812"/>
                  </a:lnTo>
                  <a:lnTo>
                    <a:pt x="47625" y="20650"/>
                  </a:lnTo>
                  <a:close/>
                </a:path>
              </a:pathLst>
            </a:custGeom>
            <a:solidFill>
              <a:srgbClr val="26242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6996366" y="1571497"/>
            <a:ext cx="2238375" cy="18148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>
                <a:solidFill>
                  <a:srgbClr val="302F2B"/>
                </a:solidFill>
                <a:latin typeface="Georgia"/>
                <a:cs typeface="Georgia"/>
              </a:rPr>
              <a:t>Impact</a:t>
            </a:r>
            <a:r>
              <a:rPr dirty="0" sz="1450" spc="35">
                <a:solidFill>
                  <a:srgbClr val="302F2B"/>
                </a:solidFill>
                <a:latin typeface="Georgia"/>
                <a:cs typeface="Georgia"/>
              </a:rPr>
              <a:t> </a:t>
            </a:r>
            <a:r>
              <a:rPr dirty="0" sz="1450">
                <a:solidFill>
                  <a:srgbClr val="302F2B"/>
                </a:solidFill>
                <a:latin typeface="Georgia"/>
                <a:cs typeface="Georgia"/>
              </a:rPr>
              <a:t>Through</a:t>
            </a:r>
            <a:r>
              <a:rPr dirty="0" sz="1450" spc="35">
                <a:solidFill>
                  <a:srgbClr val="302F2B"/>
                </a:solidFill>
                <a:latin typeface="Georgia"/>
                <a:cs typeface="Georgia"/>
              </a:rPr>
              <a:t> </a:t>
            </a:r>
            <a:r>
              <a:rPr dirty="0" sz="1450" spc="-10">
                <a:solidFill>
                  <a:srgbClr val="302F2B"/>
                </a:solidFill>
                <a:latin typeface="Georgia"/>
                <a:cs typeface="Georgia"/>
              </a:rPr>
              <a:t>Action</a:t>
            </a:r>
            <a:endParaRPr sz="1450">
              <a:latin typeface="Georgia"/>
              <a:cs typeface="Georgia"/>
            </a:endParaRPr>
          </a:p>
          <a:p>
            <a:pPr marL="252095" marR="505459">
              <a:lnSpc>
                <a:spcPct val="168500"/>
              </a:lnSpc>
              <a:spcBef>
                <a:spcPts val="765"/>
              </a:spcBef>
            </a:pP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Advocacy</a:t>
            </a:r>
            <a:r>
              <a:rPr dirty="0" sz="1150" spc="8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campaigns </a:t>
            </a:r>
            <a:r>
              <a:rPr dirty="0" sz="1150" spc="20">
                <a:solidFill>
                  <a:srgbClr val="262424"/>
                </a:solidFill>
                <a:latin typeface="Tahoma"/>
                <a:cs typeface="Tahoma"/>
              </a:rPr>
              <a:t>Direct</a:t>
            </a: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20">
                <a:solidFill>
                  <a:srgbClr val="262424"/>
                </a:solidFill>
                <a:latin typeface="Tahoma"/>
                <a:cs typeface="Tahoma"/>
              </a:rPr>
              <a:t>service</a:t>
            </a: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delivery</a:t>
            </a:r>
            <a:endParaRPr sz="1150">
              <a:latin typeface="Tahoma"/>
              <a:cs typeface="Tahoma"/>
            </a:endParaRPr>
          </a:p>
          <a:p>
            <a:pPr marL="252095" marR="5080">
              <a:lnSpc>
                <a:spcPct val="163000"/>
              </a:lnSpc>
              <a:spcBef>
                <a:spcPts val="75"/>
              </a:spcBef>
            </a:pP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Monitoring</a:t>
            </a:r>
            <a:r>
              <a:rPr dirty="0" sz="1150" spc="9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accountability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Policy</a:t>
            </a:r>
            <a:r>
              <a:rPr dirty="0" sz="1150" spc="8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influence</a:t>
            </a:r>
            <a:endParaRPr sz="1150">
              <a:latin typeface="Tahoma"/>
              <a:cs typeface="Tahoma"/>
            </a:endParaRPr>
          </a:p>
          <a:p>
            <a:pPr marL="252095">
              <a:lnSpc>
                <a:spcPct val="100000"/>
              </a:lnSpc>
              <a:spcBef>
                <a:spcPts val="944"/>
              </a:spcBef>
            </a:pP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Community</a:t>
            </a:r>
            <a:r>
              <a:rPr dirty="0" sz="1150" spc="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mobilization</a:t>
            </a:r>
            <a:endParaRPr sz="1150">
              <a:latin typeface="Tahoma"/>
              <a:cs typeface="Tahoma"/>
            </a:endParaRPr>
          </a:p>
        </p:txBody>
      </p:sp>
      <p:pic>
        <p:nvPicPr>
          <p:cNvPr id="10" name="object 10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0244" y="5926073"/>
            <a:ext cx="1754504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375" y="364775"/>
            <a:ext cx="6292215" cy="4756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Leading</a:t>
            </a:r>
            <a:r>
              <a:rPr dirty="0" spc="-50"/>
              <a:t> </a:t>
            </a:r>
            <a:r>
              <a:rPr dirty="0"/>
              <a:t>NGOs:</a:t>
            </a:r>
            <a:r>
              <a:rPr dirty="0" spc="-50"/>
              <a:t> </a:t>
            </a:r>
            <a:r>
              <a:rPr dirty="0"/>
              <a:t>Champions</a:t>
            </a:r>
            <a:r>
              <a:rPr dirty="0" spc="-50"/>
              <a:t> </a:t>
            </a:r>
            <a:r>
              <a:rPr dirty="0"/>
              <a:t>of</a:t>
            </a:r>
            <a:r>
              <a:rPr dirty="0" spc="-50"/>
              <a:t> </a:t>
            </a:r>
            <a:r>
              <a:rPr dirty="0" spc="-10"/>
              <a:t>Change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87375" y="1199356"/>
            <a:ext cx="8761095" cy="2057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These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organizations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exemplify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how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civil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society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can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drive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meaningful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change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on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global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issues,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from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human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rights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to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conflict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prevention.</a:t>
            </a:r>
            <a:endParaRPr sz="1150">
              <a:latin typeface="Tahoma"/>
              <a:cs typeface="Tahom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075" y="1590675"/>
            <a:ext cx="2362200" cy="295274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87187" y="4695697"/>
            <a:ext cx="3104515" cy="20243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>
                <a:solidFill>
                  <a:srgbClr val="262424"/>
                </a:solidFill>
                <a:latin typeface="Georgia"/>
                <a:cs typeface="Georgia"/>
              </a:rPr>
              <a:t>Amnesty</a:t>
            </a:r>
            <a:r>
              <a:rPr dirty="0" sz="1450" spc="40">
                <a:solidFill>
                  <a:srgbClr val="262424"/>
                </a:solidFill>
                <a:latin typeface="Georgia"/>
                <a:cs typeface="Georgia"/>
              </a:rPr>
              <a:t> </a:t>
            </a:r>
            <a:r>
              <a:rPr dirty="0" sz="1450" spc="-10">
                <a:solidFill>
                  <a:srgbClr val="262424"/>
                </a:solidFill>
                <a:latin typeface="Georgia"/>
                <a:cs typeface="Georgia"/>
              </a:rPr>
              <a:t>International</a:t>
            </a:r>
            <a:endParaRPr sz="1450">
              <a:latin typeface="Georgia"/>
              <a:cs typeface="Georgia"/>
            </a:endParaRPr>
          </a:p>
          <a:p>
            <a:pPr marL="12700" marR="5080">
              <a:lnSpc>
                <a:spcPct val="136800"/>
              </a:lnSpc>
              <a:spcBef>
                <a:spcPts val="750"/>
              </a:spcBef>
            </a:pPr>
            <a:r>
              <a:rPr dirty="0" sz="1150" spc="110">
                <a:solidFill>
                  <a:srgbClr val="262424"/>
                </a:solidFill>
                <a:latin typeface="Tahoma"/>
                <a:cs typeface="Tahoma"/>
              </a:rPr>
              <a:t>A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global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movement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of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over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55">
                <a:solidFill>
                  <a:srgbClr val="262424"/>
                </a:solidFill>
                <a:latin typeface="Tahoma"/>
                <a:cs typeface="Tahoma"/>
              </a:rPr>
              <a:t>10</a:t>
            </a:r>
            <a:r>
              <a:rPr dirty="0" sz="1150" spc="-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million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people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campaigning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for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human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rights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worldwide.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 The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organization</a:t>
            </a:r>
            <a:r>
              <a:rPr dirty="0" sz="1150" spc="-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investigates</a:t>
            </a:r>
            <a:r>
              <a:rPr dirty="0" sz="1150" spc="-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exposes</a:t>
            </a:r>
            <a:r>
              <a:rPr dirty="0" sz="1150" spc="-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abuses,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from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torture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to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unlawful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killings,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advocating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for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justice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accountability.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Recent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campaigns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include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calls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for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arms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embargoes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in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Sudan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and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ending</a:t>
            </a: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violence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in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Gaza.</a:t>
            </a:r>
            <a:endParaRPr sz="1150">
              <a:latin typeface="Tahoma"/>
              <a:cs typeface="Tahom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76700" y="1590675"/>
            <a:ext cx="2362200" cy="295274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059834" y="4695697"/>
            <a:ext cx="3261360" cy="22625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>
                <a:solidFill>
                  <a:srgbClr val="262424"/>
                </a:solidFill>
                <a:latin typeface="Georgia"/>
                <a:cs typeface="Georgia"/>
              </a:rPr>
              <a:t>International</a:t>
            </a:r>
            <a:r>
              <a:rPr dirty="0" sz="1450" spc="40">
                <a:solidFill>
                  <a:srgbClr val="262424"/>
                </a:solidFill>
                <a:latin typeface="Georgia"/>
                <a:cs typeface="Georgia"/>
              </a:rPr>
              <a:t> </a:t>
            </a:r>
            <a:r>
              <a:rPr dirty="0" sz="1450">
                <a:solidFill>
                  <a:srgbClr val="262424"/>
                </a:solidFill>
                <a:latin typeface="Georgia"/>
                <a:cs typeface="Georgia"/>
              </a:rPr>
              <a:t>Crisis</a:t>
            </a:r>
            <a:r>
              <a:rPr dirty="0" sz="1450" spc="40">
                <a:solidFill>
                  <a:srgbClr val="262424"/>
                </a:solidFill>
                <a:latin typeface="Georgia"/>
                <a:cs typeface="Georgia"/>
              </a:rPr>
              <a:t> </a:t>
            </a:r>
            <a:r>
              <a:rPr dirty="0" sz="1450" spc="-20">
                <a:solidFill>
                  <a:srgbClr val="262424"/>
                </a:solidFill>
                <a:latin typeface="Georgia"/>
                <a:cs typeface="Georgia"/>
              </a:rPr>
              <a:t>Group</a:t>
            </a:r>
            <a:endParaRPr sz="1450">
              <a:latin typeface="Georgia"/>
              <a:cs typeface="Georgia"/>
            </a:endParaRPr>
          </a:p>
          <a:p>
            <a:pPr marL="12700" marR="5080">
              <a:lnSpc>
                <a:spcPct val="136600"/>
              </a:lnSpc>
              <a:spcBef>
                <a:spcPts val="755"/>
              </a:spcBef>
            </a:pPr>
            <a:r>
              <a:rPr dirty="0" sz="1150" spc="50">
                <a:solidFill>
                  <a:srgbClr val="262424"/>
                </a:solidFill>
                <a:latin typeface="Tahoma"/>
                <a:cs typeface="Tahoma"/>
              </a:rPr>
              <a:t>Works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to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prevent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resolve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deadly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conflict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through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field-based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analysis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advocacy.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40">
                <a:solidFill>
                  <a:srgbClr val="262424"/>
                </a:solidFill>
                <a:latin typeface="Tahoma"/>
                <a:cs typeface="Tahoma"/>
              </a:rPr>
              <a:t>With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teams</a:t>
            </a:r>
            <a:r>
              <a:rPr dirty="0" sz="1150" spc="-6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operating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in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conflict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zones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worldwide,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the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organization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provides</a:t>
            </a:r>
            <a:r>
              <a:rPr dirty="0" sz="1150" spc="-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early</a:t>
            </a:r>
            <a:r>
              <a:rPr dirty="0" sz="1150" spc="-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warnings</a:t>
            </a:r>
            <a:r>
              <a:rPr dirty="0" sz="1150" spc="-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of</a:t>
            </a:r>
            <a:r>
              <a:rPr dirty="0" sz="1150" spc="-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emerging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crises</a:t>
            </a:r>
            <a:r>
              <a:rPr dirty="0" sz="1150" spc="-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recommends</a:t>
            </a:r>
            <a:r>
              <a:rPr dirty="0" sz="1150" spc="-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preventive action.</a:t>
            </a:r>
            <a:r>
              <a:rPr dirty="0" sz="1150" spc="-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Their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analysis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of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the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impact</a:t>
            </a:r>
            <a:r>
              <a:rPr dirty="0" sz="1150" spc="-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of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the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new</a:t>
            </a:r>
            <a:r>
              <a:rPr dirty="0" sz="1150" spc="-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50">
                <a:solidFill>
                  <a:srgbClr val="262424"/>
                </a:solidFill>
                <a:latin typeface="Tahoma"/>
                <a:cs typeface="Tahoma"/>
              </a:rPr>
              <a:t>Middle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East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30">
                <a:solidFill>
                  <a:srgbClr val="262424"/>
                </a:solidFill>
                <a:latin typeface="Tahoma"/>
                <a:cs typeface="Tahoma"/>
              </a:rPr>
              <a:t>War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demonstrates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their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critical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role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in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understanding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complex</a:t>
            </a:r>
            <a:r>
              <a:rPr dirty="0" sz="1150" spc="-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conflicts.</a:t>
            </a:r>
            <a:endParaRPr sz="1150">
              <a:latin typeface="Tahoma"/>
              <a:cs typeface="Tahoma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3800" y="1590675"/>
            <a:ext cx="2362200" cy="2952749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7532293" y="4695697"/>
            <a:ext cx="3275329" cy="17862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>
                <a:solidFill>
                  <a:srgbClr val="262424"/>
                </a:solidFill>
                <a:latin typeface="Georgia"/>
                <a:cs typeface="Georgia"/>
              </a:rPr>
              <a:t>Peace</a:t>
            </a:r>
            <a:r>
              <a:rPr dirty="0" sz="1450" spc="35">
                <a:solidFill>
                  <a:srgbClr val="262424"/>
                </a:solidFill>
                <a:latin typeface="Georgia"/>
                <a:cs typeface="Georgia"/>
              </a:rPr>
              <a:t> </a:t>
            </a:r>
            <a:r>
              <a:rPr dirty="0" sz="1450">
                <a:solidFill>
                  <a:srgbClr val="262424"/>
                </a:solidFill>
                <a:latin typeface="Georgia"/>
                <a:cs typeface="Georgia"/>
              </a:rPr>
              <a:t>Research</a:t>
            </a:r>
            <a:r>
              <a:rPr dirty="0" sz="1450" spc="35">
                <a:solidFill>
                  <a:srgbClr val="262424"/>
                </a:solidFill>
                <a:latin typeface="Georgia"/>
                <a:cs typeface="Georgia"/>
              </a:rPr>
              <a:t> </a:t>
            </a:r>
            <a:r>
              <a:rPr dirty="0" sz="1450">
                <a:solidFill>
                  <a:srgbClr val="262424"/>
                </a:solidFill>
                <a:latin typeface="Georgia"/>
                <a:cs typeface="Georgia"/>
              </a:rPr>
              <a:t>Institute</a:t>
            </a:r>
            <a:r>
              <a:rPr dirty="0" sz="1450" spc="35">
                <a:solidFill>
                  <a:srgbClr val="262424"/>
                </a:solidFill>
                <a:latin typeface="Georgia"/>
                <a:cs typeface="Georgia"/>
              </a:rPr>
              <a:t> </a:t>
            </a:r>
            <a:r>
              <a:rPr dirty="0" sz="1450">
                <a:solidFill>
                  <a:srgbClr val="262424"/>
                </a:solidFill>
                <a:latin typeface="Georgia"/>
                <a:cs typeface="Georgia"/>
              </a:rPr>
              <a:t>Oslo</a:t>
            </a:r>
            <a:r>
              <a:rPr dirty="0" sz="1450" spc="35">
                <a:solidFill>
                  <a:srgbClr val="262424"/>
                </a:solidFill>
                <a:latin typeface="Georgia"/>
                <a:cs typeface="Georgia"/>
              </a:rPr>
              <a:t> </a:t>
            </a:r>
            <a:r>
              <a:rPr dirty="0" sz="1450" spc="-10">
                <a:solidFill>
                  <a:srgbClr val="262424"/>
                </a:solidFill>
                <a:latin typeface="Georgia"/>
                <a:cs typeface="Georgia"/>
              </a:rPr>
              <a:t>(PRIO)</a:t>
            </a:r>
            <a:endParaRPr sz="1450">
              <a:latin typeface="Georgia"/>
              <a:cs typeface="Georgia"/>
            </a:endParaRPr>
          </a:p>
          <a:p>
            <a:pPr marL="12700" marR="5080">
              <a:lnSpc>
                <a:spcPct val="137000"/>
              </a:lnSpc>
              <a:spcBef>
                <a:spcPts val="750"/>
              </a:spcBef>
            </a:pP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Conducts</a:t>
            </a:r>
            <a:r>
              <a:rPr dirty="0" sz="1150" spc="-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cutting-edge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research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on</a:t>
            </a:r>
            <a:r>
              <a:rPr dirty="0" sz="1150" spc="-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the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conditions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for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peaceful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relations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between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states,</a:t>
            </a:r>
            <a:r>
              <a:rPr dirty="0" sz="1150" spc="-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groups, 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and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individuals.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Founded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in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1959,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PRIO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operates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in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30">
                <a:solidFill>
                  <a:srgbClr val="262424"/>
                </a:solidFill>
                <a:latin typeface="Tahoma"/>
                <a:cs typeface="Tahoma"/>
              </a:rPr>
              <a:t>13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countries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has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become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a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leading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think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tank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on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peace</a:t>
            </a:r>
            <a:r>
              <a:rPr dirty="0" sz="1150" spc="-7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7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conflict</a:t>
            </a:r>
            <a:r>
              <a:rPr dirty="0" sz="1150" spc="-6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studies,</a:t>
            </a:r>
            <a:r>
              <a:rPr dirty="0" sz="1150" spc="-7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influencing</a:t>
            </a:r>
            <a:r>
              <a:rPr dirty="0" sz="1150" spc="-6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policy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through</a:t>
            </a:r>
            <a:r>
              <a:rPr dirty="0" sz="1150" spc="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rigorous</a:t>
            </a:r>
            <a:r>
              <a:rPr dirty="0" sz="1150" spc="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academic</a:t>
            </a:r>
            <a:r>
              <a:rPr dirty="0" sz="1150" spc="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research.</a:t>
            </a:r>
            <a:endParaRPr sz="1150">
              <a:latin typeface="Tahoma"/>
              <a:cs typeface="Tahoma"/>
            </a:endParaRPr>
          </a:p>
        </p:txBody>
      </p:sp>
      <p:pic>
        <p:nvPicPr>
          <p:cNvPr id="10" name="object 10" descr="">
            <a:hlinkClick r:id="rId5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80244" y="6877050"/>
            <a:ext cx="1754504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143750" y="0"/>
            <a:ext cx="4286250" cy="6905625"/>
            <a:chOff x="7143750" y="0"/>
            <a:chExt cx="4286250" cy="69056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3750" y="0"/>
              <a:ext cx="4286250" cy="6905624"/>
            </a:xfrm>
            <a:prstGeom prst="rect">
              <a:avLst/>
            </a:prstGeom>
          </p:spPr>
        </p:pic>
        <p:pic>
          <p:nvPicPr>
            <p:cNvPr id="4" name="object 4" descr="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80244" y="6395466"/>
              <a:ext cx="1754504" cy="4191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7375" y="338525"/>
            <a:ext cx="4410075" cy="9779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5900"/>
              </a:lnSpc>
              <a:spcBef>
                <a:spcPts val="100"/>
              </a:spcBef>
            </a:pPr>
            <a:r>
              <a:rPr dirty="0"/>
              <a:t>NGOs</a:t>
            </a:r>
            <a:r>
              <a:rPr dirty="0" spc="-50"/>
              <a:t> </a:t>
            </a:r>
            <a:r>
              <a:rPr dirty="0"/>
              <a:t>vs.</a:t>
            </a:r>
            <a:r>
              <a:rPr dirty="0" spc="-40"/>
              <a:t> </a:t>
            </a:r>
            <a:r>
              <a:rPr dirty="0"/>
              <a:t>IOs:</a:t>
            </a:r>
            <a:r>
              <a:rPr dirty="0" spc="-45"/>
              <a:t> </a:t>
            </a:r>
            <a:r>
              <a:rPr dirty="0"/>
              <a:t>Distinct</a:t>
            </a:r>
            <a:r>
              <a:rPr dirty="0" spc="-45"/>
              <a:t> </a:t>
            </a:r>
            <a:r>
              <a:rPr dirty="0" spc="-25"/>
              <a:t>but </a:t>
            </a:r>
            <a:r>
              <a:rPr dirty="0" spc="-10"/>
              <a:t>Interconnected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595386" y="2462287"/>
            <a:ext cx="760095" cy="4039870"/>
            <a:chOff x="595386" y="2462287"/>
            <a:chExt cx="760095" cy="4039870"/>
          </a:xfrm>
        </p:grpSpPr>
        <p:sp>
          <p:nvSpPr>
            <p:cNvPr id="7" name="object 7" descr=""/>
            <p:cNvSpPr/>
            <p:nvPr/>
          </p:nvSpPr>
          <p:spPr>
            <a:xfrm>
              <a:off x="600074" y="2466975"/>
              <a:ext cx="750570" cy="1344295"/>
            </a:xfrm>
            <a:custGeom>
              <a:avLst/>
              <a:gdLst/>
              <a:ahLst/>
              <a:cxnLst/>
              <a:rect l="l" t="t" r="r" b="b"/>
              <a:pathLst>
                <a:path w="750569" h="1344295">
                  <a:moveTo>
                    <a:pt x="750100" y="0"/>
                  </a:moveTo>
                  <a:lnTo>
                    <a:pt x="375047" y="150012"/>
                  </a:lnTo>
                  <a:lnTo>
                    <a:pt x="0" y="0"/>
                  </a:lnTo>
                  <a:lnTo>
                    <a:pt x="0" y="1194041"/>
                  </a:lnTo>
                  <a:lnTo>
                    <a:pt x="375047" y="1344066"/>
                  </a:lnTo>
                  <a:lnTo>
                    <a:pt x="750100" y="1194041"/>
                  </a:lnTo>
                  <a:lnTo>
                    <a:pt x="750100" y="0"/>
                  </a:lnTo>
                  <a:close/>
                </a:path>
              </a:pathLst>
            </a:custGeom>
            <a:solidFill>
              <a:srgbClr val="E8E8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00074" y="2466975"/>
              <a:ext cx="750570" cy="1344295"/>
            </a:xfrm>
            <a:custGeom>
              <a:avLst/>
              <a:gdLst/>
              <a:ahLst/>
              <a:cxnLst/>
              <a:rect l="l" t="t" r="r" b="b"/>
              <a:pathLst>
                <a:path w="750569" h="1344295">
                  <a:moveTo>
                    <a:pt x="0" y="1194041"/>
                  </a:moveTo>
                  <a:lnTo>
                    <a:pt x="375047" y="1344066"/>
                  </a:lnTo>
                  <a:lnTo>
                    <a:pt x="750100" y="1194041"/>
                  </a:lnTo>
                  <a:lnTo>
                    <a:pt x="750100" y="0"/>
                  </a:lnTo>
                  <a:lnTo>
                    <a:pt x="375047" y="150012"/>
                  </a:lnTo>
                  <a:lnTo>
                    <a:pt x="0" y="0"/>
                  </a:lnTo>
                  <a:lnTo>
                    <a:pt x="0" y="1194041"/>
                  </a:lnTo>
                  <a:close/>
                </a:path>
              </a:pathLst>
            </a:custGeom>
            <a:ln w="9376">
              <a:solidFill>
                <a:srgbClr val="CECEC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1791" y="3025457"/>
              <a:ext cx="234995" cy="217949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00074" y="3810000"/>
              <a:ext cx="750570" cy="1344295"/>
            </a:xfrm>
            <a:custGeom>
              <a:avLst/>
              <a:gdLst/>
              <a:ahLst/>
              <a:cxnLst/>
              <a:rect l="l" t="t" r="r" b="b"/>
              <a:pathLst>
                <a:path w="750569" h="1344295">
                  <a:moveTo>
                    <a:pt x="750100" y="0"/>
                  </a:moveTo>
                  <a:lnTo>
                    <a:pt x="375047" y="150012"/>
                  </a:lnTo>
                  <a:lnTo>
                    <a:pt x="0" y="0"/>
                  </a:lnTo>
                  <a:lnTo>
                    <a:pt x="0" y="1194041"/>
                  </a:lnTo>
                  <a:lnTo>
                    <a:pt x="375047" y="1344066"/>
                  </a:lnTo>
                  <a:lnTo>
                    <a:pt x="750100" y="1194041"/>
                  </a:lnTo>
                  <a:lnTo>
                    <a:pt x="750100" y="0"/>
                  </a:lnTo>
                  <a:close/>
                </a:path>
              </a:pathLst>
            </a:custGeom>
            <a:solidFill>
              <a:srgbClr val="E8E8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00074" y="3810000"/>
              <a:ext cx="750570" cy="1344295"/>
            </a:xfrm>
            <a:custGeom>
              <a:avLst/>
              <a:gdLst/>
              <a:ahLst/>
              <a:cxnLst/>
              <a:rect l="l" t="t" r="r" b="b"/>
              <a:pathLst>
                <a:path w="750569" h="1344295">
                  <a:moveTo>
                    <a:pt x="0" y="1194041"/>
                  </a:moveTo>
                  <a:lnTo>
                    <a:pt x="375047" y="1344066"/>
                  </a:lnTo>
                  <a:lnTo>
                    <a:pt x="750100" y="1194041"/>
                  </a:lnTo>
                  <a:lnTo>
                    <a:pt x="750100" y="0"/>
                  </a:lnTo>
                  <a:lnTo>
                    <a:pt x="375047" y="150012"/>
                  </a:lnTo>
                  <a:lnTo>
                    <a:pt x="0" y="0"/>
                  </a:lnTo>
                  <a:lnTo>
                    <a:pt x="0" y="1194041"/>
                  </a:lnTo>
                  <a:close/>
                </a:path>
              </a:pathLst>
            </a:custGeom>
            <a:ln w="9376">
              <a:solidFill>
                <a:srgbClr val="CECEC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1791" y="4411035"/>
              <a:ext cx="234999" cy="146911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600074" y="5153025"/>
              <a:ext cx="750570" cy="1344295"/>
            </a:xfrm>
            <a:custGeom>
              <a:avLst/>
              <a:gdLst/>
              <a:ahLst/>
              <a:cxnLst/>
              <a:rect l="l" t="t" r="r" b="b"/>
              <a:pathLst>
                <a:path w="750569" h="1344295">
                  <a:moveTo>
                    <a:pt x="750100" y="0"/>
                  </a:moveTo>
                  <a:lnTo>
                    <a:pt x="375047" y="150012"/>
                  </a:lnTo>
                  <a:lnTo>
                    <a:pt x="0" y="0"/>
                  </a:lnTo>
                  <a:lnTo>
                    <a:pt x="0" y="1194047"/>
                  </a:lnTo>
                  <a:lnTo>
                    <a:pt x="375047" y="1344066"/>
                  </a:lnTo>
                  <a:lnTo>
                    <a:pt x="750100" y="1194047"/>
                  </a:lnTo>
                  <a:lnTo>
                    <a:pt x="750100" y="0"/>
                  </a:lnTo>
                  <a:close/>
                </a:path>
              </a:pathLst>
            </a:custGeom>
            <a:solidFill>
              <a:srgbClr val="E8E8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00074" y="5153025"/>
              <a:ext cx="750570" cy="1344295"/>
            </a:xfrm>
            <a:custGeom>
              <a:avLst/>
              <a:gdLst/>
              <a:ahLst/>
              <a:cxnLst/>
              <a:rect l="l" t="t" r="r" b="b"/>
              <a:pathLst>
                <a:path w="750569" h="1344295">
                  <a:moveTo>
                    <a:pt x="0" y="1194047"/>
                  </a:moveTo>
                  <a:lnTo>
                    <a:pt x="375047" y="1344066"/>
                  </a:lnTo>
                  <a:lnTo>
                    <a:pt x="750100" y="1194047"/>
                  </a:lnTo>
                  <a:lnTo>
                    <a:pt x="750100" y="0"/>
                  </a:lnTo>
                  <a:lnTo>
                    <a:pt x="375047" y="150012"/>
                  </a:lnTo>
                  <a:lnTo>
                    <a:pt x="0" y="0"/>
                  </a:lnTo>
                  <a:lnTo>
                    <a:pt x="0" y="1194047"/>
                  </a:lnTo>
                  <a:close/>
                </a:path>
              </a:pathLst>
            </a:custGeom>
            <a:ln w="9376">
              <a:solidFill>
                <a:srgbClr val="CECEC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3496" y="5710010"/>
              <a:ext cx="191586" cy="235004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587375" y="1522254"/>
            <a:ext cx="5869940" cy="480695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 marR="10795">
              <a:lnSpc>
                <a:spcPct val="138600"/>
              </a:lnSpc>
              <a:spcBef>
                <a:spcPts val="130"/>
              </a:spcBef>
            </a:pPr>
            <a:r>
              <a:rPr dirty="0" sz="1150" spc="55">
                <a:solidFill>
                  <a:srgbClr val="262424"/>
                </a:solidFill>
                <a:latin typeface="Tahoma"/>
                <a:cs typeface="Tahoma"/>
              </a:rPr>
              <a:t>While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fundamentally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different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in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their</a:t>
            </a:r>
            <a:r>
              <a:rPr dirty="0" sz="1150" spc="-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structure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authority,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85">
                <a:solidFill>
                  <a:srgbClr val="262424"/>
                </a:solidFill>
                <a:latin typeface="Tahoma"/>
                <a:cs typeface="Tahoma"/>
              </a:rPr>
              <a:t>NGOs</a:t>
            </a:r>
            <a:r>
              <a:rPr dirty="0" sz="1150" spc="-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IOs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increasingly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work</a:t>
            </a: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together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to</a:t>
            </a: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address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global</a:t>
            </a: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challenges,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creating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a</a:t>
            </a: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dynamic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ecosystem</a:t>
            </a: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of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global governance.</a:t>
            </a:r>
            <a:endParaRPr sz="11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130"/>
              </a:spcBef>
            </a:pPr>
            <a:endParaRPr sz="1150">
              <a:latin typeface="Tahoma"/>
              <a:cs typeface="Tahoma"/>
            </a:endParaRPr>
          </a:p>
          <a:p>
            <a:pPr marL="912494">
              <a:lnSpc>
                <a:spcPct val="100000"/>
              </a:lnSpc>
            </a:pPr>
            <a:r>
              <a:rPr dirty="0" sz="1450" spc="-10">
                <a:solidFill>
                  <a:srgbClr val="262424"/>
                </a:solidFill>
                <a:latin typeface="Georgia"/>
                <a:cs typeface="Georgia"/>
              </a:rPr>
              <a:t>Independence</a:t>
            </a:r>
            <a:endParaRPr sz="1450">
              <a:latin typeface="Georgia"/>
              <a:cs typeface="Georgia"/>
            </a:endParaRPr>
          </a:p>
          <a:p>
            <a:pPr marL="912494" marR="5080">
              <a:lnSpc>
                <a:spcPct val="138600"/>
              </a:lnSpc>
              <a:spcBef>
                <a:spcPts val="730"/>
              </a:spcBef>
            </a:pPr>
            <a:r>
              <a:rPr dirty="0" sz="1150" spc="85">
                <a:solidFill>
                  <a:srgbClr val="262424"/>
                </a:solidFill>
                <a:latin typeface="Tahoma"/>
                <a:cs typeface="Tahoma"/>
              </a:rPr>
              <a:t>NGOs</a:t>
            </a:r>
            <a:r>
              <a:rPr dirty="0" sz="1150" spc="-7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operate</a:t>
            </a:r>
            <a:r>
              <a:rPr dirty="0" sz="1150" spc="-7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independently</a:t>
            </a:r>
            <a:r>
              <a:rPr dirty="0" sz="1150" spc="-7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of</a:t>
            </a:r>
            <a:r>
              <a:rPr dirty="0" sz="1150" spc="-7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government</a:t>
            </a:r>
            <a:r>
              <a:rPr dirty="0" sz="1150" spc="-6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control,</a:t>
            </a:r>
            <a:r>
              <a:rPr dirty="0" sz="1150" spc="-7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maintaining</a:t>
            </a:r>
            <a:r>
              <a:rPr dirty="0" sz="1150" spc="-7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autonomy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in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their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missions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operations.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IOs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are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formed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by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states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represent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government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interests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through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formal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agreements.</a:t>
            </a:r>
            <a:endParaRPr sz="11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55"/>
              </a:spcBef>
            </a:pPr>
            <a:endParaRPr sz="1150">
              <a:latin typeface="Tahoma"/>
              <a:cs typeface="Tahoma"/>
            </a:endParaRPr>
          </a:p>
          <a:p>
            <a:pPr marL="912494">
              <a:lnSpc>
                <a:spcPct val="100000"/>
              </a:lnSpc>
            </a:pPr>
            <a:r>
              <a:rPr dirty="0" sz="1450">
                <a:solidFill>
                  <a:srgbClr val="262424"/>
                </a:solidFill>
                <a:latin typeface="Georgia"/>
                <a:cs typeface="Georgia"/>
              </a:rPr>
              <a:t>Funding</a:t>
            </a:r>
            <a:r>
              <a:rPr dirty="0" sz="1450" spc="40">
                <a:solidFill>
                  <a:srgbClr val="262424"/>
                </a:solidFill>
                <a:latin typeface="Georgia"/>
                <a:cs typeface="Georgia"/>
              </a:rPr>
              <a:t> </a:t>
            </a:r>
            <a:r>
              <a:rPr dirty="0" sz="1450" spc="-10">
                <a:solidFill>
                  <a:srgbClr val="262424"/>
                </a:solidFill>
                <a:latin typeface="Georgia"/>
                <a:cs typeface="Georgia"/>
              </a:rPr>
              <a:t>Sources</a:t>
            </a:r>
            <a:endParaRPr sz="1450">
              <a:latin typeface="Georgia"/>
              <a:cs typeface="Georgia"/>
            </a:endParaRPr>
          </a:p>
          <a:p>
            <a:pPr marL="912494" marR="99695">
              <a:lnSpc>
                <a:spcPct val="135900"/>
              </a:lnSpc>
              <a:spcBef>
                <a:spcPts val="765"/>
              </a:spcBef>
            </a:pPr>
            <a:r>
              <a:rPr dirty="0" sz="1150" spc="85">
                <a:solidFill>
                  <a:srgbClr val="262424"/>
                </a:solidFill>
                <a:latin typeface="Tahoma"/>
                <a:cs typeface="Tahoma"/>
              </a:rPr>
              <a:t>NGOs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receive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diverse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funding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from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private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donations,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foundations,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and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sometimes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government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grants.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IOs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are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funded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exclusively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by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contributions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from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member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states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based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on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agreed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formulas.</a:t>
            </a:r>
            <a:endParaRPr sz="11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55"/>
              </a:spcBef>
            </a:pPr>
            <a:endParaRPr sz="1150">
              <a:latin typeface="Tahoma"/>
              <a:cs typeface="Tahoma"/>
            </a:endParaRPr>
          </a:p>
          <a:p>
            <a:pPr marL="912494">
              <a:lnSpc>
                <a:spcPct val="100000"/>
              </a:lnSpc>
            </a:pPr>
            <a:r>
              <a:rPr dirty="0" sz="1450">
                <a:solidFill>
                  <a:srgbClr val="262424"/>
                </a:solidFill>
                <a:latin typeface="Georgia"/>
                <a:cs typeface="Georgia"/>
              </a:rPr>
              <a:t>Interaction</a:t>
            </a:r>
            <a:r>
              <a:rPr dirty="0" sz="1450" spc="30">
                <a:solidFill>
                  <a:srgbClr val="262424"/>
                </a:solidFill>
                <a:latin typeface="Georgia"/>
                <a:cs typeface="Georgia"/>
              </a:rPr>
              <a:t> </a:t>
            </a:r>
            <a:r>
              <a:rPr dirty="0" sz="1450" spc="-20">
                <a:solidFill>
                  <a:srgbClr val="262424"/>
                </a:solidFill>
                <a:latin typeface="Georgia"/>
                <a:cs typeface="Georgia"/>
              </a:rPr>
              <a:t>Scope</a:t>
            </a:r>
            <a:endParaRPr sz="1450">
              <a:latin typeface="Georgia"/>
              <a:cs typeface="Georgia"/>
            </a:endParaRPr>
          </a:p>
          <a:p>
            <a:pPr marL="912494" marR="34290">
              <a:lnSpc>
                <a:spcPct val="135900"/>
              </a:lnSpc>
              <a:spcBef>
                <a:spcPts val="765"/>
              </a:spcBef>
            </a:pP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IOs</a:t>
            </a: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directly</a:t>
            </a: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interact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with</a:t>
            </a: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sovereign</a:t>
            </a: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states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through</a:t>
            </a: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diplomatic</a:t>
            </a: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channels. </a:t>
            </a:r>
            <a:r>
              <a:rPr dirty="0" sz="1150" spc="85">
                <a:solidFill>
                  <a:srgbClr val="262424"/>
                </a:solidFill>
                <a:latin typeface="Tahoma"/>
                <a:cs typeface="Tahoma"/>
              </a:rPr>
              <a:t>NGOs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engage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with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governments,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corporations,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civil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society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to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influence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policy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drive</a:t>
            </a:r>
            <a:r>
              <a:rPr dirty="0" sz="1150" spc="-1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change.</a:t>
            </a:r>
            <a:endParaRPr sz="11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375" y="364775"/>
            <a:ext cx="9190990" cy="4756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 spc="-50"/>
              <a:t> </a:t>
            </a:r>
            <a:r>
              <a:rPr dirty="0"/>
              <a:t>Evolving</a:t>
            </a:r>
            <a:r>
              <a:rPr dirty="0" spc="-45"/>
              <a:t> </a:t>
            </a:r>
            <a:r>
              <a:rPr dirty="0"/>
              <a:t>Landscape:</a:t>
            </a:r>
            <a:r>
              <a:rPr dirty="0" spc="-45"/>
              <a:t> </a:t>
            </a:r>
            <a:r>
              <a:rPr dirty="0"/>
              <a:t>Challenges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45"/>
              <a:t> </a:t>
            </a:r>
            <a:r>
              <a:rPr dirty="0" spc="-10"/>
              <a:t>Opportunities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585787" y="1185862"/>
            <a:ext cx="5110480" cy="1590675"/>
          </a:xfrm>
          <a:custGeom>
            <a:avLst/>
            <a:gdLst/>
            <a:ahLst/>
            <a:cxnLst/>
            <a:rect l="l" t="t" r="r" b="b"/>
            <a:pathLst>
              <a:path w="5110480" h="1590675">
                <a:moveTo>
                  <a:pt x="5110162" y="0"/>
                </a:moveTo>
                <a:lnTo>
                  <a:pt x="41413" y="0"/>
                </a:lnTo>
                <a:lnTo>
                  <a:pt x="35322" y="1206"/>
                </a:lnTo>
                <a:lnTo>
                  <a:pt x="1210" y="35318"/>
                </a:lnTo>
                <a:lnTo>
                  <a:pt x="0" y="41414"/>
                </a:lnTo>
                <a:lnTo>
                  <a:pt x="0" y="1542923"/>
                </a:lnTo>
                <a:lnTo>
                  <a:pt x="0" y="1549260"/>
                </a:lnTo>
                <a:lnTo>
                  <a:pt x="23624" y="1584617"/>
                </a:lnTo>
                <a:lnTo>
                  <a:pt x="41413" y="1590675"/>
                </a:lnTo>
                <a:lnTo>
                  <a:pt x="5110162" y="1590675"/>
                </a:lnTo>
                <a:lnTo>
                  <a:pt x="5110162" y="0"/>
                </a:lnTo>
                <a:close/>
              </a:path>
            </a:pathLst>
          </a:custGeom>
          <a:solidFill>
            <a:srgbClr val="E8E8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5734050" y="3090862"/>
            <a:ext cx="5110480" cy="1590675"/>
          </a:xfrm>
          <a:custGeom>
            <a:avLst/>
            <a:gdLst/>
            <a:ahLst/>
            <a:cxnLst/>
            <a:rect l="l" t="t" r="r" b="b"/>
            <a:pathLst>
              <a:path w="5110480" h="1590675">
                <a:moveTo>
                  <a:pt x="5068747" y="0"/>
                </a:moveTo>
                <a:lnTo>
                  <a:pt x="0" y="0"/>
                </a:lnTo>
                <a:lnTo>
                  <a:pt x="0" y="1590675"/>
                </a:lnTo>
                <a:lnTo>
                  <a:pt x="5068747" y="1590675"/>
                </a:lnTo>
                <a:lnTo>
                  <a:pt x="5074843" y="1589455"/>
                </a:lnTo>
                <a:lnTo>
                  <a:pt x="5108956" y="1555356"/>
                </a:lnTo>
                <a:lnTo>
                  <a:pt x="5110162" y="1549260"/>
                </a:lnTo>
                <a:lnTo>
                  <a:pt x="5110162" y="41414"/>
                </a:lnTo>
                <a:lnTo>
                  <a:pt x="5086540" y="6057"/>
                </a:lnTo>
                <a:lnTo>
                  <a:pt x="5068747" y="0"/>
                </a:lnTo>
                <a:close/>
              </a:path>
            </a:pathLst>
          </a:custGeom>
          <a:solidFill>
            <a:srgbClr val="E8E8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585787" y="4995862"/>
            <a:ext cx="5110480" cy="1828800"/>
          </a:xfrm>
          <a:custGeom>
            <a:avLst/>
            <a:gdLst/>
            <a:ahLst/>
            <a:cxnLst/>
            <a:rect l="l" t="t" r="r" b="b"/>
            <a:pathLst>
              <a:path w="5110480" h="1828800">
                <a:moveTo>
                  <a:pt x="5110162" y="0"/>
                </a:moveTo>
                <a:lnTo>
                  <a:pt x="41413" y="0"/>
                </a:lnTo>
                <a:lnTo>
                  <a:pt x="35322" y="1206"/>
                </a:lnTo>
                <a:lnTo>
                  <a:pt x="1210" y="35318"/>
                </a:lnTo>
                <a:lnTo>
                  <a:pt x="0" y="41414"/>
                </a:lnTo>
                <a:lnTo>
                  <a:pt x="0" y="1781048"/>
                </a:lnTo>
                <a:lnTo>
                  <a:pt x="0" y="1787385"/>
                </a:lnTo>
                <a:lnTo>
                  <a:pt x="23624" y="1822742"/>
                </a:lnTo>
                <a:lnTo>
                  <a:pt x="41413" y="1828800"/>
                </a:lnTo>
                <a:lnTo>
                  <a:pt x="5110162" y="1828800"/>
                </a:lnTo>
                <a:lnTo>
                  <a:pt x="5110162" y="0"/>
                </a:lnTo>
                <a:close/>
              </a:path>
            </a:pathLst>
          </a:custGeom>
          <a:solidFill>
            <a:srgbClr val="E8E8E3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581024" y="1181100"/>
          <a:ext cx="10344150" cy="5624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23180"/>
                <a:gridCol w="5123180"/>
              </a:tblGrid>
              <a:tr h="1577340">
                <a:tc>
                  <a:txBody>
                    <a:bodyPr/>
                    <a:lstStyle/>
                    <a:p>
                      <a:pPr marL="488950" indent="223774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450">
                          <a:solidFill>
                            <a:srgbClr val="262424"/>
                          </a:solidFill>
                          <a:latin typeface="Georgia"/>
                          <a:cs typeface="Georgia"/>
                        </a:rPr>
                        <a:t>Increased</a:t>
                      </a:r>
                      <a:r>
                        <a:rPr dirty="0" sz="1450" spc="35">
                          <a:solidFill>
                            <a:srgbClr val="262424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450">
                          <a:solidFill>
                            <a:srgbClr val="262424"/>
                          </a:solidFill>
                          <a:latin typeface="Georgia"/>
                          <a:cs typeface="Georgia"/>
                        </a:rPr>
                        <a:t>Global</a:t>
                      </a:r>
                      <a:r>
                        <a:rPr dirty="0" sz="1450" spc="40">
                          <a:solidFill>
                            <a:srgbClr val="262424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450" spc="-10">
                          <a:solidFill>
                            <a:srgbClr val="262424"/>
                          </a:solidFill>
                          <a:latin typeface="Georgia"/>
                          <a:cs typeface="Georgia"/>
                        </a:rPr>
                        <a:t>Influence</a:t>
                      </a:r>
                      <a:endParaRPr sz="1450">
                        <a:latin typeface="Georgia"/>
                        <a:cs typeface="Georgia"/>
                      </a:endParaRPr>
                    </a:p>
                    <a:p>
                      <a:pPr algn="just" marL="154305" marR="161290" indent="334645">
                        <a:lnSpc>
                          <a:spcPct val="135900"/>
                        </a:lnSpc>
                        <a:spcBef>
                          <a:spcPts val="765"/>
                        </a:spcBef>
                      </a:pPr>
                      <a:r>
                        <a:rPr dirty="0" sz="1150" spc="6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NGOs</a:t>
                      </a:r>
                      <a:r>
                        <a:rPr dirty="0" sz="1150" spc="-3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-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have</a:t>
                      </a:r>
                      <a:r>
                        <a:rPr dirty="0" sz="1150" spc="-3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become</a:t>
                      </a:r>
                      <a:r>
                        <a:rPr dirty="0" sz="1150" spc="-3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essential</a:t>
                      </a:r>
                      <a:r>
                        <a:rPr dirty="0" sz="1150" spc="-3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players</a:t>
                      </a:r>
                      <a:r>
                        <a:rPr dirty="0" sz="1150" spc="-3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dirty="0" sz="1150" spc="-3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-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shaping</a:t>
                      </a:r>
                      <a:r>
                        <a:rPr dirty="0" sz="1150" spc="-3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global</a:t>
                      </a:r>
                      <a:r>
                        <a:rPr dirty="0" sz="1150" spc="-3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-2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agendas,</a:t>
                      </a:r>
                      <a:r>
                        <a:rPr dirty="0" sz="1150" spc="-3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-2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from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climate</a:t>
                      </a:r>
                      <a:r>
                        <a:rPr dirty="0" sz="1150" spc="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negotiations</a:t>
                      </a:r>
                      <a:r>
                        <a:rPr dirty="0" sz="1150" spc="1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to</a:t>
                      </a:r>
                      <a:r>
                        <a:rPr dirty="0" sz="1150" spc="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-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human</a:t>
                      </a:r>
                      <a:r>
                        <a:rPr dirty="0" sz="1150" spc="1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rights</a:t>
                      </a:r>
                      <a:r>
                        <a:rPr dirty="0" sz="1150" spc="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frameworks.</a:t>
                      </a:r>
                      <a:r>
                        <a:rPr dirty="0" sz="1150" spc="1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Their</a:t>
                      </a:r>
                      <a:r>
                        <a:rPr dirty="0" sz="1150" spc="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ability</a:t>
                      </a:r>
                      <a:r>
                        <a:rPr dirty="0" sz="1150" spc="1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to</a:t>
                      </a:r>
                      <a:r>
                        <a:rPr dirty="0" sz="1150" spc="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-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mobilize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public</a:t>
                      </a:r>
                      <a:r>
                        <a:rPr dirty="0" sz="1150" spc="-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opinion</a:t>
                      </a:r>
                      <a:r>
                        <a:rPr dirty="0" sz="1150" spc="-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and</a:t>
                      </a:r>
                      <a:r>
                        <a:rPr dirty="0" sz="1150" spc="-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provide</a:t>
                      </a:r>
                      <a:r>
                        <a:rPr dirty="0" sz="1150" spc="-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on-the-ground expertise</a:t>
                      </a:r>
                      <a:r>
                        <a:rPr dirty="0" sz="1150" spc="-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gives</a:t>
                      </a:r>
                      <a:r>
                        <a:rPr dirty="0" sz="1150" spc="-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them</a:t>
                      </a:r>
                      <a:r>
                        <a:rPr dirty="0" sz="1150" spc="-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-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significant</a:t>
                      </a:r>
                      <a:endParaRPr sz="1150">
                        <a:latin typeface="Tahoma"/>
                        <a:cs typeface="Tahoma"/>
                      </a:endParaRPr>
                    </a:p>
                    <a:p>
                      <a:pPr algn="just" marL="279019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50" spc="2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influence</a:t>
                      </a:r>
                      <a:r>
                        <a:rPr dirty="0" sz="1150" spc="-8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2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dirty="0" sz="1150" spc="-7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2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international</a:t>
                      </a:r>
                      <a:r>
                        <a:rPr dirty="0" sz="1150" spc="-7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-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forums.</a:t>
                      </a:r>
                      <a:endParaRPr sz="1150">
                        <a:latin typeface="Tahoma"/>
                        <a:cs typeface="Tahoma"/>
                      </a:endParaRPr>
                    </a:p>
                  </a:txBody>
                  <a:tcPr marL="0" marR="0" marB="0" marT="128270">
                    <a:lnL w="28575">
                      <a:solidFill>
                        <a:srgbClr val="CECEC9"/>
                      </a:solidFill>
                      <a:prstDash val="solid"/>
                    </a:lnL>
                    <a:lnR w="19050">
                      <a:solidFill>
                        <a:srgbClr val="CECEC9"/>
                      </a:solidFill>
                      <a:prstDash val="solid"/>
                    </a:lnR>
                    <a:lnT w="28575">
                      <a:solidFill>
                        <a:srgbClr val="CECEC9"/>
                      </a:solidFill>
                      <a:prstDash val="solid"/>
                    </a:lnT>
                    <a:lnB w="28575">
                      <a:solidFill>
                        <a:srgbClr val="CECEC9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CECEC9"/>
                      </a:solidFill>
                      <a:prstDash val="solid"/>
                    </a:lnL>
                    <a:lnB w="28575">
                      <a:solidFill>
                        <a:srgbClr val="CECEC9"/>
                      </a:solidFill>
                      <a:prstDash val="solid"/>
                    </a:lnB>
                  </a:tcPr>
                </a:tc>
              </a:tr>
              <a:tr h="32702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CECEC9"/>
                      </a:solidFill>
                      <a:prstDash val="solid"/>
                    </a:lnR>
                    <a:lnT w="28575">
                      <a:solidFill>
                        <a:srgbClr val="CECEC9"/>
                      </a:solidFill>
                      <a:prstDash val="solid"/>
                    </a:lnT>
                    <a:lnB w="28575">
                      <a:solidFill>
                        <a:srgbClr val="CECEC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CECEC9"/>
                      </a:solidFill>
                      <a:prstDash val="solid"/>
                    </a:lnL>
                    <a:lnB w="28575">
                      <a:solidFill>
                        <a:srgbClr val="CECEC9"/>
                      </a:solidFill>
                      <a:prstDash val="solid"/>
                    </a:lnB>
                  </a:tcPr>
                </a:tc>
              </a:tr>
              <a:tr h="15773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9050">
                      <a:solidFill>
                        <a:srgbClr val="CECEC9"/>
                      </a:solidFill>
                      <a:prstDash val="solid"/>
                    </a:lnR>
                    <a:lnT w="28575">
                      <a:solidFill>
                        <a:srgbClr val="CECEC9"/>
                      </a:solidFill>
                      <a:prstDash val="solid"/>
                    </a:lnT>
                    <a:lnB w="28575">
                      <a:solidFill>
                        <a:srgbClr val="CECE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450">
                          <a:solidFill>
                            <a:srgbClr val="262424"/>
                          </a:solidFill>
                          <a:latin typeface="Georgia"/>
                          <a:cs typeface="Georgia"/>
                        </a:rPr>
                        <a:t>Funding</a:t>
                      </a:r>
                      <a:r>
                        <a:rPr dirty="0" sz="1450" spc="45">
                          <a:solidFill>
                            <a:srgbClr val="262424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450">
                          <a:solidFill>
                            <a:srgbClr val="262424"/>
                          </a:solidFill>
                          <a:latin typeface="Georgia"/>
                          <a:cs typeface="Georgia"/>
                        </a:rPr>
                        <a:t>Sustainability</a:t>
                      </a:r>
                      <a:r>
                        <a:rPr dirty="0" sz="1450" spc="45">
                          <a:solidFill>
                            <a:srgbClr val="262424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450" spc="-10">
                          <a:solidFill>
                            <a:srgbClr val="262424"/>
                          </a:solidFill>
                          <a:latin typeface="Georgia"/>
                          <a:cs typeface="Georgia"/>
                        </a:rPr>
                        <a:t>Challenges</a:t>
                      </a:r>
                      <a:endParaRPr sz="1450">
                        <a:latin typeface="Georgia"/>
                        <a:cs typeface="Georgia"/>
                      </a:endParaRPr>
                    </a:p>
                    <a:p>
                      <a:pPr marL="168910" marR="288925">
                        <a:lnSpc>
                          <a:spcPct val="135900"/>
                        </a:lnSpc>
                        <a:spcBef>
                          <a:spcPts val="765"/>
                        </a:spcBef>
                      </a:pPr>
                      <a:r>
                        <a:rPr dirty="0" sz="1150" spc="5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Many</a:t>
                      </a:r>
                      <a:r>
                        <a:rPr dirty="0" sz="1150" spc="-6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8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NGOs</a:t>
                      </a:r>
                      <a:r>
                        <a:rPr dirty="0" sz="1150" spc="-5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rely</a:t>
                      </a:r>
                      <a:r>
                        <a:rPr dirty="0" sz="1150" spc="-5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heavily</a:t>
                      </a:r>
                      <a:r>
                        <a:rPr dirty="0" sz="1150" spc="-5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on</a:t>
                      </a:r>
                      <a:r>
                        <a:rPr dirty="0" sz="1150" spc="-5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grants</a:t>
                      </a:r>
                      <a:r>
                        <a:rPr dirty="0" sz="1150" spc="-5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and</a:t>
                      </a:r>
                      <a:r>
                        <a:rPr dirty="0" sz="1150" spc="-5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donations,</a:t>
                      </a:r>
                      <a:r>
                        <a:rPr dirty="0" sz="1150" spc="-5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creating</a:t>
                      </a:r>
                      <a:r>
                        <a:rPr dirty="0" sz="1150" spc="-5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-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financial </a:t>
                      </a:r>
                      <a:r>
                        <a:rPr dirty="0" sz="1150" spc="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instability.</a:t>
                      </a:r>
                      <a:r>
                        <a:rPr dirty="0" sz="1150" spc="-7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2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Competition</a:t>
                      </a:r>
                      <a:r>
                        <a:rPr dirty="0" sz="1150" spc="-7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2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for</a:t>
                      </a:r>
                      <a:r>
                        <a:rPr dirty="0" sz="1150" spc="-7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2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limited</a:t>
                      </a:r>
                      <a:r>
                        <a:rPr dirty="0" sz="1150" spc="-7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funding</a:t>
                      </a:r>
                      <a:r>
                        <a:rPr dirty="0" sz="1150" spc="-7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2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sources</a:t>
                      </a:r>
                      <a:r>
                        <a:rPr dirty="0" sz="1150" spc="-7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2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forces</a:t>
                      </a:r>
                      <a:r>
                        <a:rPr dirty="0" sz="1150" spc="-7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-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organizations </a:t>
                      </a:r>
                      <a:r>
                        <a:rPr dirty="0" sz="1150" spc="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to</a:t>
                      </a:r>
                      <a:r>
                        <a:rPr dirty="0" sz="1150" spc="-6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spend</a:t>
                      </a:r>
                      <a:r>
                        <a:rPr dirty="0" sz="1150" spc="-6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significant</a:t>
                      </a:r>
                      <a:r>
                        <a:rPr dirty="0" sz="1150" spc="-6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resources</a:t>
                      </a:r>
                      <a:r>
                        <a:rPr dirty="0" sz="1150" spc="-6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on</a:t>
                      </a:r>
                      <a:r>
                        <a:rPr dirty="0" sz="1150" spc="-6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fundraising</a:t>
                      </a:r>
                      <a:r>
                        <a:rPr dirty="0" sz="1150" spc="-6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rather</a:t>
                      </a:r>
                      <a:r>
                        <a:rPr dirty="0" sz="1150" spc="-6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than</a:t>
                      </a:r>
                      <a:r>
                        <a:rPr dirty="0" sz="1150" spc="-6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-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program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delivery,</a:t>
                      </a:r>
                      <a:r>
                        <a:rPr dirty="0" sz="1150" spc="-6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threatening</a:t>
                      </a:r>
                      <a:r>
                        <a:rPr dirty="0" sz="1150" spc="-6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long-term</a:t>
                      </a:r>
                      <a:r>
                        <a:rPr dirty="0" sz="1150" spc="-5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-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sustainability.</a:t>
                      </a:r>
                      <a:endParaRPr sz="1150">
                        <a:latin typeface="Tahoma"/>
                        <a:cs typeface="Tahoma"/>
                      </a:endParaRPr>
                    </a:p>
                  </a:txBody>
                  <a:tcPr marL="0" marR="0" marB="0" marT="128270">
                    <a:lnL w="19050">
                      <a:solidFill>
                        <a:srgbClr val="CECEC9"/>
                      </a:solidFill>
                      <a:prstDash val="solid"/>
                    </a:lnL>
                    <a:lnR w="28575">
                      <a:solidFill>
                        <a:srgbClr val="CECEC9"/>
                      </a:solidFill>
                      <a:prstDash val="solid"/>
                    </a:lnR>
                    <a:lnT w="28575">
                      <a:solidFill>
                        <a:srgbClr val="CECEC9"/>
                      </a:solidFill>
                      <a:prstDash val="solid"/>
                    </a:lnT>
                    <a:lnB w="28575">
                      <a:solidFill>
                        <a:srgbClr val="CECEC9"/>
                      </a:solidFill>
                      <a:prstDash val="solid"/>
                    </a:lnB>
                  </a:tcPr>
                </a:tc>
              </a:tr>
              <a:tr h="3270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9050">
                      <a:solidFill>
                        <a:srgbClr val="CECEC9"/>
                      </a:solidFill>
                      <a:prstDash val="solid"/>
                    </a:lnR>
                    <a:lnT w="28575">
                      <a:solidFill>
                        <a:srgbClr val="CECEC9"/>
                      </a:solidFill>
                      <a:prstDash val="solid"/>
                    </a:lnT>
                    <a:lnB w="28575">
                      <a:solidFill>
                        <a:srgbClr val="CECEC9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CECEC9"/>
                      </a:solidFill>
                      <a:prstDash val="solid"/>
                    </a:lnL>
                    <a:lnT w="28575">
                      <a:solidFill>
                        <a:srgbClr val="CECEC9"/>
                      </a:solidFill>
                      <a:prstDash val="solid"/>
                    </a:lnT>
                  </a:tcPr>
                </a:tc>
              </a:tr>
              <a:tr h="1815464">
                <a:tc>
                  <a:txBody>
                    <a:bodyPr/>
                    <a:lstStyle/>
                    <a:p>
                      <a:pPr marL="177165" indent="286448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450">
                          <a:solidFill>
                            <a:srgbClr val="262424"/>
                          </a:solidFill>
                          <a:latin typeface="Georgia"/>
                          <a:cs typeface="Georgia"/>
                        </a:rPr>
                        <a:t>Digital</a:t>
                      </a:r>
                      <a:r>
                        <a:rPr dirty="0" sz="1450" spc="25">
                          <a:solidFill>
                            <a:srgbClr val="262424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450" spc="-10">
                          <a:solidFill>
                            <a:srgbClr val="262424"/>
                          </a:solidFill>
                          <a:latin typeface="Georgia"/>
                          <a:cs typeface="Georgia"/>
                        </a:rPr>
                        <a:t>Transformation</a:t>
                      </a:r>
                      <a:endParaRPr sz="1450">
                        <a:latin typeface="Georgia"/>
                        <a:cs typeface="Georgia"/>
                      </a:endParaRPr>
                    </a:p>
                    <a:p>
                      <a:pPr algn="r" marL="156845" marR="161290" indent="19685">
                        <a:lnSpc>
                          <a:spcPct val="137700"/>
                        </a:lnSpc>
                        <a:spcBef>
                          <a:spcPts val="740"/>
                        </a:spcBef>
                      </a:pPr>
                      <a:r>
                        <a:rPr dirty="0" sz="1150" spc="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The</a:t>
                      </a:r>
                      <a:r>
                        <a:rPr dirty="0" sz="1150" spc="-7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internet</a:t>
                      </a:r>
                      <a:r>
                        <a:rPr dirty="0" sz="1150" spc="-7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and</a:t>
                      </a:r>
                      <a:r>
                        <a:rPr dirty="0" sz="1150" spc="-7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social</a:t>
                      </a:r>
                      <a:r>
                        <a:rPr dirty="0" sz="1150" spc="-7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media</a:t>
                      </a:r>
                      <a:r>
                        <a:rPr dirty="0" sz="1150" spc="-7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have</a:t>
                      </a:r>
                      <a:r>
                        <a:rPr dirty="0" sz="1150" spc="-7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dramatically</a:t>
                      </a:r>
                      <a:r>
                        <a:rPr dirty="0" sz="1150" spc="-7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amplified</a:t>
                      </a:r>
                      <a:r>
                        <a:rPr dirty="0" sz="1150" spc="-7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114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NGO</a:t>
                      </a:r>
                      <a:r>
                        <a:rPr dirty="0" sz="1150" spc="-7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reach</a:t>
                      </a:r>
                      <a:r>
                        <a:rPr dirty="0" sz="1150" spc="-7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-2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and </a:t>
                      </a:r>
                      <a:r>
                        <a:rPr dirty="0" sz="1150" spc="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advocacy</a:t>
                      </a:r>
                      <a:r>
                        <a:rPr dirty="0" sz="1150" spc="-6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efforts.</a:t>
                      </a:r>
                      <a:r>
                        <a:rPr dirty="0" sz="1150" spc="-6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Digital</a:t>
                      </a:r>
                      <a:r>
                        <a:rPr dirty="0" sz="1150" spc="-6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platforms</a:t>
                      </a:r>
                      <a:r>
                        <a:rPr dirty="0" sz="1150" spc="-6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enable</a:t>
                      </a:r>
                      <a:r>
                        <a:rPr dirty="0" sz="1150" spc="-6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rapid</a:t>
                      </a:r>
                      <a:r>
                        <a:rPr dirty="0" sz="1150" spc="-6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-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mobilization,</a:t>
                      </a:r>
                      <a:r>
                        <a:rPr dirty="0" sz="1150" spc="50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crowdfunding</a:t>
                      </a:r>
                      <a:r>
                        <a:rPr dirty="0" sz="1150" spc="-3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-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campaigns,</a:t>
                      </a:r>
                      <a:r>
                        <a:rPr dirty="0" sz="1150" spc="-3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and</a:t>
                      </a:r>
                      <a:r>
                        <a:rPr dirty="0" sz="1150" spc="-3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global</a:t>
                      </a:r>
                      <a:r>
                        <a:rPr dirty="0" sz="1150" spc="-3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awareness</a:t>
                      </a:r>
                      <a:r>
                        <a:rPr dirty="0" sz="1150" spc="-3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-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campaigns.</a:t>
                      </a:r>
                      <a:r>
                        <a:rPr dirty="0" sz="1150" spc="-3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-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Organizations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now</a:t>
                      </a:r>
                      <a:r>
                        <a:rPr dirty="0" sz="1150" spc="2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leverage</a:t>
                      </a:r>
                      <a:r>
                        <a:rPr dirty="0" sz="1150" spc="3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technology</a:t>
                      </a:r>
                      <a:r>
                        <a:rPr dirty="0" sz="1150" spc="3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for</a:t>
                      </a:r>
                      <a:r>
                        <a:rPr dirty="0" sz="1150" spc="3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everything</a:t>
                      </a:r>
                      <a:r>
                        <a:rPr dirty="0" sz="1150" spc="3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from</a:t>
                      </a:r>
                      <a:r>
                        <a:rPr dirty="0" sz="1150" spc="3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virtual</a:t>
                      </a:r>
                      <a:r>
                        <a:rPr dirty="0" sz="1150" spc="3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protests</a:t>
                      </a:r>
                      <a:r>
                        <a:rPr dirty="0" sz="1150" spc="3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to</a:t>
                      </a:r>
                      <a:r>
                        <a:rPr dirty="0" sz="1150" spc="3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real-</a:t>
                      </a:r>
                      <a:r>
                        <a:rPr dirty="0" sz="1150" spc="-2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time</a:t>
                      </a:r>
                      <a:endParaRPr sz="1150">
                        <a:latin typeface="Tahoma"/>
                        <a:cs typeface="Tahoma"/>
                      </a:endParaRPr>
                    </a:p>
                    <a:p>
                      <a:pPr algn="r" marR="16129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monitoring</a:t>
                      </a:r>
                      <a:r>
                        <a:rPr dirty="0" sz="1150" spc="-3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of</a:t>
                      </a:r>
                      <a:r>
                        <a:rPr dirty="0" sz="1150" spc="-3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human</a:t>
                      </a:r>
                      <a:r>
                        <a:rPr dirty="0" sz="1150" spc="-3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rights</a:t>
                      </a:r>
                      <a:r>
                        <a:rPr dirty="0" sz="1150" spc="-25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50" spc="-10">
                          <a:solidFill>
                            <a:srgbClr val="262424"/>
                          </a:solidFill>
                          <a:latin typeface="Tahoma"/>
                          <a:cs typeface="Tahoma"/>
                        </a:rPr>
                        <a:t>abuses.</a:t>
                      </a:r>
                      <a:endParaRPr sz="1150">
                        <a:latin typeface="Tahoma"/>
                        <a:cs typeface="Tahoma"/>
                      </a:endParaRPr>
                    </a:p>
                  </a:txBody>
                  <a:tcPr marL="0" marR="0" marB="0" marT="118745">
                    <a:lnL w="28575">
                      <a:solidFill>
                        <a:srgbClr val="CECEC9"/>
                      </a:solidFill>
                      <a:prstDash val="solid"/>
                    </a:lnL>
                    <a:lnR w="19050">
                      <a:solidFill>
                        <a:srgbClr val="CECEC9"/>
                      </a:solidFill>
                      <a:prstDash val="solid"/>
                    </a:lnR>
                    <a:lnT w="28575">
                      <a:solidFill>
                        <a:srgbClr val="CECEC9"/>
                      </a:solidFill>
                      <a:prstDash val="solid"/>
                    </a:lnT>
                    <a:lnB w="28575">
                      <a:solidFill>
                        <a:srgbClr val="CECEC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CECEC9"/>
                      </a:solidFill>
                      <a:prstDash val="solid"/>
                    </a:lnL>
                    <a:lnT w="28575">
                      <a:solidFill>
                        <a:srgbClr val="CECEC9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pSp>
        <p:nvGrpSpPr>
          <p:cNvPr id="7" name="object 7" descr=""/>
          <p:cNvGrpSpPr/>
          <p:nvPr/>
        </p:nvGrpSpPr>
        <p:grpSpPr>
          <a:xfrm>
            <a:off x="600075" y="7000875"/>
            <a:ext cx="10229850" cy="876300"/>
            <a:chOff x="600075" y="7000875"/>
            <a:chExt cx="10229850" cy="876300"/>
          </a:xfrm>
        </p:grpSpPr>
        <p:sp>
          <p:nvSpPr>
            <p:cNvPr id="8" name="object 8" descr=""/>
            <p:cNvSpPr/>
            <p:nvPr/>
          </p:nvSpPr>
          <p:spPr>
            <a:xfrm>
              <a:off x="600075" y="7000875"/>
              <a:ext cx="10229850" cy="876300"/>
            </a:xfrm>
            <a:custGeom>
              <a:avLst/>
              <a:gdLst/>
              <a:ahLst/>
              <a:cxnLst/>
              <a:rect l="l" t="t" r="r" b="b"/>
              <a:pathLst>
                <a:path w="10229850" h="876300">
                  <a:moveTo>
                    <a:pt x="10180790" y="0"/>
                  </a:moveTo>
                  <a:lnTo>
                    <a:pt x="49058" y="0"/>
                  </a:lnTo>
                  <a:lnTo>
                    <a:pt x="45645" y="330"/>
                  </a:lnTo>
                  <a:lnTo>
                    <a:pt x="10765" y="20459"/>
                  </a:lnTo>
                  <a:lnTo>
                    <a:pt x="0" y="49056"/>
                  </a:lnTo>
                  <a:lnTo>
                    <a:pt x="0" y="823790"/>
                  </a:lnTo>
                  <a:lnTo>
                    <a:pt x="0" y="827238"/>
                  </a:lnTo>
                  <a:lnTo>
                    <a:pt x="17814" y="863358"/>
                  </a:lnTo>
                  <a:lnTo>
                    <a:pt x="49058" y="876297"/>
                  </a:lnTo>
                  <a:lnTo>
                    <a:pt x="10180790" y="876297"/>
                  </a:lnTo>
                  <a:lnTo>
                    <a:pt x="10216908" y="858481"/>
                  </a:lnTo>
                  <a:lnTo>
                    <a:pt x="10229850" y="827238"/>
                  </a:lnTo>
                  <a:lnTo>
                    <a:pt x="10229850" y="49056"/>
                  </a:lnTo>
                  <a:lnTo>
                    <a:pt x="10212032" y="12941"/>
                  </a:lnTo>
                  <a:lnTo>
                    <a:pt x="10184206" y="330"/>
                  </a:lnTo>
                  <a:lnTo>
                    <a:pt x="10180790" y="0"/>
                  </a:lnTo>
                  <a:close/>
                </a:path>
              </a:pathLst>
            </a:custGeom>
            <a:solidFill>
              <a:srgbClr val="DCDCD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0602" y="7248377"/>
              <a:ext cx="131267" cy="131267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1074935" y="7151530"/>
            <a:ext cx="9465945" cy="5016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35900"/>
              </a:lnSpc>
              <a:spcBef>
                <a:spcPts val="90"/>
              </a:spcBef>
            </a:pPr>
            <a:r>
              <a:rPr dirty="0" sz="1150" spc="-80" b="1">
                <a:latin typeface="Tahoma"/>
                <a:cs typeface="Tahoma"/>
              </a:rPr>
              <a:t>Emerging</a:t>
            </a:r>
            <a:r>
              <a:rPr dirty="0" sz="1150" spc="10" b="1">
                <a:latin typeface="Tahoma"/>
                <a:cs typeface="Tahoma"/>
              </a:rPr>
              <a:t> </a:t>
            </a:r>
            <a:r>
              <a:rPr dirty="0" sz="1150" spc="-60" b="1">
                <a:latin typeface="Tahoma"/>
                <a:cs typeface="Tahoma"/>
              </a:rPr>
              <a:t>Platform:</a:t>
            </a:r>
            <a:r>
              <a:rPr dirty="0" sz="1150" spc="10" b="1">
                <a:latin typeface="Tahoma"/>
                <a:cs typeface="Tahoma"/>
              </a:rPr>
              <a:t> </a:t>
            </a:r>
            <a:r>
              <a:rPr dirty="0" sz="1150">
                <a:latin typeface="Tahoma"/>
                <a:cs typeface="Tahoma"/>
              </a:rPr>
              <a:t>The</a:t>
            </a:r>
            <a:r>
              <a:rPr dirty="0" sz="1150" spc="-15">
                <a:latin typeface="Tahoma"/>
                <a:cs typeface="Tahoma"/>
              </a:rPr>
              <a:t> </a:t>
            </a:r>
            <a:r>
              <a:rPr dirty="0" sz="1150">
                <a:latin typeface="Tahoma"/>
                <a:cs typeface="Tahoma"/>
              </a:rPr>
              <a:t>"Network</a:t>
            </a:r>
            <a:r>
              <a:rPr dirty="0" sz="1150" spc="-10">
                <a:latin typeface="Tahoma"/>
                <a:cs typeface="Tahoma"/>
              </a:rPr>
              <a:t> </a:t>
            </a:r>
            <a:r>
              <a:rPr dirty="0" sz="1150">
                <a:latin typeface="Tahoma"/>
                <a:cs typeface="Tahoma"/>
              </a:rPr>
              <a:t>of</a:t>
            </a:r>
            <a:r>
              <a:rPr dirty="0" sz="1150" spc="-15">
                <a:latin typeface="Tahoma"/>
                <a:cs typeface="Tahoma"/>
              </a:rPr>
              <a:t> </a:t>
            </a:r>
            <a:r>
              <a:rPr dirty="0" sz="1150">
                <a:latin typeface="Tahoma"/>
                <a:cs typeface="Tahoma"/>
              </a:rPr>
              <a:t>International</a:t>
            </a:r>
            <a:r>
              <a:rPr dirty="0" sz="1150" spc="-15">
                <a:latin typeface="Tahoma"/>
                <a:cs typeface="Tahoma"/>
              </a:rPr>
              <a:t> </a:t>
            </a:r>
            <a:r>
              <a:rPr dirty="0" sz="1150" spc="70">
                <a:latin typeface="Tahoma"/>
                <a:cs typeface="Tahoma"/>
              </a:rPr>
              <a:t>NGOs"</a:t>
            </a:r>
            <a:r>
              <a:rPr dirty="0" sz="1150" spc="-10">
                <a:latin typeface="Tahoma"/>
                <a:cs typeface="Tahoma"/>
              </a:rPr>
              <a:t> </a:t>
            </a:r>
            <a:r>
              <a:rPr dirty="0" sz="1150">
                <a:latin typeface="Tahoma"/>
                <a:cs typeface="Tahoma"/>
              </a:rPr>
              <a:t>provides</a:t>
            </a:r>
            <a:r>
              <a:rPr dirty="0" sz="1150" spc="-15">
                <a:latin typeface="Tahoma"/>
                <a:cs typeface="Tahoma"/>
              </a:rPr>
              <a:t> </a:t>
            </a:r>
            <a:r>
              <a:rPr dirty="0" sz="1150" spc="-10">
                <a:latin typeface="Tahoma"/>
                <a:cs typeface="Tahoma"/>
              </a:rPr>
              <a:t>a</a:t>
            </a:r>
            <a:r>
              <a:rPr dirty="0" sz="1150" spc="-15">
                <a:latin typeface="Tahoma"/>
                <a:cs typeface="Tahoma"/>
              </a:rPr>
              <a:t> </a:t>
            </a:r>
            <a:r>
              <a:rPr dirty="0" sz="1150">
                <a:latin typeface="Tahoma"/>
                <a:cs typeface="Tahoma"/>
              </a:rPr>
              <a:t>digital</a:t>
            </a:r>
            <a:r>
              <a:rPr dirty="0" sz="1150" spc="-10">
                <a:latin typeface="Tahoma"/>
                <a:cs typeface="Tahoma"/>
              </a:rPr>
              <a:t> </a:t>
            </a:r>
            <a:r>
              <a:rPr dirty="0" sz="1150">
                <a:latin typeface="Tahoma"/>
                <a:cs typeface="Tahoma"/>
              </a:rPr>
              <a:t>platform</a:t>
            </a:r>
            <a:r>
              <a:rPr dirty="0" sz="1150" spc="-15">
                <a:latin typeface="Tahoma"/>
                <a:cs typeface="Tahoma"/>
              </a:rPr>
              <a:t> </a:t>
            </a:r>
            <a:r>
              <a:rPr dirty="0" sz="1150">
                <a:latin typeface="Tahoma"/>
                <a:cs typeface="Tahoma"/>
              </a:rPr>
              <a:t>for</a:t>
            </a:r>
            <a:r>
              <a:rPr dirty="0" sz="1150" spc="-15">
                <a:latin typeface="Tahoma"/>
                <a:cs typeface="Tahoma"/>
              </a:rPr>
              <a:t> </a:t>
            </a:r>
            <a:r>
              <a:rPr dirty="0" sz="1150">
                <a:latin typeface="Tahoma"/>
                <a:cs typeface="Tahoma"/>
              </a:rPr>
              <a:t>dialogue,</a:t>
            </a:r>
            <a:r>
              <a:rPr dirty="0" sz="1150" spc="-10">
                <a:latin typeface="Tahoma"/>
                <a:cs typeface="Tahoma"/>
              </a:rPr>
              <a:t> </a:t>
            </a:r>
            <a:r>
              <a:rPr dirty="0" sz="1150">
                <a:latin typeface="Tahoma"/>
                <a:cs typeface="Tahoma"/>
              </a:rPr>
              <a:t>coordination,</a:t>
            </a:r>
            <a:r>
              <a:rPr dirty="0" sz="1150" spc="-15">
                <a:latin typeface="Tahoma"/>
                <a:cs typeface="Tahoma"/>
              </a:rPr>
              <a:t> </a:t>
            </a:r>
            <a:r>
              <a:rPr dirty="0" sz="1150">
                <a:latin typeface="Tahoma"/>
                <a:cs typeface="Tahoma"/>
              </a:rPr>
              <a:t>and</a:t>
            </a:r>
            <a:r>
              <a:rPr dirty="0" sz="1150" spc="-15">
                <a:latin typeface="Tahoma"/>
                <a:cs typeface="Tahoma"/>
              </a:rPr>
              <a:t> </a:t>
            </a:r>
            <a:r>
              <a:rPr dirty="0" sz="1150">
                <a:latin typeface="Tahoma"/>
                <a:cs typeface="Tahoma"/>
              </a:rPr>
              <a:t>resource</a:t>
            </a:r>
            <a:r>
              <a:rPr dirty="0" sz="1150" spc="-15">
                <a:latin typeface="Tahoma"/>
                <a:cs typeface="Tahoma"/>
              </a:rPr>
              <a:t> </a:t>
            </a:r>
            <a:r>
              <a:rPr dirty="0" sz="1150">
                <a:latin typeface="Tahoma"/>
                <a:cs typeface="Tahoma"/>
              </a:rPr>
              <a:t>sharing</a:t>
            </a:r>
            <a:r>
              <a:rPr dirty="0" sz="1150" spc="-10">
                <a:latin typeface="Tahoma"/>
                <a:cs typeface="Tahoma"/>
              </a:rPr>
              <a:t> </a:t>
            </a:r>
            <a:r>
              <a:rPr dirty="0" sz="1150">
                <a:latin typeface="Tahoma"/>
                <a:cs typeface="Tahoma"/>
              </a:rPr>
              <a:t>among</a:t>
            </a:r>
            <a:r>
              <a:rPr dirty="0" sz="1150" spc="-15">
                <a:latin typeface="Tahoma"/>
                <a:cs typeface="Tahoma"/>
              </a:rPr>
              <a:t> </a:t>
            </a:r>
            <a:r>
              <a:rPr dirty="0" sz="1150" spc="-10">
                <a:latin typeface="Tahoma"/>
                <a:cs typeface="Tahoma"/>
              </a:rPr>
              <a:t>civil </a:t>
            </a:r>
            <a:r>
              <a:rPr dirty="0" sz="1150" spc="10">
                <a:latin typeface="Tahoma"/>
                <a:cs typeface="Tahoma"/>
              </a:rPr>
              <a:t>society</a:t>
            </a:r>
            <a:r>
              <a:rPr dirty="0" sz="1150" spc="-45">
                <a:latin typeface="Tahoma"/>
                <a:cs typeface="Tahoma"/>
              </a:rPr>
              <a:t> </a:t>
            </a:r>
            <a:r>
              <a:rPr dirty="0" sz="1150" spc="10">
                <a:latin typeface="Tahoma"/>
                <a:cs typeface="Tahoma"/>
              </a:rPr>
              <a:t>organizations</a:t>
            </a:r>
            <a:r>
              <a:rPr dirty="0" sz="1150" spc="-45">
                <a:latin typeface="Tahoma"/>
                <a:cs typeface="Tahoma"/>
              </a:rPr>
              <a:t> </a:t>
            </a:r>
            <a:r>
              <a:rPr dirty="0" sz="1150" spc="10">
                <a:latin typeface="Tahoma"/>
                <a:cs typeface="Tahoma"/>
              </a:rPr>
              <a:t>worldwide,</a:t>
            </a:r>
            <a:r>
              <a:rPr dirty="0" sz="1150" spc="-40">
                <a:latin typeface="Tahoma"/>
                <a:cs typeface="Tahoma"/>
              </a:rPr>
              <a:t> </a:t>
            </a:r>
            <a:r>
              <a:rPr dirty="0" sz="1150" spc="10">
                <a:latin typeface="Tahoma"/>
                <a:cs typeface="Tahoma"/>
              </a:rPr>
              <a:t>demonstrating</a:t>
            </a:r>
            <a:r>
              <a:rPr dirty="0" sz="1150" spc="-45">
                <a:latin typeface="Tahoma"/>
                <a:cs typeface="Tahoma"/>
              </a:rPr>
              <a:t> </a:t>
            </a:r>
            <a:r>
              <a:rPr dirty="0" sz="1150" spc="10">
                <a:latin typeface="Tahoma"/>
                <a:cs typeface="Tahoma"/>
              </a:rPr>
              <a:t>how</a:t>
            </a:r>
            <a:r>
              <a:rPr dirty="0" sz="1150" spc="-40">
                <a:latin typeface="Tahoma"/>
                <a:cs typeface="Tahoma"/>
              </a:rPr>
              <a:t> </a:t>
            </a:r>
            <a:r>
              <a:rPr dirty="0" sz="1150" spc="10">
                <a:latin typeface="Tahoma"/>
                <a:cs typeface="Tahoma"/>
              </a:rPr>
              <a:t>technology</a:t>
            </a:r>
            <a:r>
              <a:rPr dirty="0" sz="1150" spc="-45">
                <a:latin typeface="Tahoma"/>
                <a:cs typeface="Tahoma"/>
              </a:rPr>
              <a:t> </a:t>
            </a:r>
            <a:r>
              <a:rPr dirty="0" sz="1150" spc="10">
                <a:latin typeface="Tahoma"/>
                <a:cs typeface="Tahoma"/>
              </a:rPr>
              <a:t>is</a:t>
            </a:r>
            <a:r>
              <a:rPr dirty="0" sz="1150" spc="-40">
                <a:latin typeface="Tahoma"/>
                <a:cs typeface="Tahoma"/>
              </a:rPr>
              <a:t> </a:t>
            </a:r>
            <a:r>
              <a:rPr dirty="0" sz="1150" spc="10">
                <a:latin typeface="Tahoma"/>
                <a:cs typeface="Tahoma"/>
              </a:rPr>
              <a:t>transforming</a:t>
            </a:r>
            <a:r>
              <a:rPr dirty="0" sz="1150" spc="-45">
                <a:latin typeface="Tahoma"/>
                <a:cs typeface="Tahoma"/>
              </a:rPr>
              <a:t> </a:t>
            </a:r>
            <a:r>
              <a:rPr dirty="0" sz="1150" spc="114">
                <a:latin typeface="Tahoma"/>
                <a:cs typeface="Tahoma"/>
              </a:rPr>
              <a:t>NGO</a:t>
            </a:r>
            <a:r>
              <a:rPr dirty="0" sz="1150" spc="-40">
                <a:latin typeface="Tahoma"/>
                <a:cs typeface="Tahoma"/>
              </a:rPr>
              <a:t> </a:t>
            </a:r>
            <a:r>
              <a:rPr dirty="0" sz="1150" spc="-10">
                <a:latin typeface="Tahoma"/>
                <a:cs typeface="Tahoma"/>
              </a:rPr>
              <a:t>operations.</a:t>
            </a:r>
            <a:endParaRPr sz="1150">
              <a:latin typeface="Tahoma"/>
              <a:cs typeface="Tahoma"/>
            </a:endParaRPr>
          </a:p>
        </p:txBody>
      </p:sp>
      <p:pic>
        <p:nvPicPr>
          <p:cNvPr id="11" name="object 11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80244" y="7779257"/>
            <a:ext cx="1754504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34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Case</a:t>
            </a:r>
            <a:r>
              <a:rPr dirty="0" spc="-50"/>
              <a:t> </a:t>
            </a:r>
            <a:r>
              <a:rPr dirty="0"/>
              <a:t>Study:</a:t>
            </a:r>
            <a:r>
              <a:rPr dirty="0" spc="-50"/>
              <a:t> </a:t>
            </a:r>
            <a:r>
              <a:rPr dirty="0"/>
              <a:t>Humanitarian</a:t>
            </a:r>
            <a:r>
              <a:rPr dirty="0" spc="-50"/>
              <a:t> </a:t>
            </a:r>
            <a:r>
              <a:rPr dirty="0"/>
              <a:t>Response</a:t>
            </a:r>
            <a:r>
              <a:rPr dirty="0" spc="-50"/>
              <a:t> </a:t>
            </a:r>
            <a:r>
              <a:rPr dirty="0"/>
              <a:t>in</a:t>
            </a:r>
            <a:r>
              <a:rPr dirty="0" spc="-50"/>
              <a:t> </a:t>
            </a:r>
            <a:r>
              <a:rPr dirty="0" spc="-10"/>
              <a:t>Crisis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87375" y="1694656"/>
            <a:ext cx="10090150" cy="2057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Effective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humanitarian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response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requires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seamless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collaboration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between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IOs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50">
                <a:solidFill>
                  <a:srgbClr val="262424"/>
                </a:solidFill>
                <a:latin typeface="Tahoma"/>
                <a:cs typeface="Tahoma"/>
              </a:rPr>
              <a:t>NGOs,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each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bringing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unique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strengths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to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complex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emergency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situations.</a:t>
            </a:r>
            <a:endParaRPr sz="1150">
              <a:latin typeface="Tahoma"/>
              <a:cs typeface="Tahom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112245" y="2085974"/>
            <a:ext cx="771525" cy="3448050"/>
            <a:chOff x="5112245" y="2085974"/>
            <a:chExt cx="771525" cy="3448050"/>
          </a:xfrm>
        </p:grpSpPr>
        <p:sp>
          <p:nvSpPr>
            <p:cNvPr id="5" name="object 5" descr=""/>
            <p:cNvSpPr/>
            <p:nvPr/>
          </p:nvSpPr>
          <p:spPr>
            <a:xfrm>
              <a:off x="5112245" y="2085974"/>
              <a:ext cx="612775" cy="3448050"/>
            </a:xfrm>
            <a:custGeom>
              <a:avLst/>
              <a:gdLst/>
              <a:ahLst/>
              <a:cxnLst/>
              <a:rect l="l" t="t" r="r" b="b"/>
              <a:pathLst>
                <a:path w="612775" h="3448050">
                  <a:moveTo>
                    <a:pt x="457200" y="159296"/>
                  </a:moveTo>
                  <a:lnTo>
                    <a:pt x="456272" y="157048"/>
                  </a:lnTo>
                  <a:lnTo>
                    <a:pt x="452539" y="153327"/>
                  </a:lnTo>
                  <a:lnTo>
                    <a:pt x="450303" y="152400"/>
                  </a:lnTo>
                  <a:lnTo>
                    <a:pt x="6896" y="152400"/>
                  </a:lnTo>
                  <a:lnTo>
                    <a:pt x="4648" y="153327"/>
                  </a:lnTo>
                  <a:lnTo>
                    <a:pt x="927" y="157048"/>
                  </a:lnTo>
                  <a:lnTo>
                    <a:pt x="0" y="159296"/>
                  </a:lnTo>
                  <a:lnTo>
                    <a:pt x="0" y="161925"/>
                  </a:lnTo>
                  <a:lnTo>
                    <a:pt x="0" y="164553"/>
                  </a:lnTo>
                  <a:lnTo>
                    <a:pt x="927" y="166801"/>
                  </a:lnTo>
                  <a:lnTo>
                    <a:pt x="4648" y="170522"/>
                  </a:lnTo>
                  <a:lnTo>
                    <a:pt x="6896" y="171450"/>
                  </a:lnTo>
                  <a:lnTo>
                    <a:pt x="450303" y="171450"/>
                  </a:lnTo>
                  <a:lnTo>
                    <a:pt x="452539" y="170522"/>
                  </a:lnTo>
                  <a:lnTo>
                    <a:pt x="456272" y="166801"/>
                  </a:lnTo>
                  <a:lnTo>
                    <a:pt x="457200" y="164553"/>
                  </a:lnTo>
                  <a:lnTo>
                    <a:pt x="457200" y="159296"/>
                  </a:lnTo>
                  <a:close/>
                </a:path>
                <a:path w="612775" h="3448050">
                  <a:moveTo>
                    <a:pt x="612279" y="6896"/>
                  </a:moveTo>
                  <a:lnTo>
                    <a:pt x="611352" y="4648"/>
                  </a:lnTo>
                  <a:lnTo>
                    <a:pt x="607631" y="927"/>
                  </a:lnTo>
                  <a:lnTo>
                    <a:pt x="605383" y="0"/>
                  </a:lnTo>
                  <a:lnTo>
                    <a:pt x="600125" y="0"/>
                  </a:lnTo>
                  <a:lnTo>
                    <a:pt x="597877" y="927"/>
                  </a:lnTo>
                  <a:lnTo>
                    <a:pt x="594144" y="4648"/>
                  </a:lnTo>
                  <a:lnTo>
                    <a:pt x="593229" y="6896"/>
                  </a:lnTo>
                  <a:lnTo>
                    <a:pt x="593229" y="3438537"/>
                  </a:lnTo>
                  <a:lnTo>
                    <a:pt x="593229" y="3441166"/>
                  </a:lnTo>
                  <a:lnTo>
                    <a:pt x="594144" y="3443401"/>
                  </a:lnTo>
                  <a:lnTo>
                    <a:pt x="597877" y="3447123"/>
                  </a:lnTo>
                  <a:lnTo>
                    <a:pt x="600125" y="3448050"/>
                  </a:lnTo>
                  <a:lnTo>
                    <a:pt x="605383" y="3448050"/>
                  </a:lnTo>
                  <a:lnTo>
                    <a:pt x="607631" y="3447123"/>
                  </a:lnTo>
                  <a:lnTo>
                    <a:pt x="611352" y="3443401"/>
                  </a:lnTo>
                  <a:lnTo>
                    <a:pt x="612279" y="3441166"/>
                  </a:lnTo>
                  <a:lnTo>
                    <a:pt x="612279" y="6896"/>
                  </a:lnTo>
                  <a:close/>
                </a:path>
              </a:pathLst>
            </a:custGeom>
            <a:solidFill>
              <a:srgbClr val="CEC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555157" y="2090737"/>
              <a:ext cx="323850" cy="323850"/>
            </a:xfrm>
            <a:custGeom>
              <a:avLst/>
              <a:gdLst/>
              <a:ahLst/>
              <a:cxnLst/>
              <a:rect l="l" t="t" r="r" b="b"/>
              <a:pathLst>
                <a:path w="323850" h="323850">
                  <a:moveTo>
                    <a:pt x="282435" y="0"/>
                  </a:moveTo>
                  <a:lnTo>
                    <a:pt x="41414" y="0"/>
                  </a:lnTo>
                  <a:lnTo>
                    <a:pt x="35318" y="1206"/>
                  </a:lnTo>
                  <a:lnTo>
                    <a:pt x="1206" y="35318"/>
                  </a:lnTo>
                  <a:lnTo>
                    <a:pt x="0" y="41414"/>
                  </a:lnTo>
                  <a:lnTo>
                    <a:pt x="0" y="276110"/>
                  </a:lnTo>
                  <a:lnTo>
                    <a:pt x="0" y="282435"/>
                  </a:lnTo>
                  <a:lnTo>
                    <a:pt x="23622" y="317792"/>
                  </a:lnTo>
                  <a:lnTo>
                    <a:pt x="41414" y="323850"/>
                  </a:lnTo>
                  <a:lnTo>
                    <a:pt x="282435" y="323850"/>
                  </a:lnTo>
                  <a:lnTo>
                    <a:pt x="317792" y="300228"/>
                  </a:lnTo>
                  <a:lnTo>
                    <a:pt x="323850" y="282435"/>
                  </a:lnTo>
                  <a:lnTo>
                    <a:pt x="323850" y="41414"/>
                  </a:lnTo>
                  <a:lnTo>
                    <a:pt x="300228" y="6057"/>
                  </a:lnTo>
                  <a:lnTo>
                    <a:pt x="288531" y="1206"/>
                  </a:lnTo>
                  <a:lnTo>
                    <a:pt x="282435" y="0"/>
                  </a:lnTo>
                  <a:close/>
                </a:path>
              </a:pathLst>
            </a:custGeom>
            <a:solidFill>
              <a:srgbClr val="E8E8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555157" y="2090737"/>
              <a:ext cx="323850" cy="323850"/>
            </a:xfrm>
            <a:custGeom>
              <a:avLst/>
              <a:gdLst/>
              <a:ahLst/>
              <a:cxnLst/>
              <a:rect l="l" t="t" r="r" b="b"/>
              <a:pathLst>
                <a:path w="323850" h="323850">
                  <a:moveTo>
                    <a:pt x="0" y="276110"/>
                  </a:moveTo>
                  <a:lnTo>
                    <a:pt x="0" y="47739"/>
                  </a:lnTo>
                  <a:lnTo>
                    <a:pt x="0" y="41414"/>
                  </a:lnTo>
                  <a:lnTo>
                    <a:pt x="1206" y="35318"/>
                  </a:lnTo>
                  <a:lnTo>
                    <a:pt x="3632" y="29476"/>
                  </a:lnTo>
                  <a:lnTo>
                    <a:pt x="6057" y="23622"/>
                  </a:lnTo>
                  <a:lnTo>
                    <a:pt x="9512" y="18465"/>
                  </a:lnTo>
                  <a:lnTo>
                    <a:pt x="13982" y="13982"/>
                  </a:lnTo>
                  <a:lnTo>
                    <a:pt x="18465" y="9512"/>
                  </a:lnTo>
                  <a:lnTo>
                    <a:pt x="23622" y="6057"/>
                  </a:lnTo>
                  <a:lnTo>
                    <a:pt x="29476" y="3632"/>
                  </a:lnTo>
                  <a:lnTo>
                    <a:pt x="35318" y="1206"/>
                  </a:lnTo>
                  <a:lnTo>
                    <a:pt x="41414" y="0"/>
                  </a:lnTo>
                  <a:lnTo>
                    <a:pt x="47739" y="0"/>
                  </a:lnTo>
                  <a:lnTo>
                    <a:pt x="276110" y="0"/>
                  </a:lnTo>
                  <a:lnTo>
                    <a:pt x="282435" y="0"/>
                  </a:lnTo>
                  <a:lnTo>
                    <a:pt x="288531" y="1206"/>
                  </a:lnTo>
                  <a:lnTo>
                    <a:pt x="294373" y="3632"/>
                  </a:lnTo>
                  <a:lnTo>
                    <a:pt x="300228" y="6057"/>
                  </a:lnTo>
                  <a:lnTo>
                    <a:pt x="305396" y="9512"/>
                  </a:lnTo>
                  <a:lnTo>
                    <a:pt x="309867" y="13982"/>
                  </a:lnTo>
                  <a:lnTo>
                    <a:pt x="314350" y="18465"/>
                  </a:lnTo>
                  <a:lnTo>
                    <a:pt x="317792" y="23622"/>
                  </a:lnTo>
                  <a:lnTo>
                    <a:pt x="320217" y="29476"/>
                  </a:lnTo>
                  <a:lnTo>
                    <a:pt x="322643" y="35318"/>
                  </a:lnTo>
                  <a:lnTo>
                    <a:pt x="323850" y="41414"/>
                  </a:lnTo>
                  <a:lnTo>
                    <a:pt x="323850" y="47739"/>
                  </a:lnTo>
                  <a:lnTo>
                    <a:pt x="323850" y="276110"/>
                  </a:lnTo>
                  <a:lnTo>
                    <a:pt x="323850" y="282435"/>
                  </a:lnTo>
                  <a:lnTo>
                    <a:pt x="322643" y="288531"/>
                  </a:lnTo>
                  <a:lnTo>
                    <a:pt x="320217" y="294373"/>
                  </a:lnTo>
                  <a:lnTo>
                    <a:pt x="317792" y="300228"/>
                  </a:lnTo>
                  <a:lnTo>
                    <a:pt x="314350" y="305384"/>
                  </a:lnTo>
                  <a:lnTo>
                    <a:pt x="309867" y="309867"/>
                  </a:lnTo>
                  <a:lnTo>
                    <a:pt x="305396" y="314337"/>
                  </a:lnTo>
                  <a:lnTo>
                    <a:pt x="300228" y="317792"/>
                  </a:lnTo>
                  <a:lnTo>
                    <a:pt x="294373" y="320217"/>
                  </a:lnTo>
                  <a:lnTo>
                    <a:pt x="288531" y="322643"/>
                  </a:lnTo>
                  <a:lnTo>
                    <a:pt x="282435" y="323850"/>
                  </a:lnTo>
                  <a:lnTo>
                    <a:pt x="276110" y="323850"/>
                  </a:lnTo>
                  <a:lnTo>
                    <a:pt x="47739" y="323850"/>
                  </a:lnTo>
                  <a:lnTo>
                    <a:pt x="41414" y="323850"/>
                  </a:lnTo>
                  <a:lnTo>
                    <a:pt x="35318" y="322643"/>
                  </a:lnTo>
                  <a:lnTo>
                    <a:pt x="29476" y="320217"/>
                  </a:lnTo>
                  <a:lnTo>
                    <a:pt x="23622" y="317792"/>
                  </a:lnTo>
                  <a:lnTo>
                    <a:pt x="3632" y="294373"/>
                  </a:lnTo>
                  <a:lnTo>
                    <a:pt x="1206" y="288531"/>
                  </a:lnTo>
                  <a:lnTo>
                    <a:pt x="0" y="282435"/>
                  </a:lnTo>
                  <a:lnTo>
                    <a:pt x="0" y="276110"/>
                  </a:lnTo>
                  <a:close/>
                </a:path>
              </a:pathLst>
            </a:custGeom>
            <a:ln w="9525">
              <a:solidFill>
                <a:srgbClr val="CECEC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5653925" y="2069604"/>
            <a:ext cx="122555" cy="2959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50" spc="-50">
                <a:solidFill>
                  <a:srgbClr val="262424"/>
                </a:solidFill>
                <a:latin typeface="Georgia"/>
                <a:cs typeface="Georgia"/>
              </a:rPr>
              <a:t>1</a:t>
            </a:r>
            <a:endParaRPr sz="1750">
              <a:latin typeface="Georgia"/>
              <a:cs typeface="Georgi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07457" y="2095375"/>
            <a:ext cx="4370705" cy="15481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028825">
              <a:lnSpc>
                <a:spcPct val="100000"/>
              </a:lnSpc>
              <a:spcBef>
                <a:spcPts val="125"/>
              </a:spcBef>
            </a:pPr>
            <a:r>
              <a:rPr dirty="0" sz="1450">
                <a:solidFill>
                  <a:srgbClr val="262424"/>
                </a:solidFill>
                <a:latin typeface="Georgia"/>
                <a:cs typeface="Georgia"/>
              </a:rPr>
              <a:t>IO</a:t>
            </a:r>
            <a:r>
              <a:rPr dirty="0" sz="1450" spc="35">
                <a:solidFill>
                  <a:srgbClr val="262424"/>
                </a:solidFill>
                <a:latin typeface="Georgia"/>
                <a:cs typeface="Georgia"/>
              </a:rPr>
              <a:t> </a:t>
            </a:r>
            <a:r>
              <a:rPr dirty="0" sz="1450">
                <a:solidFill>
                  <a:srgbClr val="262424"/>
                </a:solidFill>
                <a:latin typeface="Georgia"/>
                <a:cs typeface="Georgia"/>
              </a:rPr>
              <a:t>Coordination:</a:t>
            </a:r>
            <a:r>
              <a:rPr dirty="0" sz="1450" spc="35">
                <a:solidFill>
                  <a:srgbClr val="262424"/>
                </a:solidFill>
                <a:latin typeface="Georgia"/>
                <a:cs typeface="Georgia"/>
              </a:rPr>
              <a:t> </a:t>
            </a:r>
            <a:r>
              <a:rPr dirty="0" sz="1450">
                <a:solidFill>
                  <a:srgbClr val="262424"/>
                </a:solidFill>
                <a:latin typeface="Georgia"/>
                <a:cs typeface="Georgia"/>
              </a:rPr>
              <a:t>UN</a:t>
            </a:r>
            <a:r>
              <a:rPr dirty="0" sz="1450" spc="35">
                <a:solidFill>
                  <a:srgbClr val="262424"/>
                </a:solidFill>
                <a:latin typeface="Georgia"/>
                <a:cs typeface="Georgia"/>
              </a:rPr>
              <a:t> </a:t>
            </a:r>
            <a:r>
              <a:rPr dirty="0" sz="1450" spc="-20">
                <a:solidFill>
                  <a:srgbClr val="262424"/>
                </a:solidFill>
                <a:latin typeface="Georgia"/>
                <a:cs typeface="Georgia"/>
              </a:rPr>
              <a:t>OCHA</a:t>
            </a:r>
            <a:endParaRPr sz="1450">
              <a:latin typeface="Georgia"/>
              <a:cs typeface="Georgia"/>
            </a:endParaRPr>
          </a:p>
          <a:p>
            <a:pPr algn="r" marL="12700" marR="5080" indent="461009">
              <a:lnSpc>
                <a:spcPct val="137700"/>
              </a:lnSpc>
              <a:spcBef>
                <a:spcPts val="740"/>
              </a:spcBef>
            </a:pP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The</a:t>
            </a:r>
            <a:r>
              <a:rPr dirty="0" sz="1150" spc="-6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20">
                <a:solidFill>
                  <a:srgbClr val="262424"/>
                </a:solidFill>
                <a:latin typeface="Tahoma"/>
                <a:cs typeface="Tahoma"/>
              </a:rPr>
              <a:t>UN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20">
                <a:solidFill>
                  <a:srgbClr val="262424"/>
                </a:solidFill>
                <a:latin typeface="Tahoma"/>
                <a:cs typeface="Tahoma"/>
              </a:rPr>
              <a:t>Office</a:t>
            </a:r>
            <a:r>
              <a:rPr dirty="0" sz="1150" spc="-6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20">
                <a:solidFill>
                  <a:srgbClr val="262424"/>
                </a:solidFill>
                <a:latin typeface="Tahoma"/>
                <a:cs typeface="Tahoma"/>
              </a:rPr>
              <a:t>for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20">
                <a:solidFill>
                  <a:srgbClr val="262424"/>
                </a:solidFill>
                <a:latin typeface="Tahoma"/>
                <a:cs typeface="Tahoma"/>
              </a:rPr>
              <a:t>the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20">
                <a:solidFill>
                  <a:srgbClr val="262424"/>
                </a:solidFill>
                <a:latin typeface="Tahoma"/>
                <a:cs typeface="Tahoma"/>
              </a:rPr>
              <a:t>Coordination</a:t>
            </a:r>
            <a:r>
              <a:rPr dirty="0" sz="1150" spc="-6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20">
                <a:solidFill>
                  <a:srgbClr val="262424"/>
                </a:solidFill>
                <a:latin typeface="Tahoma"/>
                <a:cs typeface="Tahoma"/>
              </a:rPr>
              <a:t>of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20">
                <a:solidFill>
                  <a:srgbClr val="262424"/>
                </a:solidFill>
                <a:latin typeface="Tahoma"/>
                <a:cs typeface="Tahoma"/>
              </a:rPr>
              <a:t>Humanitarian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Affairs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(OCHA)</a:t>
            </a: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leads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large-scale</a:t>
            </a: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relief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efforts,</a:t>
            </a: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coordinating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logistics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among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multiple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actors,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launching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funding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appeals</a:t>
            </a:r>
            <a:r>
              <a:rPr dirty="0" sz="1150" spc="-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to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donor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governments,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ensuring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aid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reaches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those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most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in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need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through</a:t>
            </a:r>
            <a:endParaRPr sz="1150">
              <a:latin typeface="Tahoma"/>
              <a:cs typeface="Tahoma"/>
            </a:endParaRPr>
          </a:p>
          <a:p>
            <a:pPr algn="r" marR="5080">
              <a:lnSpc>
                <a:spcPct val="100000"/>
              </a:lnSpc>
              <a:spcBef>
                <a:spcPts val="495"/>
              </a:spcBef>
            </a:pP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systematic needs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assessments.</a:t>
            </a:r>
            <a:endParaRPr sz="1150">
              <a:latin typeface="Tahoma"/>
              <a:cs typeface="Tahoma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5546229" y="2981324"/>
            <a:ext cx="771525" cy="342900"/>
            <a:chOff x="5546229" y="2981324"/>
            <a:chExt cx="771525" cy="342900"/>
          </a:xfrm>
        </p:grpSpPr>
        <p:sp>
          <p:nvSpPr>
            <p:cNvPr id="11" name="object 11" descr=""/>
            <p:cNvSpPr/>
            <p:nvPr/>
          </p:nvSpPr>
          <p:spPr>
            <a:xfrm>
              <a:off x="5860554" y="3143249"/>
              <a:ext cx="457200" cy="19050"/>
            </a:xfrm>
            <a:custGeom>
              <a:avLst/>
              <a:gdLst/>
              <a:ahLst/>
              <a:cxnLst/>
              <a:rect l="l" t="t" r="r" b="b"/>
              <a:pathLst>
                <a:path w="457200" h="19050">
                  <a:moveTo>
                    <a:pt x="450303" y="0"/>
                  </a:moveTo>
                  <a:lnTo>
                    <a:pt x="6896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9525"/>
                  </a:lnTo>
                  <a:lnTo>
                    <a:pt x="0" y="12153"/>
                  </a:lnTo>
                  <a:lnTo>
                    <a:pt x="927" y="14401"/>
                  </a:lnTo>
                  <a:lnTo>
                    <a:pt x="4648" y="18122"/>
                  </a:lnTo>
                  <a:lnTo>
                    <a:pt x="6896" y="19050"/>
                  </a:lnTo>
                  <a:lnTo>
                    <a:pt x="450303" y="19050"/>
                  </a:lnTo>
                  <a:lnTo>
                    <a:pt x="452551" y="18122"/>
                  </a:lnTo>
                  <a:lnTo>
                    <a:pt x="456272" y="14401"/>
                  </a:lnTo>
                  <a:lnTo>
                    <a:pt x="457200" y="12153"/>
                  </a:lnTo>
                  <a:lnTo>
                    <a:pt x="457200" y="6896"/>
                  </a:lnTo>
                  <a:lnTo>
                    <a:pt x="456272" y="4648"/>
                  </a:lnTo>
                  <a:lnTo>
                    <a:pt x="452551" y="927"/>
                  </a:lnTo>
                  <a:lnTo>
                    <a:pt x="450303" y="0"/>
                  </a:lnTo>
                  <a:close/>
                </a:path>
              </a:pathLst>
            </a:custGeom>
            <a:solidFill>
              <a:srgbClr val="CEC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550992" y="2986087"/>
              <a:ext cx="323850" cy="333375"/>
            </a:xfrm>
            <a:custGeom>
              <a:avLst/>
              <a:gdLst/>
              <a:ahLst/>
              <a:cxnLst/>
              <a:rect l="l" t="t" r="r" b="b"/>
              <a:pathLst>
                <a:path w="323850" h="333375">
                  <a:moveTo>
                    <a:pt x="282435" y="0"/>
                  </a:moveTo>
                  <a:lnTo>
                    <a:pt x="41414" y="0"/>
                  </a:lnTo>
                  <a:lnTo>
                    <a:pt x="35318" y="1206"/>
                  </a:lnTo>
                  <a:lnTo>
                    <a:pt x="1206" y="35318"/>
                  </a:lnTo>
                  <a:lnTo>
                    <a:pt x="0" y="41414"/>
                  </a:lnTo>
                  <a:lnTo>
                    <a:pt x="0" y="285635"/>
                  </a:lnTo>
                  <a:lnTo>
                    <a:pt x="0" y="291960"/>
                  </a:lnTo>
                  <a:lnTo>
                    <a:pt x="23622" y="327317"/>
                  </a:lnTo>
                  <a:lnTo>
                    <a:pt x="41414" y="333375"/>
                  </a:lnTo>
                  <a:lnTo>
                    <a:pt x="282435" y="333375"/>
                  </a:lnTo>
                  <a:lnTo>
                    <a:pt x="317792" y="309753"/>
                  </a:lnTo>
                  <a:lnTo>
                    <a:pt x="323850" y="291960"/>
                  </a:lnTo>
                  <a:lnTo>
                    <a:pt x="323850" y="41414"/>
                  </a:lnTo>
                  <a:lnTo>
                    <a:pt x="300228" y="6057"/>
                  </a:lnTo>
                  <a:lnTo>
                    <a:pt x="288531" y="1206"/>
                  </a:lnTo>
                  <a:lnTo>
                    <a:pt x="282435" y="0"/>
                  </a:lnTo>
                  <a:close/>
                </a:path>
              </a:pathLst>
            </a:custGeom>
            <a:solidFill>
              <a:srgbClr val="E8E8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550992" y="2986087"/>
              <a:ext cx="323850" cy="333375"/>
            </a:xfrm>
            <a:custGeom>
              <a:avLst/>
              <a:gdLst/>
              <a:ahLst/>
              <a:cxnLst/>
              <a:rect l="l" t="t" r="r" b="b"/>
              <a:pathLst>
                <a:path w="323850" h="333375">
                  <a:moveTo>
                    <a:pt x="0" y="285635"/>
                  </a:moveTo>
                  <a:lnTo>
                    <a:pt x="0" y="47739"/>
                  </a:lnTo>
                  <a:lnTo>
                    <a:pt x="0" y="41414"/>
                  </a:lnTo>
                  <a:lnTo>
                    <a:pt x="1206" y="35318"/>
                  </a:lnTo>
                  <a:lnTo>
                    <a:pt x="3632" y="29476"/>
                  </a:lnTo>
                  <a:lnTo>
                    <a:pt x="6057" y="23622"/>
                  </a:lnTo>
                  <a:lnTo>
                    <a:pt x="9499" y="18465"/>
                  </a:lnTo>
                  <a:lnTo>
                    <a:pt x="13982" y="13982"/>
                  </a:lnTo>
                  <a:lnTo>
                    <a:pt x="18453" y="9512"/>
                  </a:lnTo>
                  <a:lnTo>
                    <a:pt x="23622" y="6057"/>
                  </a:lnTo>
                  <a:lnTo>
                    <a:pt x="29476" y="3632"/>
                  </a:lnTo>
                  <a:lnTo>
                    <a:pt x="35318" y="1206"/>
                  </a:lnTo>
                  <a:lnTo>
                    <a:pt x="41414" y="0"/>
                  </a:lnTo>
                  <a:lnTo>
                    <a:pt x="47739" y="0"/>
                  </a:lnTo>
                  <a:lnTo>
                    <a:pt x="276110" y="0"/>
                  </a:lnTo>
                  <a:lnTo>
                    <a:pt x="282435" y="0"/>
                  </a:lnTo>
                  <a:lnTo>
                    <a:pt x="288531" y="1206"/>
                  </a:lnTo>
                  <a:lnTo>
                    <a:pt x="294373" y="3632"/>
                  </a:lnTo>
                  <a:lnTo>
                    <a:pt x="300228" y="6057"/>
                  </a:lnTo>
                  <a:lnTo>
                    <a:pt x="305384" y="9512"/>
                  </a:lnTo>
                  <a:lnTo>
                    <a:pt x="309867" y="13982"/>
                  </a:lnTo>
                  <a:lnTo>
                    <a:pt x="314350" y="18465"/>
                  </a:lnTo>
                  <a:lnTo>
                    <a:pt x="317792" y="23622"/>
                  </a:lnTo>
                  <a:lnTo>
                    <a:pt x="320217" y="29476"/>
                  </a:lnTo>
                  <a:lnTo>
                    <a:pt x="322643" y="35318"/>
                  </a:lnTo>
                  <a:lnTo>
                    <a:pt x="323850" y="41414"/>
                  </a:lnTo>
                  <a:lnTo>
                    <a:pt x="323850" y="47739"/>
                  </a:lnTo>
                  <a:lnTo>
                    <a:pt x="323850" y="285635"/>
                  </a:lnTo>
                  <a:lnTo>
                    <a:pt x="323850" y="291960"/>
                  </a:lnTo>
                  <a:lnTo>
                    <a:pt x="322643" y="298056"/>
                  </a:lnTo>
                  <a:lnTo>
                    <a:pt x="320217" y="303898"/>
                  </a:lnTo>
                  <a:lnTo>
                    <a:pt x="317792" y="309753"/>
                  </a:lnTo>
                  <a:lnTo>
                    <a:pt x="282435" y="333375"/>
                  </a:lnTo>
                  <a:lnTo>
                    <a:pt x="276110" y="333375"/>
                  </a:lnTo>
                  <a:lnTo>
                    <a:pt x="47739" y="333375"/>
                  </a:lnTo>
                  <a:lnTo>
                    <a:pt x="41414" y="333375"/>
                  </a:lnTo>
                  <a:lnTo>
                    <a:pt x="35318" y="332155"/>
                  </a:lnTo>
                  <a:lnTo>
                    <a:pt x="29476" y="329742"/>
                  </a:lnTo>
                  <a:lnTo>
                    <a:pt x="23622" y="327317"/>
                  </a:lnTo>
                  <a:lnTo>
                    <a:pt x="18453" y="323862"/>
                  </a:lnTo>
                  <a:lnTo>
                    <a:pt x="13982" y="319392"/>
                  </a:lnTo>
                  <a:lnTo>
                    <a:pt x="9499" y="314909"/>
                  </a:lnTo>
                  <a:lnTo>
                    <a:pt x="6057" y="309753"/>
                  </a:lnTo>
                  <a:lnTo>
                    <a:pt x="3632" y="303898"/>
                  </a:lnTo>
                  <a:lnTo>
                    <a:pt x="1206" y="298056"/>
                  </a:lnTo>
                  <a:lnTo>
                    <a:pt x="0" y="291960"/>
                  </a:lnTo>
                  <a:lnTo>
                    <a:pt x="0" y="285635"/>
                  </a:lnTo>
                  <a:close/>
                </a:path>
              </a:pathLst>
            </a:custGeom>
            <a:ln w="9525">
              <a:solidFill>
                <a:srgbClr val="CECEC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5639346" y="2974479"/>
            <a:ext cx="151130" cy="2959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50" spc="-50">
                <a:solidFill>
                  <a:srgbClr val="262424"/>
                </a:solidFill>
                <a:latin typeface="Georgia"/>
                <a:cs typeface="Georgia"/>
              </a:rPr>
              <a:t>2</a:t>
            </a:r>
            <a:endParaRPr sz="1750">
              <a:latin typeface="Georgia"/>
              <a:cs typeface="Georgi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452393" y="3000250"/>
            <a:ext cx="4295775" cy="1538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>
                <a:solidFill>
                  <a:srgbClr val="262424"/>
                </a:solidFill>
                <a:latin typeface="Georgia"/>
                <a:cs typeface="Georgia"/>
              </a:rPr>
              <a:t>NGO</a:t>
            </a:r>
            <a:r>
              <a:rPr dirty="0" sz="1450" spc="50">
                <a:solidFill>
                  <a:srgbClr val="262424"/>
                </a:solidFill>
                <a:latin typeface="Georgia"/>
                <a:cs typeface="Georgia"/>
              </a:rPr>
              <a:t> </a:t>
            </a:r>
            <a:r>
              <a:rPr dirty="0" sz="1450">
                <a:solidFill>
                  <a:srgbClr val="262424"/>
                </a:solidFill>
                <a:latin typeface="Georgia"/>
                <a:cs typeface="Georgia"/>
              </a:rPr>
              <a:t>Implementation:</a:t>
            </a:r>
            <a:r>
              <a:rPr dirty="0" sz="1450" spc="50">
                <a:solidFill>
                  <a:srgbClr val="262424"/>
                </a:solidFill>
                <a:latin typeface="Georgia"/>
                <a:cs typeface="Georgia"/>
              </a:rPr>
              <a:t> </a:t>
            </a:r>
            <a:r>
              <a:rPr dirty="0" sz="1450">
                <a:solidFill>
                  <a:srgbClr val="262424"/>
                </a:solidFill>
                <a:latin typeface="Georgia"/>
                <a:cs typeface="Georgia"/>
              </a:rPr>
              <a:t>Frontline</a:t>
            </a:r>
            <a:r>
              <a:rPr dirty="0" sz="1450" spc="50">
                <a:solidFill>
                  <a:srgbClr val="262424"/>
                </a:solidFill>
                <a:latin typeface="Georgia"/>
                <a:cs typeface="Georgia"/>
              </a:rPr>
              <a:t> </a:t>
            </a:r>
            <a:r>
              <a:rPr dirty="0" sz="1450" spc="-10">
                <a:solidFill>
                  <a:srgbClr val="262424"/>
                </a:solidFill>
                <a:latin typeface="Georgia"/>
                <a:cs typeface="Georgia"/>
              </a:rPr>
              <a:t>Action</a:t>
            </a:r>
            <a:endParaRPr sz="1450">
              <a:latin typeface="Georgia"/>
              <a:cs typeface="Georgia"/>
            </a:endParaRPr>
          </a:p>
          <a:p>
            <a:pPr marL="12700" marR="5080">
              <a:lnSpc>
                <a:spcPct val="135900"/>
              </a:lnSpc>
              <a:spcBef>
                <a:spcPts val="765"/>
              </a:spcBef>
            </a:pPr>
            <a:r>
              <a:rPr dirty="0" sz="1150" spc="20">
                <a:solidFill>
                  <a:srgbClr val="262424"/>
                </a:solidFill>
                <a:latin typeface="Tahoma"/>
                <a:cs typeface="Tahoma"/>
              </a:rPr>
              <a:t>Organizations</a:t>
            </a:r>
            <a:r>
              <a:rPr dirty="0" sz="1150" spc="-7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20">
                <a:solidFill>
                  <a:srgbClr val="262424"/>
                </a:solidFill>
                <a:latin typeface="Tahoma"/>
                <a:cs typeface="Tahoma"/>
              </a:rPr>
              <a:t>like</a:t>
            </a:r>
            <a:r>
              <a:rPr dirty="0" sz="1150" spc="-7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20">
                <a:solidFill>
                  <a:srgbClr val="262424"/>
                </a:solidFill>
                <a:latin typeface="Tahoma"/>
                <a:cs typeface="Tahoma"/>
              </a:rPr>
              <a:t>Doctors</a:t>
            </a:r>
            <a:r>
              <a:rPr dirty="0" sz="1150" spc="-7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50">
                <a:solidFill>
                  <a:srgbClr val="262424"/>
                </a:solidFill>
                <a:latin typeface="Tahoma"/>
                <a:cs typeface="Tahoma"/>
              </a:rPr>
              <a:t>Without</a:t>
            </a:r>
            <a:r>
              <a:rPr dirty="0" sz="1150" spc="-7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20">
                <a:solidFill>
                  <a:srgbClr val="262424"/>
                </a:solidFill>
                <a:latin typeface="Tahoma"/>
                <a:cs typeface="Tahoma"/>
              </a:rPr>
              <a:t>Borders</a:t>
            </a:r>
            <a:r>
              <a:rPr dirty="0" sz="1150" spc="-7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(MSF)</a:t>
            </a:r>
            <a:r>
              <a:rPr dirty="0" sz="1150" spc="-7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7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Oxfam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provide</a:t>
            </a:r>
            <a:r>
              <a:rPr dirty="0" sz="1150" spc="-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direct medical services, emergency food and</a:t>
            </a:r>
            <a:r>
              <a:rPr dirty="0" sz="1150" spc="-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water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supplies,</a:t>
            </a:r>
            <a:r>
              <a:rPr dirty="0" sz="1150" spc="-7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6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shelter</a:t>
            </a:r>
            <a:r>
              <a:rPr dirty="0" sz="1150" spc="-6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in</a:t>
            </a:r>
            <a:r>
              <a:rPr dirty="0" sz="1150" spc="-7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crisis</a:t>
            </a:r>
            <a:r>
              <a:rPr dirty="0" sz="1150" spc="-6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zones.</a:t>
            </a:r>
            <a:r>
              <a:rPr dirty="0" sz="1150" spc="-6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Their</a:t>
            </a:r>
            <a:r>
              <a:rPr dirty="0" sz="1150" spc="-7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flexibility</a:t>
            </a:r>
            <a:r>
              <a:rPr dirty="0" sz="1150" spc="-6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6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local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presence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enable</a:t>
            </a:r>
            <a:r>
              <a:rPr dirty="0" sz="1150" spc="-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rapid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response</a:t>
            </a:r>
            <a:r>
              <a:rPr dirty="0" sz="1150" spc="-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where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bureaucratic</a:t>
            </a:r>
            <a:r>
              <a:rPr dirty="0" sz="1150" spc="-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IO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structures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may</a:t>
            </a:r>
            <a:r>
              <a:rPr dirty="0" sz="1150" spc="-8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move</a:t>
            </a:r>
            <a:r>
              <a:rPr dirty="0" sz="1150" spc="-8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more</a:t>
            </a:r>
            <a:r>
              <a:rPr dirty="0" sz="1150" spc="-8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slowly.</a:t>
            </a:r>
            <a:endParaRPr sz="1150">
              <a:latin typeface="Tahoma"/>
              <a:cs typeface="Tahoma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5112245" y="3962400"/>
            <a:ext cx="771525" cy="333375"/>
            <a:chOff x="5112245" y="3962400"/>
            <a:chExt cx="771525" cy="333375"/>
          </a:xfrm>
        </p:grpSpPr>
        <p:sp>
          <p:nvSpPr>
            <p:cNvPr id="17" name="object 17" descr=""/>
            <p:cNvSpPr/>
            <p:nvPr/>
          </p:nvSpPr>
          <p:spPr>
            <a:xfrm>
              <a:off x="5112245" y="4114800"/>
              <a:ext cx="457200" cy="19050"/>
            </a:xfrm>
            <a:custGeom>
              <a:avLst/>
              <a:gdLst/>
              <a:ahLst/>
              <a:cxnLst/>
              <a:rect l="l" t="t" r="r" b="b"/>
              <a:pathLst>
                <a:path w="457200" h="19050">
                  <a:moveTo>
                    <a:pt x="450303" y="0"/>
                  </a:moveTo>
                  <a:lnTo>
                    <a:pt x="6896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9525"/>
                  </a:lnTo>
                  <a:lnTo>
                    <a:pt x="0" y="12153"/>
                  </a:lnTo>
                  <a:lnTo>
                    <a:pt x="927" y="14401"/>
                  </a:lnTo>
                  <a:lnTo>
                    <a:pt x="4648" y="18122"/>
                  </a:lnTo>
                  <a:lnTo>
                    <a:pt x="6896" y="19050"/>
                  </a:lnTo>
                  <a:lnTo>
                    <a:pt x="450303" y="19050"/>
                  </a:lnTo>
                  <a:lnTo>
                    <a:pt x="452551" y="18122"/>
                  </a:lnTo>
                  <a:lnTo>
                    <a:pt x="456272" y="14401"/>
                  </a:lnTo>
                  <a:lnTo>
                    <a:pt x="457200" y="12153"/>
                  </a:lnTo>
                  <a:lnTo>
                    <a:pt x="457200" y="6896"/>
                  </a:lnTo>
                  <a:lnTo>
                    <a:pt x="456272" y="4648"/>
                  </a:lnTo>
                  <a:lnTo>
                    <a:pt x="452551" y="927"/>
                  </a:lnTo>
                  <a:lnTo>
                    <a:pt x="450303" y="0"/>
                  </a:lnTo>
                  <a:close/>
                </a:path>
              </a:pathLst>
            </a:custGeom>
            <a:solidFill>
              <a:srgbClr val="CEC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555157" y="3967162"/>
              <a:ext cx="323850" cy="323850"/>
            </a:xfrm>
            <a:custGeom>
              <a:avLst/>
              <a:gdLst/>
              <a:ahLst/>
              <a:cxnLst/>
              <a:rect l="l" t="t" r="r" b="b"/>
              <a:pathLst>
                <a:path w="323850" h="323850">
                  <a:moveTo>
                    <a:pt x="282435" y="0"/>
                  </a:moveTo>
                  <a:lnTo>
                    <a:pt x="41414" y="0"/>
                  </a:lnTo>
                  <a:lnTo>
                    <a:pt x="35318" y="1206"/>
                  </a:lnTo>
                  <a:lnTo>
                    <a:pt x="1206" y="35318"/>
                  </a:lnTo>
                  <a:lnTo>
                    <a:pt x="0" y="41414"/>
                  </a:lnTo>
                  <a:lnTo>
                    <a:pt x="0" y="276110"/>
                  </a:lnTo>
                  <a:lnTo>
                    <a:pt x="0" y="282435"/>
                  </a:lnTo>
                  <a:lnTo>
                    <a:pt x="23622" y="317792"/>
                  </a:lnTo>
                  <a:lnTo>
                    <a:pt x="41414" y="323850"/>
                  </a:lnTo>
                  <a:lnTo>
                    <a:pt x="282435" y="323850"/>
                  </a:lnTo>
                  <a:lnTo>
                    <a:pt x="317792" y="300228"/>
                  </a:lnTo>
                  <a:lnTo>
                    <a:pt x="323850" y="282435"/>
                  </a:lnTo>
                  <a:lnTo>
                    <a:pt x="323850" y="41414"/>
                  </a:lnTo>
                  <a:lnTo>
                    <a:pt x="300228" y="6057"/>
                  </a:lnTo>
                  <a:lnTo>
                    <a:pt x="288531" y="1206"/>
                  </a:lnTo>
                  <a:lnTo>
                    <a:pt x="282435" y="0"/>
                  </a:lnTo>
                  <a:close/>
                </a:path>
              </a:pathLst>
            </a:custGeom>
            <a:solidFill>
              <a:srgbClr val="E8E8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555157" y="3967162"/>
              <a:ext cx="323850" cy="323850"/>
            </a:xfrm>
            <a:custGeom>
              <a:avLst/>
              <a:gdLst/>
              <a:ahLst/>
              <a:cxnLst/>
              <a:rect l="l" t="t" r="r" b="b"/>
              <a:pathLst>
                <a:path w="323850" h="323850">
                  <a:moveTo>
                    <a:pt x="0" y="276110"/>
                  </a:moveTo>
                  <a:lnTo>
                    <a:pt x="0" y="47739"/>
                  </a:lnTo>
                  <a:lnTo>
                    <a:pt x="0" y="41414"/>
                  </a:lnTo>
                  <a:lnTo>
                    <a:pt x="1206" y="35318"/>
                  </a:lnTo>
                  <a:lnTo>
                    <a:pt x="3632" y="29476"/>
                  </a:lnTo>
                  <a:lnTo>
                    <a:pt x="6057" y="23622"/>
                  </a:lnTo>
                  <a:lnTo>
                    <a:pt x="9512" y="18465"/>
                  </a:lnTo>
                  <a:lnTo>
                    <a:pt x="13982" y="13982"/>
                  </a:lnTo>
                  <a:lnTo>
                    <a:pt x="18465" y="9512"/>
                  </a:lnTo>
                  <a:lnTo>
                    <a:pt x="23622" y="6057"/>
                  </a:lnTo>
                  <a:lnTo>
                    <a:pt x="29476" y="3632"/>
                  </a:lnTo>
                  <a:lnTo>
                    <a:pt x="35318" y="1206"/>
                  </a:lnTo>
                  <a:lnTo>
                    <a:pt x="41414" y="0"/>
                  </a:lnTo>
                  <a:lnTo>
                    <a:pt x="47739" y="0"/>
                  </a:lnTo>
                  <a:lnTo>
                    <a:pt x="276110" y="0"/>
                  </a:lnTo>
                  <a:lnTo>
                    <a:pt x="282435" y="0"/>
                  </a:lnTo>
                  <a:lnTo>
                    <a:pt x="288531" y="1206"/>
                  </a:lnTo>
                  <a:lnTo>
                    <a:pt x="294373" y="3632"/>
                  </a:lnTo>
                  <a:lnTo>
                    <a:pt x="300228" y="6057"/>
                  </a:lnTo>
                  <a:lnTo>
                    <a:pt x="305396" y="9512"/>
                  </a:lnTo>
                  <a:lnTo>
                    <a:pt x="309867" y="13982"/>
                  </a:lnTo>
                  <a:lnTo>
                    <a:pt x="314350" y="18465"/>
                  </a:lnTo>
                  <a:lnTo>
                    <a:pt x="317792" y="23622"/>
                  </a:lnTo>
                  <a:lnTo>
                    <a:pt x="320217" y="29476"/>
                  </a:lnTo>
                  <a:lnTo>
                    <a:pt x="322643" y="35318"/>
                  </a:lnTo>
                  <a:lnTo>
                    <a:pt x="323850" y="41414"/>
                  </a:lnTo>
                  <a:lnTo>
                    <a:pt x="323850" y="47739"/>
                  </a:lnTo>
                  <a:lnTo>
                    <a:pt x="323850" y="276110"/>
                  </a:lnTo>
                  <a:lnTo>
                    <a:pt x="323850" y="282435"/>
                  </a:lnTo>
                  <a:lnTo>
                    <a:pt x="322643" y="288531"/>
                  </a:lnTo>
                  <a:lnTo>
                    <a:pt x="320217" y="294373"/>
                  </a:lnTo>
                  <a:lnTo>
                    <a:pt x="317792" y="300228"/>
                  </a:lnTo>
                  <a:lnTo>
                    <a:pt x="314350" y="305384"/>
                  </a:lnTo>
                  <a:lnTo>
                    <a:pt x="309867" y="309867"/>
                  </a:lnTo>
                  <a:lnTo>
                    <a:pt x="305396" y="314337"/>
                  </a:lnTo>
                  <a:lnTo>
                    <a:pt x="300228" y="317792"/>
                  </a:lnTo>
                  <a:lnTo>
                    <a:pt x="294373" y="320217"/>
                  </a:lnTo>
                  <a:lnTo>
                    <a:pt x="288531" y="322630"/>
                  </a:lnTo>
                  <a:lnTo>
                    <a:pt x="282435" y="323850"/>
                  </a:lnTo>
                  <a:lnTo>
                    <a:pt x="276110" y="323850"/>
                  </a:lnTo>
                  <a:lnTo>
                    <a:pt x="47739" y="323850"/>
                  </a:lnTo>
                  <a:lnTo>
                    <a:pt x="41414" y="323850"/>
                  </a:lnTo>
                  <a:lnTo>
                    <a:pt x="35318" y="322630"/>
                  </a:lnTo>
                  <a:lnTo>
                    <a:pt x="3632" y="294373"/>
                  </a:lnTo>
                  <a:lnTo>
                    <a:pt x="1206" y="288531"/>
                  </a:lnTo>
                  <a:lnTo>
                    <a:pt x="0" y="282435"/>
                  </a:lnTo>
                  <a:lnTo>
                    <a:pt x="0" y="276110"/>
                  </a:lnTo>
                  <a:close/>
                </a:path>
              </a:pathLst>
            </a:custGeom>
            <a:ln w="9525">
              <a:solidFill>
                <a:srgbClr val="CECEC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5640235" y="3946029"/>
            <a:ext cx="149860" cy="2959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50" spc="-50">
                <a:solidFill>
                  <a:srgbClr val="262424"/>
                </a:solidFill>
                <a:latin typeface="Georgia"/>
                <a:cs typeface="Georgia"/>
              </a:rPr>
              <a:t>3</a:t>
            </a:r>
            <a:endParaRPr sz="1750">
              <a:latin typeface="Georgia"/>
              <a:cs typeface="Georgi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78163" y="3971800"/>
            <a:ext cx="4299585" cy="15481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474595">
              <a:lnSpc>
                <a:spcPct val="100000"/>
              </a:lnSpc>
              <a:spcBef>
                <a:spcPts val="125"/>
              </a:spcBef>
            </a:pPr>
            <a:r>
              <a:rPr dirty="0" sz="1450">
                <a:solidFill>
                  <a:srgbClr val="262424"/>
                </a:solidFill>
                <a:latin typeface="Georgia"/>
                <a:cs typeface="Georgia"/>
              </a:rPr>
              <a:t>Collaborative</a:t>
            </a:r>
            <a:r>
              <a:rPr dirty="0" sz="1450" spc="65">
                <a:solidFill>
                  <a:srgbClr val="262424"/>
                </a:solidFill>
                <a:latin typeface="Georgia"/>
                <a:cs typeface="Georgia"/>
              </a:rPr>
              <a:t> </a:t>
            </a:r>
            <a:r>
              <a:rPr dirty="0" sz="1450" spc="-10">
                <a:solidFill>
                  <a:srgbClr val="262424"/>
                </a:solidFill>
                <a:latin typeface="Georgia"/>
                <a:cs typeface="Georgia"/>
              </a:rPr>
              <a:t>Synergy</a:t>
            </a:r>
            <a:endParaRPr sz="1450">
              <a:latin typeface="Georgia"/>
              <a:cs typeface="Georgia"/>
            </a:endParaRPr>
          </a:p>
          <a:p>
            <a:pPr algn="r" marL="12700" marR="5080" indent="795020">
              <a:lnSpc>
                <a:spcPct val="137700"/>
              </a:lnSpc>
              <a:spcBef>
                <a:spcPts val="740"/>
              </a:spcBef>
            </a:pP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Success</a:t>
            </a: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depends</a:t>
            </a: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on</a:t>
            </a: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partnership:</a:t>
            </a: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IOs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provide</a:t>
            </a: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funding,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coordination,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diplomatic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access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while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85">
                <a:solidFill>
                  <a:srgbClr val="262424"/>
                </a:solidFill>
                <a:latin typeface="Tahoma"/>
                <a:cs typeface="Tahoma"/>
              </a:rPr>
              <a:t>NGOs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deliver</a:t>
            </a:r>
            <a:r>
              <a:rPr dirty="0" sz="1150" spc="-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services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and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provide</a:t>
            </a:r>
            <a:r>
              <a:rPr dirty="0" sz="1150" spc="-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ground-level</a:t>
            </a:r>
            <a:r>
              <a:rPr dirty="0" sz="1150" spc="-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intelligence.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This</a:t>
            </a:r>
            <a:r>
              <a:rPr dirty="0" sz="1150" spc="-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synergy</a:t>
            </a:r>
            <a:r>
              <a:rPr dirty="0" sz="1150" spc="-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ensures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comprehensive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response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covering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10">
                <a:solidFill>
                  <a:srgbClr val="262424"/>
                </a:solidFill>
                <a:latin typeface="Tahoma"/>
                <a:cs typeface="Tahoma"/>
              </a:rPr>
              <a:t>coordination,</a:t>
            </a:r>
            <a:r>
              <a:rPr dirty="0" sz="1150" spc="-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funding,</a:t>
            </a:r>
            <a:r>
              <a:rPr dirty="0" sz="1150" spc="-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logistics,</a:t>
            </a:r>
            <a:endParaRPr sz="1150">
              <a:latin typeface="Tahoma"/>
              <a:cs typeface="Tahoma"/>
            </a:endParaRPr>
          </a:p>
          <a:p>
            <a:pPr algn="r" marR="5080">
              <a:lnSpc>
                <a:spcPct val="100000"/>
              </a:lnSpc>
              <a:spcBef>
                <a:spcPts val="495"/>
              </a:spcBef>
            </a:pP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and direct service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delivery.</a:t>
            </a:r>
            <a:endParaRPr sz="1150">
              <a:latin typeface="Tahoma"/>
              <a:cs typeface="Tahoma"/>
            </a:endParaRPr>
          </a:p>
        </p:txBody>
      </p:sp>
      <p:pic>
        <p:nvPicPr>
          <p:cNvPr id="22" name="object 22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0244" y="5926073"/>
            <a:ext cx="1754504" cy="419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dcterms:created xsi:type="dcterms:W3CDTF">2026-03-23T06:41:17Z</dcterms:created>
  <dcterms:modified xsi:type="dcterms:W3CDTF">2026-03-23T06:41:17Z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2026-03-16T00:00:00Z</vt:filetime>
  </property>
  <property fmtid="{D5CDD505-2E9C-101B-9397-08002B2CF9AE}" pid="3" name="Creator">
    <vt:lpwstr>pdf-lib (https://github.com/Hopding/pdf-lib)</vt:lpwstr>
  </property>
  <property fmtid="{D5CDD505-2E9C-101B-9397-08002B2CF9AE}" pid="4" name="LastSaved">
    <vt:filetime>2026-03-23T00:00:00Z</vt:filetime>
  </property>
  <property fmtid="{D5CDD505-2E9C-101B-9397-08002B2CF9AE}" pid="5" name="Producer">
    <vt:lpwstr>GPL Ghostscript 9.56.1</vt:lpwstr>
  </property>
</Properties>
</file>