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7" r:id="rId7"/>
    <p:sldId id="266" r:id="rId8"/>
    <p:sldId id="261" r:id="rId9"/>
    <p:sldId id="262" r:id="rId10"/>
    <p:sldId id="263" r:id="rId11"/>
    <p:sldId id="264" r:id="rId12"/>
    <p:sldId id="265"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55" autoAdjust="0"/>
    <p:restoredTop sz="94603" autoAdjust="0"/>
  </p:normalViewPr>
  <p:slideViewPr>
    <p:cSldViewPr>
      <p:cViewPr varScale="1">
        <p:scale>
          <a:sx n="40" d="100"/>
          <a:sy n="40" d="100"/>
        </p:scale>
        <p:origin x="-67" y="-6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A43D8E0-E88D-49A6-A935-2D8789961EAB}"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DAE6EA-E55A-4962-854F-134AC2E8D6E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43D8E0-E88D-49A6-A935-2D8789961EAB}"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DAE6EA-E55A-4962-854F-134AC2E8D6E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43D8E0-E88D-49A6-A935-2D8789961EAB}"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DAE6EA-E55A-4962-854F-134AC2E8D6E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43D8E0-E88D-49A6-A935-2D8789961EAB}"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DAE6EA-E55A-4962-854F-134AC2E8D6E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A43D8E0-E88D-49A6-A935-2D8789961EAB}"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DAE6EA-E55A-4962-854F-134AC2E8D6E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A43D8E0-E88D-49A6-A935-2D8789961EAB}" type="datetimeFigureOut">
              <a:rPr lang="en-US" smtClean="0"/>
              <a:t>2/25/2026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DAE6EA-E55A-4962-854F-134AC2E8D6E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A43D8E0-E88D-49A6-A935-2D8789961EAB}" type="datetimeFigureOut">
              <a:rPr lang="en-US" smtClean="0"/>
              <a:t>2/25/2026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3DAE6EA-E55A-4962-854F-134AC2E8D6E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A43D8E0-E88D-49A6-A935-2D8789961EAB}" type="datetimeFigureOut">
              <a:rPr lang="en-US" smtClean="0"/>
              <a:t>2/25/2026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DAE6EA-E55A-4962-854F-134AC2E8D6E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43D8E0-E88D-49A6-A935-2D8789961EAB}" type="datetimeFigureOut">
              <a:rPr lang="en-US" smtClean="0"/>
              <a:t>2/25/2026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3DAE6EA-E55A-4962-854F-134AC2E8D6E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43D8E0-E88D-49A6-A935-2D8789961EAB}" type="datetimeFigureOut">
              <a:rPr lang="en-US" smtClean="0"/>
              <a:t>2/25/2026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DAE6EA-E55A-4962-854F-134AC2E8D6E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43D8E0-E88D-49A6-A935-2D8789961EAB}" type="datetimeFigureOut">
              <a:rPr lang="en-US" smtClean="0"/>
              <a:t>2/25/2026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DAE6EA-E55A-4962-854F-134AC2E8D6E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43D8E0-E88D-49A6-A935-2D8789961EAB}" type="datetimeFigureOut">
              <a:rPr lang="en-US" smtClean="0"/>
              <a:t>2/25/2026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DAE6EA-E55A-4962-854F-134AC2E8D6E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Humanitarian Intervention in World Politics</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Liberalism</a:t>
            </a:r>
          </a:p>
          <a:p>
            <a:r>
              <a:rPr lang="en-US" dirty="0" smtClean="0"/>
              <a:t>Human rights are universal</a:t>
            </a:r>
          </a:p>
          <a:p>
            <a:r>
              <a:rPr lang="en-US" dirty="0" smtClean="0"/>
              <a:t>International institutions can constrain states</a:t>
            </a:r>
          </a:p>
          <a:p>
            <a:r>
              <a:rPr lang="en-US" dirty="0" smtClean="0"/>
              <a:t>Collective security is possible</a:t>
            </a:r>
          </a:p>
          <a:p>
            <a:r>
              <a:rPr lang="en-US" dirty="0" smtClean="0"/>
              <a:t>Liberals support multilateral intervention through the UN.</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Constructivism</a:t>
            </a:r>
          </a:p>
          <a:p>
            <a:r>
              <a:rPr lang="en-US" dirty="0" smtClean="0"/>
              <a:t>International norms evolve</a:t>
            </a:r>
          </a:p>
          <a:p>
            <a:r>
              <a:rPr lang="en-US" dirty="0" smtClean="0"/>
              <a:t>Ideas shape state behavior</a:t>
            </a:r>
          </a:p>
          <a:p>
            <a:r>
              <a:rPr lang="en-US" dirty="0" smtClean="0"/>
              <a:t>R2P shows transformation of sovereignty norms</a:t>
            </a:r>
          </a:p>
          <a:p>
            <a:r>
              <a:rPr lang="en-US" dirty="0" smtClean="0"/>
              <a:t>Constructivists see humanitarian intervention as part of norm development.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b="1" dirty="0" smtClean="0"/>
              <a:t>Ethical Debate</a:t>
            </a:r>
          </a:p>
          <a:p>
            <a:r>
              <a:rPr lang="en-US" dirty="0" smtClean="0"/>
              <a:t>Philosophically linked to </a:t>
            </a:r>
            <a:r>
              <a:rPr lang="en-US" b="1" dirty="0" smtClean="0"/>
              <a:t>Just War Theory</a:t>
            </a:r>
            <a:r>
              <a:rPr lang="en-US" dirty="0" smtClean="0"/>
              <a:t>, which asks:</a:t>
            </a:r>
          </a:p>
          <a:p>
            <a:r>
              <a:rPr lang="en-US" dirty="0" smtClean="0"/>
              <a:t>Just cause?</a:t>
            </a:r>
          </a:p>
          <a:p>
            <a:r>
              <a:rPr lang="en-US" dirty="0" smtClean="0"/>
              <a:t>Right intention?</a:t>
            </a:r>
          </a:p>
          <a:p>
            <a:r>
              <a:rPr lang="en-US" dirty="0" smtClean="0"/>
              <a:t>Last resort?</a:t>
            </a:r>
          </a:p>
          <a:p>
            <a:r>
              <a:rPr lang="en-US" dirty="0" smtClean="0"/>
              <a:t>Proportional force?</a:t>
            </a:r>
          </a:p>
          <a:p>
            <a:r>
              <a:rPr lang="en-US" dirty="0" smtClean="0"/>
              <a:t>Reasonable chance of success?</a:t>
            </a:r>
          </a:p>
          <a:p>
            <a:r>
              <a:rPr lang="en-US" dirty="0" smtClean="0"/>
              <a:t>Humanitarian intervention must satisfy these moral conditions.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b="1" dirty="0" smtClean="0"/>
              <a:t>Major Criticisms</a:t>
            </a:r>
          </a:p>
          <a:p>
            <a:r>
              <a:rPr lang="en-US" b="1" dirty="0" smtClean="0"/>
              <a:t>Selectivity</a:t>
            </a:r>
          </a:p>
          <a:p>
            <a:r>
              <a:rPr lang="en-US" dirty="0" smtClean="0"/>
              <a:t>Why intervene in some crises but not others?</a:t>
            </a:r>
          </a:p>
          <a:p>
            <a:r>
              <a:rPr lang="en-US" b="1" dirty="0" smtClean="0"/>
              <a:t>Power Politics</a:t>
            </a:r>
          </a:p>
          <a:p>
            <a:r>
              <a:rPr lang="en-US" dirty="0" smtClean="0"/>
              <a:t>Strong states intervene where interests align.</a:t>
            </a:r>
          </a:p>
          <a:p>
            <a:r>
              <a:rPr lang="en-US" b="1" dirty="0" smtClean="0"/>
              <a:t>Neo-Imperialism</a:t>
            </a:r>
          </a:p>
          <a:p>
            <a:r>
              <a:rPr lang="en-US" dirty="0" smtClean="0"/>
              <a:t>Developing countries fear Western dominance.</a:t>
            </a:r>
          </a:p>
          <a:p>
            <a:r>
              <a:rPr lang="en-US" b="1" dirty="0" smtClean="0"/>
              <a:t>Regime Change Risk</a:t>
            </a:r>
          </a:p>
          <a:p>
            <a:r>
              <a:rPr lang="en-US" dirty="0" smtClean="0"/>
              <a:t>Intervention may destabilize the region.</a:t>
            </a:r>
          </a:p>
          <a:p>
            <a:r>
              <a:rPr lang="en-US" b="1" dirty="0" smtClean="0"/>
              <a:t>Long-Term Consequences</a:t>
            </a:r>
          </a:p>
          <a:p>
            <a:r>
              <a:rPr lang="en-US" dirty="0" smtClean="0"/>
              <a:t>Military action may create more violence.</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dirty="0" smtClean="0"/>
              <a:t>Changing Nature of Sovereignty</a:t>
            </a:r>
          </a:p>
          <a:p>
            <a:r>
              <a:rPr lang="en-US" dirty="0" smtClean="0"/>
              <a:t>Traditional sovereignty = Control</a:t>
            </a:r>
            <a:br>
              <a:rPr lang="en-US" dirty="0" smtClean="0"/>
            </a:br>
            <a:r>
              <a:rPr lang="en-US" dirty="0" smtClean="0"/>
              <a:t>Modern sovereignty = Responsibility</a:t>
            </a:r>
          </a:p>
          <a:p>
            <a:r>
              <a:rPr lang="en-US" dirty="0" smtClean="0"/>
              <a:t>This shift reflects broader changes in:</a:t>
            </a:r>
          </a:p>
          <a:p>
            <a:r>
              <a:rPr lang="en-US" dirty="0" smtClean="0"/>
              <a:t>Global human rights norms</a:t>
            </a:r>
          </a:p>
          <a:p>
            <a:r>
              <a:rPr lang="en-US" dirty="0" smtClean="0"/>
              <a:t>International criminal justice</a:t>
            </a:r>
          </a:p>
          <a:p>
            <a:r>
              <a:rPr lang="en-US" dirty="0" smtClean="0"/>
              <a:t>Global governance institutions</a:t>
            </a:r>
          </a:p>
          <a:p>
            <a:r>
              <a:rPr lang="en-US" dirty="0" smtClean="0"/>
              <a:t>But the system remains state-centric, so full transformation has not occurred.</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b="1" dirty="0" smtClean="0"/>
              <a:t>Conclusion (Expanded)</a:t>
            </a:r>
          </a:p>
          <a:p>
            <a:r>
              <a:rPr lang="en-US" dirty="0" smtClean="0"/>
              <a:t>Humanitarian intervention reflects one of the biggest tensions in contemporary world politics:</a:t>
            </a:r>
          </a:p>
          <a:p>
            <a:r>
              <a:rPr lang="en-US" dirty="0" smtClean="0"/>
              <a:t>Order </a:t>
            </a:r>
            <a:r>
              <a:rPr lang="en-US" dirty="0" err="1" smtClean="0"/>
              <a:t>vs</a:t>
            </a:r>
            <a:r>
              <a:rPr lang="en-US" dirty="0" smtClean="0"/>
              <a:t> Justice</a:t>
            </a:r>
          </a:p>
          <a:p>
            <a:r>
              <a:rPr lang="en-US" dirty="0" smtClean="0"/>
              <a:t>Sovereignty </a:t>
            </a:r>
            <a:r>
              <a:rPr lang="en-US" dirty="0" err="1" smtClean="0"/>
              <a:t>vs</a:t>
            </a:r>
            <a:r>
              <a:rPr lang="en-US" dirty="0" smtClean="0"/>
              <a:t> Human Rights</a:t>
            </a:r>
          </a:p>
          <a:p>
            <a:r>
              <a:rPr lang="en-US" dirty="0" smtClean="0"/>
              <a:t>Power </a:t>
            </a:r>
            <a:r>
              <a:rPr lang="en-US" dirty="0" err="1" smtClean="0"/>
              <a:t>vs</a:t>
            </a:r>
            <a:r>
              <a:rPr lang="en-US" dirty="0" smtClean="0"/>
              <a:t> Morality</a:t>
            </a:r>
          </a:p>
          <a:p>
            <a:r>
              <a:rPr lang="en-US" dirty="0" smtClean="0"/>
              <a:t>Law </a:t>
            </a:r>
            <a:r>
              <a:rPr lang="en-US" dirty="0" err="1" smtClean="0"/>
              <a:t>vs</a:t>
            </a:r>
            <a:r>
              <a:rPr lang="en-US" dirty="0" smtClean="0"/>
              <a:t> Legitimacy</a:t>
            </a:r>
          </a:p>
          <a:p>
            <a:r>
              <a:rPr lang="en-US" dirty="0" smtClean="0"/>
              <a:t>It shows that the international system is evolving, but unevenly.</a:t>
            </a:r>
          </a:p>
          <a:p>
            <a:r>
              <a:rPr lang="en-US" dirty="0" smtClean="0"/>
              <a:t>The future of humanitarian intervention depends on:</a:t>
            </a:r>
          </a:p>
          <a:p>
            <a:r>
              <a:rPr lang="en-US" dirty="0" smtClean="0"/>
              <a:t>Reform of UN Security Council</a:t>
            </a:r>
          </a:p>
          <a:p>
            <a:r>
              <a:rPr lang="en-US" dirty="0" smtClean="0"/>
              <a:t>Major power cooperation</a:t>
            </a:r>
          </a:p>
          <a:p>
            <a:r>
              <a:rPr lang="en-US" dirty="0" smtClean="0"/>
              <a:t>Strengthening preventive diplomacy</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idx="1"/>
          </p:nvPr>
        </p:nvSpPr>
        <p:spPr>
          <a:xfrm>
            <a:off x="457200" y="762000"/>
            <a:ext cx="8229600" cy="5364163"/>
          </a:xfrm>
        </p:spPr>
        <p:txBody>
          <a:bodyPr>
            <a:normAutofit fontScale="55000" lnSpcReduction="20000"/>
          </a:bodyPr>
          <a:lstStyle/>
          <a:p>
            <a:r>
              <a:rPr lang="en-US" b="1" dirty="0" smtClean="0"/>
              <a:t>Meaning and Concept (Expanded)</a:t>
            </a:r>
          </a:p>
          <a:p>
            <a:r>
              <a:rPr lang="en-US" dirty="0" smtClean="0"/>
              <a:t>Humanitarian intervention refers to the </a:t>
            </a:r>
            <a:r>
              <a:rPr lang="en-US" b="1" dirty="0" smtClean="0"/>
              <a:t>use of military force by one state or a group of states inside another sovereign state without its consent</a:t>
            </a:r>
            <a:r>
              <a:rPr lang="en-US" dirty="0" smtClean="0"/>
              <a:t>, aimed at preventing or stopping:</a:t>
            </a:r>
          </a:p>
          <a:p>
            <a:r>
              <a:rPr lang="en-US" dirty="0" smtClean="0"/>
              <a:t>Genocide</a:t>
            </a:r>
          </a:p>
          <a:p>
            <a:r>
              <a:rPr lang="en-US" dirty="0" smtClean="0"/>
              <a:t>Ethnic cleansing</a:t>
            </a:r>
          </a:p>
          <a:p>
            <a:r>
              <a:rPr lang="en-US" dirty="0" smtClean="0"/>
              <a:t>Crimes against humanity</a:t>
            </a:r>
          </a:p>
          <a:p>
            <a:r>
              <a:rPr lang="en-US" dirty="0" smtClean="0"/>
              <a:t>War crimes</a:t>
            </a:r>
          </a:p>
          <a:p>
            <a:r>
              <a:rPr lang="en-US" dirty="0" smtClean="0"/>
              <a:t>It differs from:</a:t>
            </a:r>
          </a:p>
          <a:p>
            <a:r>
              <a:rPr lang="en-US" b="1" dirty="0" smtClean="0"/>
              <a:t>Peacekeeping</a:t>
            </a:r>
            <a:r>
              <a:rPr lang="en-US" dirty="0" smtClean="0"/>
              <a:t> (which usually requires consent of the host state)</a:t>
            </a:r>
          </a:p>
          <a:p>
            <a:r>
              <a:rPr lang="en-US" b="1" dirty="0" smtClean="0"/>
              <a:t>Humanitarian aid</a:t>
            </a:r>
            <a:r>
              <a:rPr lang="en-US" dirty="0" smtClean="0"/>
              <a:t> (non-military assistance)</a:t>
            </a:r>
          </a:p>
          <a:p>
            <a:r>
              <a:rPr lang="en-US" dirty="0" smtClean="0"/>
              <a:t>The core issue is that it challenges the traditional principle of sovereignty. Historically, sovereignty meant absolute authority over territory. But modern international politics increasingly recognizes that sovereignty also includes responsibility toward citizens.</a:t>
            </a:r>
          </a:p>
          <a:p>
            <a:r>
              <a:rPr lang="en-US" dirty="0" smtClean="0"/>
              <a:t>Thus, humanitarian intervention sits at the intersection of:</a:t>
            </a:r>
          </a:p>
          <a:p>
            <a:r>
              <a:rPr lang="en-US" dirty="0" smtClean="0"/>
              <a:t>International law</a:t>
            </a:r>
          </a:p>
          <a:p>
            <a:r>
              <a:rPr lang="en-US" dirty="0" smtClean="0"/>
              <a:t>Moral philosophy</a:t>
            </a:r>
          </a:p>
          <a:p>
            <a:r>
              <a:rPr lang="en-US" dirty="0" smtClean="0"/>
              <a:t>Power politics</a:t>
            </a:r>
          </a:p>
          <a:p>
            <a:r>
              <a:rPr lang="en-US" dirty="0" smtClean="0"/>
              <a:t>Global governance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
        <p:nvSpPr>
          <p:cNvPr id="3" name="Content Placeholder 2"/>
          <p:cNvSpPr>
            <a:spLocks noGrp="1"/>
          </p:cNvSpPr>
          <p:nvPr>
            <p:ph idx="1"/>
          </p:nvPr>
        </p:nvSpPr>
        <p:spPr>
          <a:xfrm>
            <a:off x="457200" y="990600"/>
            <a:ext cx="8229600" cy="5135563"/>
          </a:xfrm>
        </p:spPr>
        <p:txBody>
          <a:bodyPr>
            <a:normAutofit fontScale="62500" lnSpcReduction="20000"/>
          </a:bodyPr>
          <a:lstStyle/>
          <a:p>
            <a:r>
              <a:rPr lang="en-US" b="1" dirty="0" smtClean="0"/>
              <a:t>Sovereignty </a:t>
            </a:r>
            <a:r>
              <a:rPr lang="en-US" b="1" dirty="0" err="1" smtClean="0"/>
              <a:t>vs</a:t>
            </a:r>
            <a:r>
              <a:rPr lang="en-US" b="1" dirty="0" smtClean="0"/>
              <a:t> Human Rights (Deeper Understanding)</a:t>
            </a:r>
          </a:p>
          <a:p>
            <a:r>
              <a:rPr lang="en-US" dirty="0" smtClean="0"/>
              <a:t>The modern state system emerged after the </a:t>
            </a:r>
            <a:r>
              <a:rPr lang="en-US" b="1" dirty="0" smtClean="0"/>
              <a:t>Peace of Westphalia</a:t>
            </a:r>
            <a:r>
              <a:rPr lang="en-US" dirty="0" smtClean="0"/>
              <a:t>, which established:</a:t>
            </a:r>
          </a:p>
          <a:p>
            <a:r>
              <a:rPr lang="en-US" dirty="0" smtClean="0"/>
              <a:t>Non-intervention</a:t>
            </a:r>
          </a:p>
          <a:p>
            <a:r>
              <a:rPr lang="en-US" dirty="0" smtClean="0"/>
              <a:t>Territorial integrity</a:t>
            </a:r>
          </a:p>
          <a:p>
            <a:r>
              <a:rPr lang="en-US" dirty="0" smtClean="0"/>
              <a:t>Legal equality of states</a:t>
            </a:r>
          </a:p>
          <a:p>
            <a:r>
              <a:rPr lang="en-US" dirty="0" smtClean="0"/>
              <a:t>For centuries, what a government did inside its territory was considered its “internal matter.”</a:t>
            </a:r>
          </a:p>
          <a:p>
            <a:r>
              <a:rPr lang="en-US" dirty="0" smtClean="0"/>
              <a:t>However, after World War II, the creation of the </a:t>
            </a:r>
            <a:r>
              <a:rPr lang="en-US" b="1" dirty="0" smtClean="0"/>
              <a:t>United Nations</a:t>
            </a:r>
            <a:r>
              <a:rPr lang="en-US" dirty="0" smtClean="0"/>
              <a:t> and the adoption of the </a:t>
            </a:r>
            <a:r>
              <a:rPr lang="en-US" b="1" dirty="0" smtClean="0"/>
              <a:t>Universal Declaration of Human Rights</a:t>
            </a:r>
            <a:r>
              <a:rPr lang="en-US" dirty="0" smtClean="0"/>
              <a:t> changed global norms.</a:t>
            </a:r>
          </a:p>
          <a:p>
            <a:r>
              <a:rPr lang="en-US" dirty="0" smtClean="0"/>
              <a:t>Now, individuals—not just states—became subjects of international concern.</a:t>
            </a:r>
          </a:p>
          <a:p>
            <a:r>
              <a:rPr lang="en-US" dirty="0" smtClean="0"/>
              <a:t>This created a major tension:</a:t>
            </a:r>
          </a:p>
          <a:p>
            <a:r>
              <a:rPr lang="en-US" dirty="0" smtClean="0"/>
              <a:t>Traditional </a:t>
            </a:r>
            <a:r>
              <a:rPr lang="en-US" dirty="0" err="1" smtClean="0"/>
              <a:t>ViewModern</a:t>
            </a:r>
            <a:r>
              <a:rPr lang="en-US" dirty="0" smtClean="0"/>
              <a:t> </a:t>
            </a:r>
            <a:r>
              <a:rPr lang="en-US" dirty="0" err="1" smtClean="0"/>
              <a:t>ViewSovereignty</a:t>
            </a:r>
            <a:r>
              <a:rPr lang="en-US" dirty="0" smtClean="0"/>
              <a:t> is </a:t>
            </a:r>
            <a:r>
              <a:rPr lang="en-US" dirty="0" err="1" smtClean="0"/>
              <a:t>absoluteSovereignty</a:t>
            </a:r>
            <a:r>
              <a:rPr lang="en-US" dirty="0" smtClean="0"/>
              <a:t> is </a:t>
            </a:r>
            <a:r>
              <a:rPr lang="en-US" dirty="0" err="1" smtClean="0"/>
              <a:t>conditionalNon</a:t>
            </a:r>
            <a:r>
              <a:rPr lang="en-US" dirty="0" smtClean="0"/>
              <a:t>-intervention is </a:t>
            </a:r>
            <a:r>
              <a:rPr lang="en-US" dirty="0" err="1" smtClean="0"/>
              <a:t>centralHuman</a:t>
            </a:r>
            <a:r>
              <a:rPr lang="en-US" dirty="0" smtClean="0"/>
              <a:t> protection is central</a:t>
            </a:r>
          </a:p>
          <a:p>
            <a:r>
              <a:rPr lang="en-US" dirty="0" smtClean="0"/>
              <a:t>This transformation is one of the most important normative shifts in world politics.</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287963"/>
          </a:xfrm>
        </p:spPr>
        <p:txBody>
          <a:bodyPr>
            <a:normAutofit fontScale="55000" lnSpcReduction="20000"/>
          </a:bodyPr>
          <a:lstStyle/>
          <a:p>
            <a:r>
              <a:rPr lang="en-US" b="1" dirty="0" smtClean="0"/>
              <a:t>Legal Framework (Detailed)</a:t>
            </a:r>
          </a:p>
          <a:p>
            <a:r>
              <a:rPr lang="en-US" dirty="0" smtClean="0"/>
              <a:t>The UN Charter creates a dilemma:</a:t>
            </a:r>
          </a:p>
          <a:p>
            <a:r>
              <a:rPr lang="en-US" b="1" dirty="0" smtClean="0"/>
              <a:t>Article 2(4)</a:t>
            </a:r>
          </a:p>
          <a:p>
            <a:r>
              <a:rPr lang="en-US" dirty="0" smtClean="0"/>
              <a:t>Prohibits the use of force against territorial integrity or political independence of any state.</a:t>
            </a:r>
          </a:p>
          <a:p>
            <a:r>
              <a:rPr lang="en-US" b="1" dirty="0" smtClean="0"/>
              <a:t>Article 2(7)</a:t>
            </a:r>
          </a:p>
          <a:p>
            <a:r>
              <a:rPr lang="en-US" dirty="0" smtClean="0"/>
              <a:t>Prohibits intervention in domestic jurisdiction.</a:t>
            </a:r>
          </a:p>
          <a:p>
            <a:r>
              <a:rPr lang="en-US" b="1" dirty="0" smtClean="0"/>
              <a:t>Chapter VII</a:t>
            </a:r>
          </a:p>
          <a:p>
            <a:r>
              <a:rPr lang="en-US" dirty="0" smtClean="0"/>
              <a:t>Allows the UN Security Council to authorize force if there is:</a:t>
            </a:r>
          </a:p>
          <a:p>
            <a:r>
              <a:rPr lang="en-US" dirty="0" smtClean="0"/>
              <a:t>Threat to international peace</a:t>
            </a:r>
          </a:p>
          <a:p>
            <a:r>
              <a:rPr lang="en-US" dirty="0" smtClean="0"/>
              <a:t>Breach of peace</a:t>
            </a:r>
          </a:p>
          <a:p>
            <a:r>
              <a:rPr lang="en-US" dirty="0" smtClean="0"/>
              <a:t>Act of aggression</a:t>
            </a:r>
          </a:p>
          <a:p>
            <a:r>
              <a:rPr lang="en-US" dirty="0" smtClean="0"/>
              <a:t>The problem:</a:t>
            </a:r>
            <a:br>
              <a:rPr lang="en-US" dirty="0" smtClean="0"/>
            </a:br>
            <a:r>
              <a:rPr lang="en-US" dirty="0" smtClean="0"/>
              <a:t>Mass atrocities within a country may not always be seen as “threats to international peace.”</a:t>
            </a:r>
          </a:p>
          <a:p>
            <a:r>
              <a:rPr lang="en-US" dirty="0" smtClean="0"/>
              <a:t>Thus, legality depends heavily on:</a:t>
            </a:r>
          </a:p>
          <a:p>
            <a:r>
              <a:rPr lang="en-US" dirty="0" smtClean="0"/>
              <a:t>Security Council authorization</a:t>
            </a:r>
          </a:p>
          <a:p>
            <a:r>
              <a:rPr lang="en-US" dirty="0" smtClean="0"/>
              <a:t>Political interests of permanent members (USA, UK, France, Russia, China)</a:t>
            </a:r>
          </a:p>
          <a:p>
            <a:r>
              <a:rPr lang="en-US" dirty="0" smtClean="0"/>
              <a:t>Veto power often blocks action.</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idx="1"/>
          </p:nvPr>
        </p:nvSpPr>
        <p:spPr>
          <a:xfrm>
            <a:off x="457200" y="609600"/>
            <a:ext cx="8229600" cy="5791200"/>
          </a:xfrm>
        </p:spPr>
        <p:txBody>
          <a:bodyPr>
            <a:normAutofit fontScale="62500" lnSpcReduction="20000"/>
          </a:bodyPr>
          <a:lstStyle/>
          <a:p>
            <a:r>
              <a:rPr lang="en-US" b="1" dirty="0" smtClean="0"/>
              <a:t>Responsibility to Protect (R2P) – Normative Evolution</a:t>
            </a:r>
          </a:p>
          <a:p>
            <a:r>
              <a:rPr lang="en-US" dirty="0" smtClean="0"/>
              <a:t>After the failure to prevent the </a:t>
            </a:r>
            <a:r>
              <a:rPr lang="en-US" b="1" dirty="0" smtClean="0"/>
              <a:t>Rwandan Genocide</a:t>
            </a:r>
            <a:r>
              <a:rPr lang="en-US" dirty="0" smtClean="0"/>
              <a:t> and atrocities in the Balkans, the international community reconsidered the idea of intervention.</a:t>
            </a:r>
          </a:p>
          <a:p>
            <a:r>
              <a:rPr lang="en-US" dirty="0" smtClean="0"/>
              <a:t>At the </a:t>
            </a:r>
            <a:r>
              <a:rPr lang="en-US" b="1" dirty="0" smtClean="0"/>
              <a:t>2005 World Summit</a:t>
            </a:r>
            <a:r>
              <a:rPr lang="en-US" dirty="0" smtClean="0"/>
              <a:t>, world leaders endorsed R2P.</a:t>
            </a:r>
          </a:p>
          <a:p>
            <a:r>
              <a:rPr lang="en-US" dirty="0" smtClean="0"/>
              <a:t>R2P reframes sovereignty as:</a:t>
            </a:r>
          </a:p>
          <a:p>
            <a:r>
              <a:rPr lang="en-US" dirty="0" smtClean="0"/>
              <a:t>Responsibility, not privilege.</a:t>
            </a:r>
          </a:p>
          <a:p>
            <a:r>
              <a:rPr lang="en-US" dirty="0" smtClean="0"/>
              <a:t>It applies only to four crimes:</a:t>
            </a:r>
          </a:p>
          <a:p>
            <a:r>
              <a:rPr lang="en-US" dirty="0" smtClean="0"/>
              <a:t>Genocide</a:t>
            </a:r>
          </a:p>
          <a:p>
            <a:r>
              <a:rPr lang="en-US" dirty="0" smtClean="0"/>
              <a:t>War crimes</a:t>
            </a:r>
          </a:p>
          <a:p>
            <a:r>
              <a:rPr lang="en-US" dirty="0" smtClean="0"/>
              <a:t>Ethnic cleansing</a:t>
            </a:r>
          </a:p>
          <a:p>
            <a:r>
              <a:rPr lang="en-US" dirty="0" smtClean="0"/>
              <a:t>Crimes against humanity</a:t>
            </a:r>
          </a:p>
          <a:p>
            <a:r>
              <a:rPr lang="en-US" dirty="0" smtClean="0"/>
              <a:t>Important:</a:t>
            </a:r>
            <a:br>
              <a:rPr lang="en-US" dirty="0" smtClean="0"/>
            </a:br>
            <a:r>
              <a:rPr lang="en-US" dirty="0" smtClean="0"/>
              <a:t>R2P does not automatically mean military action. It includes:</a:t>
            </a:r>
          </a:p>
          <a:p>
            <a:r>
              <a:rPr lang="en-US" dirty="0" smtClean="0"/>
              <a:t>Prevention</a:t>
            </a:r>
          </a:p>
          <a:p>
            <a:r>
              <a:rPr lang="en-US" dirty="0" smtClean="0"/>
              <a:t>Diplomatic pressure</a:t>
            </a:r>
          </a:p>
          <a:p>
            <a:r>
              <a:rPr lang="en-US" dirty="0" smtClean="0"/>
              <a:t>Sanctions</a:t>
            </a:r>
          </a:p>
          <a:p>
            <a:r>
              <a:rPr lang="en-US" dirty="0" smtClean="0"/>
              <a:t>Last-resort military intervention</a:t>
            </a:r>
          </a:p>
          <a:p>
            <a:r>
              <a:rPr lang="en-US" dirty="0" smtClean="0"/>
              <a:t>However, implementation remains politically sensitive.</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idx="1"/>
          </p:nvPr>
        </p:nvSpPr>
        <p:spPr>
          <a:xfrm>
            <a:off x="457200" y="609600"/>
            <a:ext cx="8229600" cy="5516563"/>
          </a:xfrm>
        </p:spPr>
        <p:txBody>
          <a:bodyPr/>
          <a:lstStyle/>
          <a:p>
            <a:r>
              <a:rPr lang="en-US" b="1" dirty="0" smtClean="0"/>
              <a:t>Major Case Studies (Deeper Analysis)</a:t>
            </a:r>
          </a:p>
          <a:p>
            <a:r>
              <a:rPr lang="en-US" b="1" dirty="0" smtClean="0"/>
              <a:t>A. NATO intervention in Kosovo</a:t>
            </a:r>
          </a:p>
          <a:p>
            <a:r>
              <a:rPr lang="en-US" dirty="0" smtClean="0"/>
              <a:t>Conducted without UN Security Council approval</a:t>
            </a:r>
          </a:p>
          <a:p>
            <a:r>
              <a:rPr lang="en-US" dirty="0" smtClean="0"/>
              <a:t>Russia opposed intervention</a:t>
            </a:r>
          </a:p>
          <a:p>
            <a:r>
              <a:rPr lang="en-US" dirty="0" smtClean="0"/>
              <a:t>Justified on moral grounds</a:t>
            </a:r>
          </a:p>
          <a:p>
            <a:r>
              <a:rPr lang="en-US" dirty="0" smtClean="0"/>
              <a:t>Debate:</a:t>
            </a:r>
          </a:p>
          <a:p>
            <a:r>
              <a:rPr lang="en-US" dirty="0" smtClean="0"/>
              <a:t>“Illegal but legitimate” (some scholars argue)</a:t>
            </a:r>
          </a:p>
          <a:p>
            <a:r>
              <a:rPr lang="en-US" dirty="0" smtClean="0"/>
              <a:t>Raised question: Can morality override legality</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b="1" dirty="0" smtClean="0"/>
              <a:t>Libyan Civil War</a:t>
            </a:r>
          </a:p>
          <a:p>
            <a:r>
              <a:rPr lang="en-US" dirty="0" smtClean="0"/>
              <a:t>UN authorized intervention under Resolution 1973</a:t>
            </a:r>
          </a:p>
          <a:p>
            <a:r>
              <a:rPr lang="en-US" dirty="0" smtClean="0"/>
              <a:t>Aimed to protect civilians from Gaddafi</a:t>
            </a:r>
          </a:p>
          <a:p>
            <a:r>
              <a:rPr lang="en-US" dirty="0" smtClean="0"/>
              <a:t>NATO bombing led to regime collapse</a:t>
            </a:r>
          </a:p>
          <a:p>
            <a:r>
              <a:rPr lang="en-US" dirty="0" smtClean="0"/>
              <a:t>Problem:</a:t>
            </a:r>
          </a:p>
          <a:p>
            <a:r>
              <a:rPr lang="en-US" dirty="0" smtClean="0"/>
              <a:t>Accusation that R2P was used for regime change</a:t>
            </a:r>
          </a:p>
          <a:p>
            <a:r>
              <a:rPr lang="en-US" dirty="0" smtClean="0"/>
              <a:t>Resulted in instability and civil war</a:t>
            </a:r>
          </a:p>
          <a:p>
            <a:r>
              <a:rPr lang="en-US" dirty="0" smtClean="0"/>
              <a:t>This case reduced trust in humanitarian intervention, especially among Russia and China.</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Syrian Civil War</a:t>
            </a:r>
          </a:p>
          <a:p>
            <a:r>
              <a:rPr lang="en-US" dirty="0" smtClean="0"/>
              <a:t>Massive humanitarian crisis</a:t>
            </a:r>
          </a:p>
          <a:p>
            <a:r>
              <a:rPr lang="en-US" dirty="0" smtClean="0"/>
              <a:t>Security Council divided</a:t>
            </a:r>
          </a:p>
          <a:p>
            <a:r>
              <a:rPr lang="en-US" dirty="0" smtClean="0"/>
              <a:t>No large-scale intervention</a:t>
            </a:r>
          </a:p>
          <a:p>
            <a:r>
              <a:rPr lang="en-US" dirty="0" smtClean="0"/>
              <a:t>Shows:</a:t>
            </a:r>
          </a:p>
          <a:p>
            <a:r>
              <a:rPr lang="en-US" dirty="0" smtClean="0"/>
              <a:t>Geopolitical rivalry prevents collective action</a:t>
            </a:r>
          </a:p>
          <a:p>
            <a:r>
              <a:rPr lang="en-US" dirty="0" smtClean="0"/>
              <a:t>R2P works only when major powers agree</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Theoretical Perspectives (Expanded)</a:t>
            </a:r>
          </a:p>
          <a:p>
            <a:r>
              <a:rPr lang="en-US" b="1" dirty="0" smtClean="0"/>
              <a:t>1. Realism</a:t>
            </a:r>
          </a:p>
          <a:p>
            <a:r>
              <a:rPr lang="en-US" dirty="0" smtClean="0"/>
              <a:t>States prioritize national interest</a:t>
            </a:r>
          </a:p>
          <a:p>
            <a:r>
              <a:rPr lang="en-US" dirty="0" smtClean="0"/>
              <a:t>Humanitarian reasons are secondary</a:t>
            </a:r>
          </a:p>
          <a:p>
            <a:r>
              <a:rPr lang="en-US" dirty="0" smtClean="0"/>
              <a:t>Intervention occurs only where strategic interest exists</a:t>
            </a:r>
          </a:p>
          <a:p>
            <a:r>
              <a:rPr lang="en-US" dirty="0" smtClean="0"/>
              <a:t>Example: Why intervene in Libya but not equally in all crises?</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732</Words>
  <Application>Microsoft Office PowerPoint</Application>
  <PresentationFormat>On-screen Show (4:3)</PresentationFormat>
  <Paragraphs>135</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Humanitarian Intervention in World Politics</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Humanitarian Intervention in World Politics</dc:title>
  <dc:creator>Saurabh Bharali</dc:creator>
  <cp:lastModifiedBy>Saurabh Bharali</cp:lastModifiedBy>
  <cp:revision>2</cp:revision>
  <dcterms:created xsi:type="dcterms:W3CDTF">2026-02-25T15:19:10Z</dcterms:created>
  <dcterms:modified xsi:type="dcterms:W3CDTF">2026-02-25T15:26:41Z</dcterms:modified>
</cp:coreProperties>
</file>