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3/23/2026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3/23/2026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609599"/>
          </a:xfrm>
        </p:spPr>
        <p:txBody>
          <a:bodyPr>
            <a:normAutofit fontScale="90000"/>
          </a:bodyPr>
          <a:lstStyle/>
          <a:p>
            <a:endParaRPr lang="en-US" dirty="0"/>
          </a:p>
        </p:txBody>
      </p:sp>
      <p:sp>
        <p:nvSpPr>
          <p:cNvPr id="3" name="Subtitle 2"/>
          <p:cNvSpPr>
            <a:spLocks noGrp="1"/>
          </p:cNvSpPr>
          <p:nvPr>
            <p:ph type="subTitle" idx="1"/>
          </p:nvPr>
        </p:nvSpPr>
        <p:spPr>
          <a:xfrm>
            <a:off x="533400" y="1447800"/>
            <a:ext cx="7924800" cy="4724400"/>
          </a:xfrm>
        </p:spPr>
        <p:txBody>
          <a:bodyPr/>
          <a:lstStyle/>
          <a:p>
            <a:r>
              <a:rPr lang="en-US" dirty="0" smtClean="0">
                <a:solidFill>
                  <a:schemeClr val="tx1"/>
                </a:solidFill>
              </a:rPr>
              <a:t>Topic-</a:t>
            </a:r>
            <a:r>
              <a:rPr lang="en-US" b="1" dirty="0" smtClean="0">
                <a:solidFill>
                  <a:schemeClr val="tx1"/>
                </a:solidFill>
              </a:rPr>
              <a:t>Gender and Domestic Violence in India</a:t>
            </a:r>
          </a:p>
          <a:p>
            <a:r>
              <a:rPr lang="en-US" dirty="0" smtClean="0">
                <a:solidFill>
                  <a:schemeClr val="tx1"/>
                </a:solidFill>
              </a:rPr>
              <a:t>Presented by-</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b="1" dirty="0" smtClean="0"/>
              <a:t>5. The "Double Burden" of Labor</a:t>
            </a:r>
          </a:p>
          <a:p>
            <a:r>
              <a:rPr lang="en-US" dirty="0" smtClean="0"/>
              <a:t>The hierarchy manifests in how time and work are valued:</a:t>
            </a:r>
          </a:p>
          <a:p>
            <a:r>
              <a:rPr lang="en-US" b="1" dirty="0" smtClean="0"/>
              <a:t>Unpaid Care Work:</a:t>
            </a:r>
            <a:r>
              <a:rPr lang="en-US" dirty="0" smtClean="0"/>
              <a:t> Indian women spend roughly </a:t>
            </a:r>
            <a:r>
              <a:rPr lang="en-US" b="1" dirty="0" smtClean="0"/>
              <a:t>5 hours a day</a:t>
            </a:r>
            <a:r>
              <a:rPr lang="en-US" dirty="0" smtClean="0"/>
              <a:t> on unpaid domestic work, compared to less than an hour for men.</a:t>
            </a:r>
          </a:p>
          <a:p>
            <a:r>
              <a:rPr lang="en-US" b="1" dirty="0" smtClean="0"/>
              <a:t>The Glass Ceiling:</a:t>
            </a:r>
            <a:r>
              <a:rPr lang="en-US" dirty="0" smtClean="0"/>
              <a:t> In professional spheres, women face a "leaky pipeline" where structural expectations of domesticity force them to drop out of the workforce, ensuring that the highest tiers of corporate and political power remain male-dominated.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6. Control over Bodily Autonomy</a:t>
            </a:r>
          </a:p>
          <a:p>
            <a:r>
              <a:rPr lang="en-US" dirty="0" smtClean="0"/>
              <a:t>The hierarchy is maintained through the policing of women's bodies:</a:t>
            </a:r>
          </a:p>
          <a:p>
            <a:r>
              <a:rPr lang="en-US" b="1" dirty="0" smtClean="0"/>
              <a:t>Son Preference:</a:t>
            </a:r>
            <a:r>
              <a:rPr lang="en-US" dirty="0" smtClean="0"/>
              <a:t> The systemic use of technology for sex-selective abortion (though illegal) highlights a hierarchy where male life is inherently more valued than female life.</a:t>
            </a:r>
          </a:p>
          <a:p>
            <a:r>
              <a:rPr lang="en-US" b="1" dirty="0" smtClean="0"/>
              <a:t>Surveillance:</a:t>
            </a:r>
            <a:r>
              <a:rPr lang="en-US" dirty="0" smtClean="0"/>
              <a:t> Restrictions on clothing, mobile phone usage, and "curfews" for women are structural tools used to maintain the hierarchy under the guise of "safety."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Domestic Violence: Beyond the Physical</a:t>
            </a:r>
          </a:p>
          <a:p>
            <a:r>
              <a:rPr lang="en-US" dirty="0" smtClean="0"/>
              <a:t>While physical marks are the most visible evidence of domestic abuse, the structure of domestic violence in India is often maintained through non-physical means. In sociological terms, these are forms of </a:t>
            </a:r>
            <a:r>
              <a:rPr lang="en-US" b="1" dirty="0" smtClean="0"/>
              <a:t>coercive control</a:t>
            </a:r>
            <a:r>
              <a:rPr lang="en-US" dirty="0" smtClean="0"/>
              <a:t> designed to strip a woman of her autonomy, making the physical act of violence almost unnecessary because the "threat" and "dependency" are already established.</a:t>
            </a:r>
          </a:p>
          <a:p>
            <a:r>
              <a:rPr lang="en-US" dirty="0" smtClean="0"/>
              <a:t>Beyond the physical, domestic violence manifests in four primary, often overlapping, dimensions: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1. Emotional and Psychological Violence</a:t>
            </a:r>
          </a:p>
          <a:p>
            <a:r>
              <a:rPr lang="en-US" dirty="0" smtClean="0"/>
              <a:t>This is the most pervasive form of structural harm because it targets the victim's sense of self.</a:t>
            </a:r>
          </a:p>
          <a:p>
            <a:r>
              <a:rPr lang="en-US" b="1" dirty="0" smtClean="0"/>
              <a:t>Gas lighting:</a:t>
            </a:r>
            <a:r>
              <a:rPr lang="en-US" dirty="0" smtClean="0"/>
              <a:t> Systematically making the victim doubt their own memory, perception, or sanity.</a:t>
            </a:r>
          </a:p>
          <a:p>
            <a:r>
              <a:rPr lang="en-US" b="1" dirty="0" smtClean="0"/>
              <a:t>Isolating the Support System:</a:t>
            </a:r>
            <a:r>
              <a:rPr lang="en-US" dirty="0" smtClean="0"/>
              <a:t> Restricting access to her natal family ("</a:t>
            </a:r>
            <a:r>
              <a:rPr lang="en-US" dirty="0" err="1" smtClean="0"/>
              <a:t>Maika</a:t>
            </a:r>
            <a:r>
              <a:rPr lang="en-US" dirty="0" smtClean="0"/>
              <a:t>") or friends. In the Indian context, this often involves monitoring phone calls or requiring "permission" to visit parents.</a:t>
            </a:r>
          </a:p>
          <a:p>
            <a:r>
              <a:rPr lang="en-US" b="1" dirty="0" smtClean="0"/>
              <a:t>Verbal Abuse:</a:t>
            </a:r>
            <a:r>
              <a:rPr lang="en-US" dirty="0" smtClean="0"/>
              <a:t> Constant belittling, name-calling, or mocking her appearance, intelligence, or upbringing.</a:t>
            </a:r>
          </a:p>
          <a:p>
            <a:r>
              <a:rPr lang="en-US" b="1" dirty="0" smtClean="0"/>
              <a:t>Threats of Abandonment:</a:t>
            </a:r>
            <a:r>
              <a:rPr lang="en-US" dirty="0" smtClean="0"/>
              <a:t> Using the threat of divorce or "sending her back" to her parents as a tool of compliance, leveraging the social stigma attached to "returned" daughters in India.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2. Economic Violence</a:t>
            </a:r>
          </a:p>
          <a:p>
            <a:r>
              <a:rPr lang="en-US" dirty="0" smtClean="0"/>
              <a:t>In a gendered hierarchy, economic control is the "leash" that prevents escape.</a:t>
            </a:r>
          </a:p>
          <a:p>
            <a:r>
              <a:rPr lang="en-US" b="1" dirty="0" smtClean="0"/>
              <a:t>Denial of Basic Needs:</a:t>
            </a:r>
            <a:r>
              <a:rPr lang="en-US" dirty="0" smtClean="0"/>
              <a:t> Controlling the flow of money for food, medicines, or clothes for the woman and her children.</a:t>
            </a:r>
          </a:p>
          <a:p>
            <a:r>
              <a:rPr lang="en-US" b="1" dirty="0" smtClean="0"/>
              <a:t>Obstruction of Employment:</a:t>
            </a:r>
            <a:r>
              <a:rPr lang="en-US" dirty="0" smtClean="0"/>
              <a:t> Forcing a woman to quit her job or preventing her from seeking one. This ensures she has no financial "exit strategy."</a:t>
            </a:r>
          </a:p>
          <a:p>
            <a:r>
              <a:rPr lang="en-US" b="1" dirty="0" smtClean="0"/>
              <a:t>Asset Seizure:</a:t>
            </a:r>
            <a:r>
              <a:rPr lang="en-US" dirty="0" smtClean="0"/>
              <a:t> Taking control of her salary, her </a:t>
            </a:r>
            <a:r>
              <a:rPr lang="en-US" i="1" dirty="0" err="1" smtClean="0"/>
              <a:t>Stree-dhan</a:t>
            </a:r>
            <a:r>
              <a:rPr lang="en-US" dirty="0" smtClean="0"/>
              <a:t> (gold/gifts given at marriage), or refusing her access to joint bank accounts.</a:t>
            </a:r>
          </a:p>
          <a:p>
            <a:r>
              <a:rPr lang="en-US" b="1" dirty="0" smtClean="0"/>
              <a:t>Exploitation of Labor:</a:t>
            </a:r>
            <a:r>
              <a:rPr lang="en-US" dirty="0" smtClean="0"/>
              <a:t> Forcing the woman to perform excessive unpaid domestic or agricultural work without any say in the family’s financial decisions.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b="1" dirty="0" smtClean="0"/>
              <a:t>3. Sexual Violence and Reproductive Coercion</a:t>
            </a:r>
          </a:p>
          <a:p>
            <a:r>
              <a:rPr lang="en-US" dirty="0" smtClean="0"/>
              <a:t>This remains one of the most silenced aspects of domestic abuse in India.</a:t>
            </a:r>
          </a:p>
          <a:p>
            <a:r>
              <a:rPr lang="en-US" b="1" dirty="0" smtClean="0"/>
              <a:t>Marital Rape:</a:t>
            </a:r>
            <a:r>
              <a:rPr lang="en-US" dirty="0" smtClean="0"/>
              <a:t> The non-consensual sexual act within marriage. Under Exception 2 of Section 375 of the Indian Penal Code, marital rape is currently not criminalized if the wife is above 18, representing a massive structural gap in legal protection.</a:t>
            </a:r>
          </a:p>
          <a:p>
            <a:r>
              <a:rPr lang="en-US" b="1" dirty="0" smtClean="0"/>
              <a:t>Reproductive Control:</a:t>
            </a:r>
            <a:r>
              <a:rPr lang="en-US" dirty="0" smtClean="0"/>
              <a:t> Forcing a woman to undergo repeated pregnancies to produce a male heir, or conversely, forcing abortions (often sex-selective) against her will.</a:t>
            </a:r>
          </a:p>
          <a:p>
            <a:r>
              <a:rPr lang="en-US" b="1" dirty="0" smtClean="0"/>
              <a:t>Contraceptive Sabotage:</a:t>
            </a:r>
            <a:r>
              <a:rPr lang="en-US" dirty="0" smtClean="0"/>
              <a:t> Preventing the use of birth control to ensure she remains tied to the home through childcare responsibilities.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4. Ritualistic or "Honor"-Based Violence</a:t>
            </a:r>
          </a:p>
          <a:p>
            <a:r>
              <a:rPr lang="en-US" dirty="0" smtClean="0"/>
              <a:t>This is a specific structural layer in India where the "honor" (</a:t>
            </a:r>
            <a:r>
              <a:rPr lang="en-US" i="1" dirty="0" err="1" smtClean="0"/>
              <a:t>Izzat</a:t>
            </a:r>
            <a:r>
              <a:rPr lang="en-US" dirty="0" smtClean="0"/>
              <a:t>) of the family is placed upon the woman's behavior.</a:t>
            </a:r>
          </a:p>
          <a:p>
            <a:r>
              <a:rPr lang="en-US" b="1" dirty="0" smtClean="0"/>
              <a:t>Digital Surveillance:</a:t>
            </a:r>
            <a:r>
              <a:rPr lang="en-US" dirty="0" smtClean="0"/>
              <a:t> Demanding passwords to social media or tracking GPS locations to "ensure" she isn't bringing "shame" to the family.</a:t>
            </a:r>
          </a:p>
          <a:p>
            <a:r>
              <a:rPr lang="en-US" b="1" dirty="0" smtClean="0"/>
              <a:t>Emotional Blackmail:</a:t>
            </a:r>
            <a:r>
              <a:rPr lang="en-US" dirty="0" smtClean="0"/>
              <a:t> Using children as pawns—threatening to take them away or telling them their mother is "bad"—to force the victim to endure abuse "for the sake of the family."</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The Cumulative Effect: The "Internalized" Cage</a:t>
            </a:r>
          </a:p>
          <a:p>
            <a:r>
              <a:rPr lang="en-US" dirty="0" smtClean="0"/>
              <a:t>The goal of non-physical violence is to create a state of </a:t>
            </a:r>
            <a:r>
              <a:rPr lang="en-US" b="1" dirty="0" smtClean="0"/>
              <a:t>learned helplessness</a:t>
            </a:r>
            <a:r>
              <a:rPr lang="en-US" dirty="0" smtClean="0"/>
              <a:t>. When a woman is economically dependent, socially isolated, and psychologically broken, the "structure" of the family remains intact without the abuser ever having to raise a hand. This is why many victims stay—not because they "choose" to, but because the structural barriers to leaving are insurmountable.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a:bodyPr>
          <a:lstStyle/>
          <a:p>
            <a:r>
              <a:rPr lang="en-US" dirty="0" smtClean="0"/>
              <a:t>The Cycle of Structural Violence</a:t>
            </a:r>
          </a:p>
          <a:p>
            <a:r>
              <a:rPr lang="en-US" dirty="0" smtClean="0"/>
              <a:t>In the context of Indian society, the </a:t>
            </a:r>
            <a:r>
              <a:rPr lang="en-US" b="1" dirty="0" smtClean="0"/>
              <a:t>Cycle of Structural Violence</a:t>
            </a:r>
            <a:r>
              <a:rPr lang="en-US" dirty="0" smtClean="0"/>
              <a:t> is a self-perpetuating loop. It is not a single event, but a continuous process where social norms, economic dependence, and legal gaps feed into one another to trap women in subordinate positions.</a:t>
            </a:r>
          </a:p>
          <a:p>
            <a:r>
              <a:rPr lang="en-US" dirty="0" smtClean="0"/>
              <a:t>To describe this elaborately, we must look at the cycle as a four-stage engine: </a:t>
            </a:r>
            <a:r>
              <a:rPr lang="en-US" b="1" dirty="0" smtClean="0"/>
              <a:t>Socialization</a:t>
            </a:r>
            <a:r>
              <a:rPr lang="en-US" dirty="0" smtClean="0"/>
              <a:t>, </a:t>
            </a:r>
            <a:r>
              <a:rPr lang="en-US" b="1" dirty="0" smtClean="0"/>
              <a:t>Institutionalization</a:t>
            </a:r>
            <a:r>
              <a:rPr lang="en-US" dirty="0" smtClean="0"/>
              <a:t>, </a:t>
            </a:r>
            <a:r>
              <a:rPr lang="en-US" b="1" dirty="0" smtClean="0"/>
              <a:t>Internalization</a:t>
            </a:r>
            <a:r>
              <a:rPr lang="en-US" dirty="0" smtClean="0"/>
              <a:t>, and </a:t>
            </a:r>
            <a:r>
              <a:rPr lang="en-US" b="1" dirty="0" smtClean="0"/>
              <a:t>Stigma</a:t>
            </a:r>
            <a:r>
              <a:rPr lang="en-US" dirty="0" smtClean="0"/>
              <a: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1. Stage One: Socialization (The Foundation)</a:t>
            </a:r>
          </a:p>
          <a:p>
            <a:r>
              <a:rPr lang="en-US" dirty="0" smtClean="0"/>
              <a:t>The cycle begins in childhood, long before a woman enters a marriage.</a:t>
            </a:r>
          </a:p>
          <a:p>
            <a:r>
              <a:rPr lang="en-US" b="1" dirty="0" smtClean="0"/>
              <a:t>The Devaluation of the Girl Child:</a:t>
            </a:r>
            <a:r>
              <a:rPr lang="en-US" dirty="0" smtClean="0"/>
              <a:t> Structural violence starts with "son preference." Resources—better food, healthcare, and private schooling—are often diverted to male siblings.</a:t>
            </a:r>
          </a:p>
          <a:p>
            <a:r>
              <a:rPr lang="en-US" b="1" dirty="0" smtClean="0"/>
              <a:t>Gendered Scripts:</a:t>
            </a:r>
            <a:r>
              <a:rPr lang="en-US" dirty="0" smtClean="0"/>
              <a:t> Girls are socialized into the "Ethics of Care." They are taught that their value lies in self-sacrifice, "</a:t>
            </a:r>
            <a:r>
              <a:rPr lang="en-US" dirty="0" err="1" smtClean="0"/>
              <a:t>Sabr</a:t>
            </a:r>
            <a:r>
              <a:rPr lang="en-US" dirty="0" smtClean="0"/>
              <a:t>" (patience), and maintaining the family’s </a:t>
            </a:r>
            <a:r>
              <a:rPr lang="en-US" i="1" dirty="0" err="1" smtClean="0"/>
              <a:t>Izzat</a:t>
            </a:r>
            <a:r>
              <a:rPr lang="en-US" dirty="0" smtClean="0"/>
              <a:t> (honor) at all costs.</a:t>
            </a:r>
          </a:p>
          <a:p>
            <a:r>
              <a:rPr lang="en-US" b="1" dirty="0" smtClean="0"/>
              <a:t>The "Guest" Identity:</a:t>
            </a:r>
            <a:r>
              <a:rPr lang="en-US" dirty="0" smtClean="0"/>
              <a:t> By being told they are </a:t>
            </a:r>
            <a:r>
              <a:rPr lang="en-US" i="1" dirty="0" err="1" smtClean="0"/>
              <a:t>Paraya</a:t>
            </a:r>
            <a:r>
              <a:rPr lang="en-US" i="1" dirty="0" smtClean="0"/>
              <a:t> </a:t>
            </a:r>
            <a:r>
              <a:rPr lang="en-US" i="1" dirty="0" err="1" smtClean="0"/>
              <a:t>Dhan</a:t>
            </a:r>
            <a:r>
              <a:rPr lang="en-US" dirty="0" smtClean="0"/>
              <a:t> (someone else's wealth), girls grow up feeling they have no permanent claim to their natal home, making them more likely to accept abuse later to avoid being "homeless."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US" b="1" dirty="0" smtClean="0"/>
              <a:t>Structural Violence:</a:t>
            </a:r>
          </a:p>
          <a:p>
            <a:r>
              <a:rPr lang="en-US" b="1" dirty="0" smtClean="0"/>
              <a:t>1. The Key Characteristics</a:t>
            </a:r>
          </a:p>
          <a:p>
            <a:r>
              <a:rPr lang="en-US" dirty="0" smtClean="0"/>
              <a:t>To identify structural violence, look for these four markers:</a:t>
            </a:r>
          </a:p>
          <a:p>
            <a:r>
              <a:rPr lang="en-US" b="1" dirty="0" err="1" smtClean="0"/>
              <a:t>Avoidability</a:t>
            </a:r>
            <a:r>
              <a:rPr lang="en-US" b="1" dirty="0" smtClean="0"/>
              <a:t>:</a:t>
            </a:r>
            <a:r>
              <a:rPr lang="en-US" dirty="0" smtClean="0"/>
              <a:t> The suffering (hunger, disease, lack of education) is unnecessary because the resources to fix it exist, but are distributed unequally.</a:t>
            </a:r>
          </a:p>
          <a:p>
            <a:r>
              <a:rPr lang="en-US" b="1" dirty="0" smtClean="0"/>
              <a:t>Invisibility:</a:t>
            </a:r>
            <a:r>
              <a:rPr lang="en-US" dirty="0" smtClean="0"/>
              <a:t> There is no "actor" or "villain" to point at. It is the "business as usual" of a society.</a:t>
            </a:r>
          </a:p>
          <a:p>
            <a:r>
              <a:rPr lang="en-US" b="1" dirty="0" smtClean="0"/>
              <a:t>Static Nature:</a:t>
            </a:r>
            <a:r>
              <a:rPr lang="en-US" dirty="0" smtClean="0"/>
              <a:t> It is a silent process. While a riot is an "event," structural violence is a "permanent condition."</a:t>
            </a:r>
          </a:p>
          <a:p>
            <a:r>
              <a:rPr lang="en-US" b="1" dirty="0" smtClean="0"/>
              <a:t>Deprivation of Agency:</a:t>
            </a:r>
            <a:r>
              <a:rPr lang="en-US" dirty="0" smtClean="0"/>
              <a:t> It limits a person’s life chances based on their identity (race, caste, gender, class) rather than their merit</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85000" lnSpcReduction="10000"/>
          </a:bodyPr>
          <a:lstStyle/>
          <a:p>
            <a:r>
              <a:rPr lang="en-US" b="1" dirty="0" smtClean="0"/>
              <a:t>2. Stage Two: Institutionalization (The Framework)</a:t>
            </a:r>
          </a:p>
          <a:p>
            <a:r>
              <a:rPr lang="en-US" dirty="0" smtClean="0"/>
              <a:t>The structure is reinforced by the way society and the economy are organized.</a:t>
            </a:r>
          </a:p>
          <a:p>
            <a:r>
              <a:rPr lang="en-US" b="1" dirty="0" smtClean="0"/>
              <a:t>Economic Dependency:</a:t>
            </a:r>
            <a:r>
              <a:rPr lang="en-US" dirty="0" smtClean="0"/>
              <a:t> Structural violence is maintained through the </a:t>
            </a:r>
            <a:r>
              <a:rPr lang="en-US" b="1" dirty="0" smtClean="0"/>
              <a:t>Gender Pay Gap</a:t>
            </a:r>
            <a:r>
              <a:rPr lang="en-US" dirty="0" smtClean="0"/>
              <a:t> and low property ownership. If a woman has no bank account or land in her name, she cannot "afford" to leave a violent structure.</a:t>
            </a:r>
          </a:p>
          <a:p>
            <a:r>
              <a:rPr lang="en-US" b="1" dirty="0" err="1" smtClean="0"/>
              <a:t>Patrilocality</a:t>
            </a:r>
            <a:r>
              <a:rPr lang="en-US" b="1" dirty="0" smtClean="0"/>
              <a:t>:</a:t>
            </a:r>
            <a:r>
              <a:rPr lang="en-US" dirty="0" smtClean="0"/>
              <a:t> Upon marriage, the woman moves into the husband's home. This move physically separates her from her support system, making her structurally vulnerable to the husband’s family.</a:t>
            </a:r>
          </a:p>
          <a:p>
            <a:r>
              <a:rPr lang="en-US" b="1" dirty="0" smtClean="0"/>
              <a:t>Legal "Blind Spots":</a:t>
            </a:r>
            <a:r>
              <a:rPr lang="en-US" dirty="0" smtClean="0"/>
              <a:t> While laws like the </a:t>
            </a:r>
            <a:r>
              <a:rPr lang="en-US" b="1" dirty="0" smtClean="0"/>
              <a:t>PWDVA 2005</a:t>
            </a:r>
            <a:r>
              <a:rPr lang="en-US" dirty="0" smtClean="0"/>
              <a:t> exist, the lack of criminalization of marital rape and the slow pace of Indian courts act as a structural deterrent. The system effectively tells the victim: </a:t>
            </a:r>
            <a:r>
              <a:rPr lang="en-US" i="1" dirty="0" smtClean="0"/>
              <a:t>"The process is the punishment."</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791200"/>
          </a:xfrm>
        </p:spPr>
        <p:txBody>
          <a:bodyPr>
            <a:normAutofit fontScale="85000" lnSpcReduction="10000"/>
          </a:bodyPr>
          <a:lstStyle/>
          <a:p>
            <a:r>
              <a:rPr lang="en-US" b="1" dirty="0" smtClean="0"/>
              <a:t>3. Stage Three: Internalization (The Psychological Trap)</a:t>
            </a:r>
          </a:p>
          <a:p>
            <a:r>
              <a:rPr lang="en-US" dirty="0" smtClean="0"/>
              <a:t>This is the most "silent" part of the cycle. Over time, the victim begins to believe the structure is natural or inevitable.</a:t>
            </a:r>
          </a:p>
          <a:p>
            <a:r>
              <a:rPr lang="en-US" b="1" dirty="0" smtClean="0"/>
              <a:t>Normalization of Suffering:</a:t>
            </a:r>
            <a:r>
              <a:rPr lang="en-US" dirty="0" smtClean="0"/>
              <a:t> When a woman sees her mother, aunts, and neighbors enduring "minor" physical or emotional abuse, she internalizes this as the standard for a "successful" marriage.</a:t>
            </a:r>
          </a:p>
          <a:p>
            <a:r>
              <a:rPr lang="en-US" b="1" dirty="0" smtClean="0"/>
              <a:t>Learned Helplessness:</a:t>
            </a:r>
            <a:r>
              <a:rPr lang="en-US" dirty="0" smtClean="0"/>
              <a:t> After multiple failed attempts to seek help—only to be told by elders to "adjust"—the victim stops seeking a way out. This is not a lack of courage, but a rational response to a system that refuses to support her.</a:t>
            </a:r>
          </a:p>
          <a:p>
            <a:r>
              <a:rPr lang="en-US" b="1" dirty="0" smtClean="0"/>
              <a:t>Justification:</a:t>
            </a:r>
            <a:r>
              <a:rPr lang="en-US" dirty="0" smtClean="0"/>
              <a:t> Data from the </a:t>
            </a:r>
            <a:r>
              <a:rPr lang="en-US" b="1" dirty="0" smtClean="0"/>
              <a:t>NFHS-5 (National Family Health Survey)</a:t>
            </a:r>
            <a:r>
              <a:rPr lang="en-US" dirty="0" smtClean="0"/>
              <a:t> shows that many women believe a husband is "justified" in hitting his wife for reasons like "neglecting the house." This is the ultimate victory of structural violence: when the oppressed justifies the oppressor.</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en-US" b="1" dirty="0" smtClean="0"/>
              <a:t>4. Stage Four: Stigma and Silence (The Reinforcement)</a:t>
            </a:r>
          </a:p>
          <a:p>
            <a:r>
              <a:rPr lang="en-US" dirty="0" smtClean="0"/>
              <a:t>The cycle is locked in place by the community's reaction to any attempt at breaking free.</a:t>
            </a:r>
          </a:p>
          <a:p>
            <a:r>
              <a:rPr lang="en-US" b="1" dirty="0" smtClean="0"/>
              <a:t>The "Log </a:t>
            </a:r>
            <a:r>
              <a:rPr lang="en-US" b="1" dirty="0" err="1" smtClean="0"/>
              <a:t>Kya</a:t>
            </a:r>
            <a:r>
              <a:rPr lang="en-US" b="1" dirty="0" smtClean="0"/>
              <a:t> </a:t>
            </a:r>
            <a:r>
              <a:rPr lang="en-US" b="1" dirty="0" err="1" smtClean="0"/>
              <a:t>Kahenge</a:t>
            </a:r>
            <a:r>
              <a:rPr lang="en-US" b="1" dirty="0" smtClean="0"/>
              <a:t>" Factor:</a:t>
            </a:r>
            <a:r>
              <a:rPr lang="en-US" dirty="0" smtClean="0"/>
              <a:t> The fear of social </a:t>
            </a:r>
            <a:r>
              <a:rPr lang="en-US" dirty="0" err="1" smtClean="0"/>
              <a:t>ostracization</a:t>
            </a:r>
            <a:r>
              <a:rPr lang="en-US" dirty="0" smtClean="0"/>
              <a:t> acts as a powerful barrier. A divorced or "separated" woman in many Indian communities faces more social stigma than the man who abused her.</a:t>
            </a:r>
          </a:p>
          <a:p>
            <a:r>
              <a:rPr lang="en-US" b="1" dirty="0" smtClean="0"/>
              <a:t>Family Pressure:</a:t>
            </a:r>
            <a:r>
              <a:rPr lang="en-US" dirty="0" smtClean="0"/>
              <a:t> Often, the victim’s own natal family will pressure her to return to an abusive household to protect the family’s reputation or because they cannot afford to support her.</a:t>
            </a:r>
          </a:p>
          <a:p>
            <a:r>
              <a:rPr lang="en-US" b="1" dirty="0" smtClean="0"/>
              <a:t>Secondary Victimization:</a:t>
            </a:r>
            <a:r>
              <a:rPr lang="en-US" dirty="0" smtClean="0"/>
              <a:t> If she goes to the police, she may face "victim-blaming" from officers who suggest that domestic matters should be "settled at home," effectively pushing her back into the cycle.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a:bodyPr>
          <a:lstStyle/>
          <a:p>
            <a:r>
              <a:rPr lang="en-US" b="1" dirty="0" smtClean="0"/>
              <a:t>Relationship between Violence and Gender:</a:t>
            </a:r>
          </a:p>
          <a:p>
            <a:r>
              <a:rPr lang="en-US" dirty="0" smtClean="0"/>
              <a:t>The relationship between violence and gender is not merely a matter of "men attacking women." It is a complex, structural relationship where violence is used as a tool to establish, maintain, and police the boundaries of gender roles and power.</a:t>
            </a:r>
          </a:p>
          <a:p>
            <a:r>
              <a:rPr lang="en-US" dirty="0" smtClean="0"/>
              <a:t>In sociology, this is often understood as </a:t>
            </a:r>
            <a:r>
              <a:rPr lang="en-US" b="1" dirty="0" smtClean="0"/>
              <a:t>Gender-Based Violence (GBV)</a:t>
            </a:r>
            <a:r>
              <a:rPr lang="en-US" dirty="0" smtClean="0"/>
              <a:t>, which is violence directed at a person precisely because of their gender or because they deviate from what society expects of their gender.</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1. Violence as a Tool of Power</a:t>
            </a:r>
          </a:p>
          <a:p>
            <a:r>
              <a:rPr lang="en-US" dirty="0" smtClean="0"/>
              <a:t>In a patriarchal hierarchy, violence is the "enforcer" of the social order.</a:t>
            </a:r>
          </a:p>
          <a:p>
            <a:r>
              <a:rPr lang="en-US" b="1" dirty="0" smtClean="0"/>
              <a:t>Maintaining Dominance:</a:t>
            </a:r>
            <a:r>
              <a:rPr lang="en-US" dirty="0" smtClean="0"/>
              <a:t> Violence is often used to reinforce the idea that men are the primary decision-makers and women (or gender-nonconforming individuals) are subordinates.</a:t>
            </a:r>
          </a:p>
          <a:p>
            <a:r>
              <a:rPr lang="en-US" b="1" dirty="0" smtClean="0"/>
              <a:t>Punishment for Transgression:</a:t>
            </a:r>
            <a:r>
              <a:rPr lang="en-US" dirty="0" smtClean="0"/>
              <a:t> When a woman or a member of the LGBTQ+ community defies traditional gender norms—such as seeking financial independence, choosing their own partner, or expressing a different gender identity—violence is often used to "correct" them and restore the status quo.</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a:bodyPr>
          <a:lstStyle/>
          <a:p>
            <a:r>
              <a:rPr lang="en-US" b="1" dirty="0" smtClean="0"/>
              <a:t>2. The Continuum of Violence</a:t>
            </a:r>
          </a:p>
          <a:p>
            <a:r>
              <a:rPr lang="en-US" dirty="0" smtClean="0"/>
              <a:t>Scholar </a:t>
            </a:r>
            <a:r>
              <a:rPr lang="en-US" b="1" dirty="0" smtClean="0"/>
              <a:t>Liz Kelly</a:t>
            </a:r>
            <a:r>
              <a:rPr lang="en-US" dirty="0" smtClean="0"/>
              <a:t> proposed the concept of a "continuum of violence." This suggests that gendered violence isn't just "extreme" acts like physical assault; it is a range of behaviors that work together:</a:t>
            </a:r>
          </a:p>
          <a:p>
            <a:r>
              <a:rPr lang="en-US" b="1" dirty="0" smtClean="0"/>
              <a:t>The "Soft" End:</a:t>
            </a:r>
            <a:r>
              <a:rPr lang="en-US" dirty="0" smtClean="0"/>
              <a:t> Catcalling, sexist jokes, and street harassment.</a:t>
            </a:r>
          </a:p>
          <a:p>
            <a:r>
              <a:rPr lang="en-US" b="1" dirty="0" smtClean="0"/>
              <a:t>The "Structural" Middle:</a:t>
            </a:r>
            <a:r>
              <a:rPr lang="en-US" dirty="0" smtClean="0"/>
              <a:t> Economic control, glass ceilings, and denied education.</a:t>
            </a:r>
          </a:p>
          <a:p>
            <a:r>
              <a:rPr lang="en-US" b="1" dirty="0" smtClean="0"/>
              <a:t>The "Hard" End:</a:t>
            </a:r>
            <a:r>
              <a:rPr lang="en-US" dirty="0" smtClean="0"/>
              <a:t> Domestic abuse, sexual assault, and </a:t>
            </a:r>
            <a:r>
              <a:rPr lang="en-US" dirty="0" err="1" smtClean="0"/>
              <a:t>femicide</a:t>
            </a:r>
            <a:r>
              <a:rPr lang="en-US" dirty="0" smtClean="0"/>
              <a:t>.</a:t>
            </a:r>
          </a:p>
          <a:p>
            <a:r>
              <a:rPr lang="en-US" dirty="0" smtClean="0"/>
              <a:t>The less severe forms of violence create a culture where the more severe forms become possible and even "normalized."</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3. Masculinity and the "Performance" of Violence</a:t>
            </a:r>
          </a:p>
          <a:p>
            <a:r>
              <a:rPr lang="en-US" dirty="0" smtClean="0"/>
              <a:t>The relationship also affects men. Societal expectations of </a:t>
            </a:r>
            <a:r>
              <a:rPr lang="en-US" b="1" dirty="0" smtClean="0"/>
              <a:t>"Toxic Masculinity"</a:t>
            </a:r>
            <a:r>
              <a:rPr lang="en-US" dirty="0" smtClean="0"/>
              <a:t> dictate that men must be aggressive, unemotional, and dominant.</a:t>
            </a:r>
          </a:p>
          <a:p>
            <a:r>
              <a:rPr lang="en-US" b="1" dirty="0" smtClean="0"/>
              <a:t>Internalized Pressure:</a:t>
            </a:r>
            <a:r>
              <a:rPr lang="en-US" dirty="0" smtClean="0"/>
              <a:t> Men who feel they are failing to meet the "breadwinner" or "strongman" stereotype may resort to violence to reclaim a sense of power.</a:t>
            </a:r>
          </a:p>
          <a:p>
            <a:r>
              <a:rPr lang="en-US" b="1" dirty="0" smtClean="0"/>
              <a:t>Violence against Men:</a:t>
            </a:r>
            <a:r>
              <a:rPr lang="en-US" dirty="0" smtClean="0"/>
              <a:t> The same gendered hierarchy often leads to high rates of violence </a:t>
            </a:r>
            <a:r>
              <a:rPr lang="en-US" i="1" dirty="0" smtClean="0"/>
              <a:t>between</a:t>
            </a:r>
            <a:r>
              <a:rPr lang="en-US" dirty="0" smtClean="0"/>
              <a:t> men (gang violence, war, hazing) as a way to "prove" masculinity. Furthermore, male victims of domestic or sexual abuse often face intense stigma because the "gendered script" says men cannot be victims.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4. Vulnerability and </a:t>
            </a:r>
            <a:r>
              <a:rPr lang="en-US" b="1" dirty="0" err="1" smtClean="0"/>
              <a:t>Intersectionality</a:t>
            </a:r>
            <a:endParaRPr lang="en-US" b="1" dirty="0" smtClean="0"/>
          </a:p>
          <a:p>
            <a:r>
              <a:rPr lang="en-US" dirty="0" smtClean="0"/>
              <a:t>While gender is a primary factor, it intersects with other identities to change the nature of the violence:</a:t>
            </a:r>
          </a:p>
          <a:p>
            <a:r>
              <a:rPr lang="en-US" b="1" dirty="0" smtClean="0"/>
              <a:t>Caste and Race:</a:t>
            </a:r>
            <a:r>
              <a:rPr lang="en-US" dirty="0" smtClean="0"/>
              <a:t> A woman from a marginalized caste faces violence not just because she is a woman, but because her gendered identity is devalued by the broader caste structure.</a:t>
            </a:r>
          </a:p>
          <a:p>
            <a:r>
              <a:rPr lang="en-US" b="1" dirty="0" smtClean="0"/>
              <a:t>Economic Status:</a:t>
            </a:r>
            <a:r>
              <a:rPr lang="en-US" dirty="0" smtClean="0"/>
              <a:t> Poverty acts as a "force multiplier." A woman without financial resources is structurally trapped in a violent environment, making her gendered vulnerability permanent.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n-US" b="1" dirty="0" smtClean="0"/>
              <a:t>The "Normalcy" of Violence:</a:t>
            </a:r>
          </a:p>
          <a:p>
            <a:r>
              <a:rPr lang="en-US" dirty="0" smtClean="0"/>
              <a:t>In sociological terms, the </a:t>
            </a:r>
            <a:r>
              <a:rPr lang="en-US" b="1" dirty="0" smtClean="0"/>
              <a:t>"Normalcy" of Violence</a:t>
            </a:r>
            <a:r>
              <a:rPr lang="en-US" dirty="0" smtClean="0"/>
              <a:t> refers to the process by which systemic or physical harm becomes so embedded in everyday life that it is no longer perceived as "violence." It is seen instead as "tradition," "discipline," or simply "the way things are."</a:t>
            </a:r>
          </a:p>
          <a:p>
            <a:r>
              <a:rPr lang="en-US" dirty="0" smtClean="0"/>
              <a:t>In the Indian context, this normalcy is a primary pillar of structural violence, as it prevents the victim from seeking help and the community from intervening.</a:t>
            </a:r>
            <a:endParaRPr lang="en-US" smtClean="0"/>
          </a:p>
          <a:p>
            <a:endParaRPr 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b="1" dirty="0" smtClean="0"/>
              <a:t>1. The Statistical Reality: NFHS-5 Insights</a:t>
            </a:r>
          </a:p>
          <a:p>
            <a:r>
              <a:rPr lang="en-US" dirty="0" smtClean="0"/>
              <a:t>The National Family Health Survey (NFHS-5) provides a stark look at how normalized domestic violence is in India.</a:t>
            </a:r>
          </a:p>
          <a:p>
            <a:r>
              <a:rPr lang="en-US" b="1" dirty="0" smtClean="0"/>
              <a:t>Justification:</a:t>
            </a:r>
            <a:r>
              <a:rPr lang="en-US" dirty="0" smtClean="0"/>
              <a:t> A significant percentage of women (around 45%) and men (around 44%) surveyed believed that a husband is justified in hitting his wife under specific circumstances.</a:t>
            </a:r>
          </a:p>
          <a:p>
            <a:r>
              <a:rPr lang="en-US" b="1" dirty="0" smtClean="0"/>
              <a:t>Common Triggers for "Justified" Violence:</a:t>
            </a:r>
            <a:endParaRPr lang="en-US" dirty="0" smtClean="0"/>
          </a:p>
          <a:p>
            <a:pPr lvl="1"/>
            <a:r>
              <a:rPr lang="en-US" dirty="0" smtClean="0"/>
              <a:t>If she shows "disrespect" to in-laws.</a:t>
            </a:r>
          </a:p>
          <a:p>
            <a:pPr lvl="1"/>
            <a:r>
              <a:rPr lang="en-US" dirty="0" smtClean="0"/>
              <a:t>If she neglects the house or children.</a:t>
            </a:r>
          </a:p>
          <a:p>
            <a:pPr lvl="1"/>
            <a:r>
              <a:rPr lang="en-US" dirty="0" smtClean="0"/>
              <a:t>If she goes out without telling him.</a:t>
            </a:r>
          </a:p>
          <a:p>
            <a:pPr lvl="1"/>
            <a:r>
              <a:rPr lang="en-US" dirty="0" smtClean="0"/>
              <a:t>If she argues with him.</a:t>
            </a:r>
          </a:p>
          <a:p>
            <a:r>
              <a:rPr lang="en-US" dirty="0" smtClean="0"/>
              <a:t>When nearly half of the population accepts these triggers as valid, violence stops being a crime and starts being viewed as a "corrective measure."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b="1" dirty="0" smtClean="0"/>
              <a:t>2. The "Violence Triangle"</a:t>
            </a:r>
          </a:p>
          <a:p>
            <a:r>
              <a:rPr lang="en-US" dirty="0" err="1" smtClean="0"/>
              <a:t>Galtung</a:t>
            </a:r>
            <a:r>
              <a:rPr lang="en-US" dirty="0" smtClean="0"/>
              <a:t> explained that structural violence doesn't exist in a vacuum; it is part of a triad:</a:t>
            </a:r>
          </a:p>
          <a:p>
            <a:r>
              <a:rPr lang="en-US" b="1" dirty="0" smtClean="0"/>
              <a:t>Direct Violence:</a:t>
            </a:r>
            <a:r>
              <a:rPr lang="en-US" dirty="0" smtClean="0"/>
              <a:t> The visible physical or verbal harm (e.g., a hate crime).</a:t>
            </a:r>
          </a:p>
          <a:p>
            <a:r>
              <a:rPr lang="en-US" b="1" dirty="0" smtClean="0"/>
              <a:t>Structural Violence:</a:t>
            </a:r>
            <a:r>
              <a:rPr lang="en-US" dirty="0" smtClean="0"/>
              <a:t> The underlying systemic inequality (e.g., laws that prevent certain groups from voting or owning land).</a:t>
            </a:r>
          </a:p>
          <a:p>
            <a:r>
              <a:rPr lang="en-US" b="1" dirty="0" smtClean="0"/>
              <a:t>Cultural Violence:</a:t>
            </a:r>
            <a:r>
              <a:rPr lang="en-US" dirty="0" smtClean="0"/>
              <a:t> The justifications—religion, ideology, or media—that make structural and direct violence seem "natural" or "right" (e.g., the belief that some people are naturally "inferior").</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en-US" b="1" dirty="0" smtClean="0"/>
              <a:t>2. Cultural Narratives and the "Adjustment" Syndrome</a:t>
            </a:r>
          </a:p>
          <a:p>
            <a:r>
              <a:rPr lang="en-US" dirty="0" smtClean="0"/>
              <a:t>The normalcy of violence is sustained through language and cultural expectations:</a:t>
            </a:r>
          </a:p>
          <a:p>
            <a:r>
              <a:rPr lang="en-US" b="1" dirty="0" smtClean="0"/>
              <a:t>The Virtue of Silence:</a:t>
            </a:r>
            <a:r>
              <a:rPr lang="en-US" dirty="0" smtClean="0"/>
              <a:t> Phrases like </a:t>
            </a:r>
            <a:r>
              <a:rPr lang="en-US" i="1" dirty="0" smtClean="0"/>
              <a:t>"</a:t>
            </a:r>
            <a:r>
              <a:rPr lang="en-US" i="1" dirty="0" err="1" smtClean="0"/>
              <a:t>Ghar</a:t>
            </a:r>
            <a:r>
              <a:rPr lang="en-US" i="1" dirty="0" smtClean="0"/>
              <a:t> </a:t>
            </a:r>
            <a:r>
              <a:rPr lang="en-US" i="1" dirty="0" err="1" smtClean="0"/>
              <a:t>ki</a:t>
            </a:r>
            <a:r>
              <a:rPr lang="en-US" i="1" dirty="0" smtClean="0"/>
              <a:t> </a:t>
            </a:r>
            <a:r>
              <a:rPr lang="en-US" i="1" dirty="0" err="1" smtClean="0"/>
              <a:t>baat</a:t>
            </a:r>
            <a:r>
              <a:rPr lang="en-US" i="1" dirty="0" smtClean="0"/>
              <a:t> </a:t>
            </a:r>
            <a:r>
              <a:rPr lang="en-US" i="1" dirty="0" err="1" smtClean="0"/>
              <a:t>ghar</a:t>
            </a:r>
            <a:r>
              <a:rPr lang="en-US" i="1" dirty="0" smtClean="0"/>
              <a:t> </a:t>
            </a:r>
            <a:r>
              <a:rPr lang="en-US" i="1" dirty="0" err="1" smtClean="0"/>
              <a:t>mein</a:t>
            </a:r>
            <a:r>
              <a:rPr lang="en-US" i="1" dirty="0" smtClean="0"/>
              <a:t>"</a:t>
            </a:r>
            <a:r>
              <a:rPr lang="en-US" dirty="0" smtClean="0"/>
              <a:t> (Family matters stay inside) or </a:t>
            </a:r>
            <a:r>
              <a:rPr lang="en-US" i="1" dirty="0" smtClean="0"/>
              <a:t>"</a:t>
            </a:r>
            <a:r>
              <a:rPr lang="en-US" i="1" dirty="0" err="1" smtClean="0"/>
              <a:t>Thoda</a:t>
            </a:r>
            <a:r>
              <a:rPr lang="en-US" i="1" dirty="0" smtClean="0"/>
              <a:t> </a:t>
            </a:r>
            <a:r>
              <a:rPr lang="en-US" i="1" dirty="0" err="1" smtClean="0"/>
              <a:t>bahut</a:t>
            </a:r>
            <a:r>
              <a:rPr lang="en-US" i="1" dirty="0" smtClean="0"/>
              <a:t> </a:t>
            </a:r>
            <a:r>
              <a:rPr lang="en-US" i="1" dirty="0" err="1" smtClean="0"/>
              <a:t>toh</a:t>
            </a:r>
            <a:r>
              <a:rPr lang="en-US" i="1" dirty="0" smtClean="0"/>
              <a:t> </a:t>
            </a:r>
            <a:r>
              <a:rPr lang="en-US" i="1" dirty="0" err="1" smtClean="0"/>
              <a:t>chalta</a:t>
            </a:r>
            <a:r>
              <a:rPr lang="en-US" i="1" dirty="0" smtClean="0"/>
              <a:t> </a:t>
            </a:r>
            <a:r>
              <a:rPr lang="en-US" i="1" dirty="0" err="1" smtClean="0"/>
              <a:t>hai</a:t>
            </a:r>
            <a:r>
              <a:rPr lang="en-US" i="1" dirty="0" smtClean="0"/>
              <a:t>"</a:t>
            </a:r>
            <a:r>
              <a:rPr lang="en-US" dirty="0" smtClean="0"/>
              <a:t> (A little bit is normal) frame violence as a private domestic friction rather than a human rights violation.</a:t>
            </a:r>
          </a:p>
          <a:p>
            <a:r>
              <a:rPr lang="en-US" b="1" dirty="0" smtClean="0"/>
              <a:t>The "Great Indian Wedding" Myth:</a:t>
            </a:r>
            <a:r>
              <a:rPr lang="en-US" dirty="0" smtClean="0"/>
              <a:t> Marriage is often portrayed as an indissoluble bond where a woman’s success is measured by her ability to "adjust" (</a:t>
            </a:r>
            <a:r>
              <a:rPr lang="en-US" i="1" dirty="0" err="1" smtClean="0"/>
              <a:t>Samjhauta</a:t>
            </a:r>
            <a:r>
              <a:rPr lang="en-US" dirty="0" smtClean="0"/>
              <a:t>) to her husband’s temperament, regardless of how abusive it may be.</a:t>
            </a:r>
          </a:p>
          <a:p>
            <a:r>
              <a:rPr lang="en-US" b="1" dirty="0" smtClean="0"/>
              <a:t>Media Representation:</a:t>
            </a:r>
            <a:r>
              <a:rPr lang="en-US" dirty="0" smtClean="0"/>
              <a:t> Popular cinema and television soaps often romanticize "aggressive" male love or portray a woman’s endurance of abuse as a sign of her "noble character."</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3. The "Banality" of Structural Harm</a:t>
            </a:r>
          </a:p>
          <a:p>
            <a:r>
              <a:rPr lang="en-US" dirty="0" smtClean="0"/>
              <a:t>Normalcy isn't just about the physical blow; it’s about the </a:t>
            </a:r>
            <a:r>
              <a:rPr lang="en-US" b="1" dirty="0" smtClean="0"/>
              <a:t>invisible structures</a:t>
            </a:r>
            <a:r>
              <a:rPr lang="en-US" dirty="0" smtClean="0"/>
              <a:t> that facilitate it:</a:t>
            </a:r>
          </a:p>
          <a:p>
            <a:r>
              <a:rPr lang="en-US" b="1" dirty="0" smtClean="0"/>
              <a:t>The Dowry "Gift":</a:t>
            </a:r>
            <a:r>
              <a:rPr lang="en-US" dirty="0" smtClean="0"/>
              <a:t> While the Dowry Prohibition Act exists, the practice is often normalized as "voluntary gifts," making the subsequent economic abuse of the bride seem like a natural consequence of "unsatisfactory" gift-giving.</a:t>
            </a:r>
          </a:p>
          <a:p>
            <a:r>
              <a:rPr lang="en-US" b="1" dirty="0" smtClean="0"/>
              <a:t>Male Privilege in Public Space:</a:t>
            </a:r>
            <a:r>
              <a:rPr lang="en-US" dirty="0" smtClean="0"/>
              <a:t> The constant surveillance of women’s movements—checking their phones or setting curfews—is often normalized as "concern" or "protection," masking the structural violence of restricted liberty.</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b="1" dirty="0" smtClean="0"/>
              <a:t>4. Psychological Impact: Cognitive Dissonance</a:t>
            </a:r>
          </a:p>
          <a:p>
            <a:r>
              <a:rPr lang="en-US" dirty="0" smtClean="0"/>
              <a:t>For a victim living in an environment where violence is normal, they often experience </a:t>
            </a:r>
            <a:r>
              <a:rPr lang="en-US" b="1" dirty="0" smtClean="0"/>
              <a:t>Cognitive Dissonance</a:t>
            </a:r>
            <a:r>
              <a:rPr lang="en-US" dirty="0" smtClean="0"/>
              <a:t>.</a:t>
            </a:r>
          </a:p>
          <a:p>
            <a:r>
              <a:rPr lang="en-US" dirty="0" smtClean="0"/>
              <a:t>To survive, the victim must reconcile the love they feel for their family with the pain caused by the abuse.</a:t>
            </a:r>
          </a:p>
          <a:p>
            <a:r>
              <a:rPr lang="en-US" b="1" dirty="0" smtClean="0"/>
              <a:t>Result:</a:t>
            </a:r>
            <a:r>
              <a:rPr lang="en-US" dirty="0" smtClean="0"/>
              <a:t> They minimize the violence. "He only hit me because he was stressed at work" or "He doesn't do it every day." This minimization is a survival mechanism that further reinforces the normalcy of the situation.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b="1" dirty="0" smtClean="0"/>
              <a:t>Structural </a:t>
            </a:r>
            <a:r>
              <a:rPr lang="en-US" b="1" dirty="0" smtClean="0"/>
              <a:t>solutions:</a:t>
            </a:r>
          </a:p>
          <a:p>
            <a:r>
              <a:rPr lang="en-US" dirty="0" smtClean="0"/>
              <a:t>Addressing structural violence requires more than just punishing individual offenders; it requires dismantling the social, economic, and legal frameworks that make violence possible and "normal." </a:t>
            </a:r>
            <a:r>
              <a:rPr lang="en-US" b="1" dirty="0" smtClean="0"/>
              <a:t>Structural solutions</a:t>
            </a:r>
            <a:r>
              <a:rPr lang="en-US" dirty="0" smtClean="0"/>
              <a:t> aim to shift the power balance from the roots up.</a:t>
            </a:r>
          </a:p>
          <a:p>
            <a:r>
              <a:rPr lang="en-US" dirty="0" smtClean="0"/>
              <a:t>In the Indian context, these solutions move away from "saving" women and toward </a:t>
            </a:r>
            <a:r>
              <a:rPr lang="en-US" b="1" dirty="0" smtClean="0"/>
              <a:t>empowering</a:t>
            </a:r>
            <a:r>
              <a:rPr lang="en-US" dirty="0" smtClean="0"/>
              <a:t> them with agency and rights.</a:t>
            </a:r>
          </a:p>
          <a:p>
            <a:endParaRPr lang="en-US"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en-US" b="1" dirty="0" smtClean="0"/>
              <a:t>1. Economic Autonomy: The "Exit Option"</a:t>
            </a:r>
          </a:p>
          <a:p>
            <a:r>
              <a:rPr lang="en-US" dirty="0" smtClean="0"/>
              <a:t>The strongest deterrent to domestic violence is a woman’s ability to survive independently.</a:t>
            </a:r>
          </a:p>
          <a:p>
            <a:r>
              <a:rPr lang="en-US" b="1" dirty="0" smtClean="0"/>
              <a:t>Land and Property Rights:</a:t>
            </a:r>
            <a:r>
              <a:rPr lang="en-US" dirty="0" smtClean="0"/>
              <a:t> Moving beyond "paper rights" to actual possession. Schemes that offer lower stamp duties for property registered in a woman's name (as seen in several Indian states) help bridge the wealth gap.</a:t>
            </a:r>
          </a:p>
          <a:p>
            <a:r>
              <a:rPr lang="en-US" b="1" dirty="0" smtClean="0"/>
              <a:t>Expanding FLFPR (Female </a:t>
            </a:r>
            <a:r>
              <a:rPr lang="en-US" b="1" dirty="0" err="1" smtClean="0"/>
              <a:t>Labour</a:t>
            </a:r>
            <a:r>
              <a:rPr lang="en-US" b="1" dirty="0" smtClean="0"/>
              <a:t> Force Participation Rate):</a:t>
            </a:r>
            <a:r>
              <a:rPr lang="en-US" dirty="0" smtClean="0"/>
              <a:t> Providing universal childcare (Crèches) and safe public transport allows women to enter the workforce, gaining the financial "exit option" necessary to leave abusive structures.</a:t>
            </a:r>
          </a:p>
          <a:p>
            <a:r>
              <a:rPr lang="en-US" b="1" dirty="0" smtClean="0"/>
              <a:t>Direct Benefit Transfers (DBT):</a:t>
            </a:r>
            <a:r>
              <a:rPr lang="en-US" dirty="0" smtClean="0"/>
              <a:t> Ensuring government subsidies and welfare payments go directly into women's bank accounts to prevent "economic hijacking" by male relatives.</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US" b="1" dirty="0" smtClean="0"/>
              <a:t>2. Legal and Institutional Reform</a:t>
            </a:r>
          </a:p>
          <a:p>
            <a:r>
              <a:rPr lang="en-US" dirty="0" smtClean="0"/>
              <a:t>The law must transition from being a static text to an active shield.</a:t>
            </a:r>
          </a:p>
          <a:p>
            <a:r>
              <a:rPr lang="en-US" b="1" dirty="0" smtClean="0"/>
              <a:t>Criminalizing Marital Rape:</a:t>
            </a:r>
            <a:r>
              <a:rPr lang="en-US" dirty="0" smtClean="0"/>
              <a:t> Removing the legal immunity for non-consensual sex within marriage is a fundamental structural requirement to establish bodily autonomy.</a:t>
            </a:r>
          </a:p>
          <a:p>
            <a:r>
              <a:rPr lang="en-US" b="1" dirty="0" smtClean="0"/>
              <a:t>Gender-Sensitization of the Judiciary and Police:</a:t>
            </a:r>
            <a:r>
              <a:rPr lang="en-US" dirty="0" smtClean="0"/>
              <a:t> Shifting the "police culture" from one of "family mediation" (reconciling the victim with the abuser) to one of "rights enforcement."</a:t>
            </a:r>
          </a:p>
          <a:p>
            <a:r>
              <a:rPr lang="en-US" b="1" dirty="0" smtClean="0"/>
              <a:t>Fast-Track Courts:</a:t>
            </a:r>
            <a:r>
              <a:rPr lang="en-US" dirty="0" smtClean="0"/>
              <a:t> Reducing the "judicial exhaustion" that forced many women to withdraw cases due to years of delay and mounting legal costs.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dirty="0" smtClean="0"/>
              <a:t>3. Educational and Cultural Transformation</a:t>
            </a:r>
          </a:p>
          <a:p>
            <a:r>
              <a:rPr lang="en-US" dirty="0" smtClean="0"/>
              <a:t>Structural change requires a shift in the "collective consciousness" of the next generation.</a:t>
            </a:r>
          </a:p>
          <a:p>
            <a:r>
              <a:rPr lang="en-US" b="1" dirty="0" smtClean="0"/>
              <a:t>Gender-Neutral Curricula:</a:t>
            </a:r>
            <a:r>
              <a:rPr lang="en-US" dirty="0" smtClean="0"/>
              <a:t> Moving away from school textbooks that portray women only in domestic roles and men as sole breadwinners.</a:t>
            </a:r>
          </a:p>
          <a:p>
            <a:r>
              <a:rPr lang="en-US" b="1" dirty="0" smtClean="0"/>
              <a:t>Engaging Men and Boys:</a:t>
            </a:r>
            <a:r>
              <a:rPr lang="en-US" dirty="0" smtClean="0"/>
              <a:t> Programs like </a:t>
            </a:r>
            <a:r>
              <a:rPr lang="en-US" b="1" dirty="0" smtClean="0"/>
              <a:t>"MASHAL"</a:t>
            </a:r>
            <a:r>
              <a:rPr lang="en-US" dirty="0" smtClean="0"/>
              <a:t> or </a:t>
            </a:r>
            <a:r>
              <a:rPr lang="en-US" b="1" dirty="0" smtClean="0"/>
              <a:t>"Rashid"</a:t>
            </a:r>
            <a:r>
              <a:rPr lang="en-US" dirty="0" smtClean="0"/>
              <a:t> in India focus on teaching young men that masculinity is not tied to dominance or violence, breaking the "cycle of socialization."</a:t>
            </a:r>
          </a:p>
          <a:p>
            <a:r>
              <a:rPr lang="en-US" b="1" dirty="0" smtClean="0"/>
              <a:t>Normalizing Divorce and Separation:</a:t>
            </a:r>
            <a:r>
              <a:rPr lang="en-US" dirty="0" smtClean="0"/>
              <a:t> Reducing the social stigma around "broken homes" so that staying in a violent marriage is no longer seen as the only "honorable" choice.</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4. Community-Led Interventions</a:t>
            </a:r>
          </a:p>
          <a:p>
            <a:r>
              <a:rPr lang="en-US" dirty="0" smtClean="0"/>
              <a:t>Often, the most effective structural solutions are local and collective.</a:t>
            </a:r>
          </a:p>
          <a:p>
            <a:r>
              <a:rPr lang="en-US" b="1" dirty="0" smtClean="0"/>
              <a:t>Self-Help Groups (SHGs):</a:t>
            </a:r>
            <a:r>
              <a:rPr lang="en-US" dirty="0" smtClean="0"/>
              <a:t> In rural India, SHGs have become powerful political blocks. When a woman is part of a collective, her individual vulnerability decreases.</a:t>
            </a:r>
          </a:p>
          <a:p>
            <a:r>
              <a:rPr lang="en-US" b="1" dirty="0" smtClean="0"/>
              <a:t>The "Bystander" Intervention:</a:t>
            </a:r>
            <a:r>
              <a:rPr lang="en-US" dirty="0" smtClean="0"/>
              <a:t> Training neighbors and community leaders to intervene early—not as "meddlers," but as "witnesses" who hold the abuser accountable to a social standard.</a:t>
            </a:r>
          </a:p>
          <a:p>
            <a:r>
              <a:rPr lang="en-US" b="1" dirty="0" err="1" smtClean="0"/>
              <a:t>Asha</a:t>
            </a:r>
            <a:r>
              <a:rPr lang="en-US" b="1" dirty="0" smtClean="0"/>
              <a:t> and </a:t>
            </a:r>
            <a:r>
              <a:rPr lang="en-US" b="1" dirty="0" err="1" smtClean="0"/>
              <a:t>Anganwadi</a:t>
            </a:r>
            <a:r>
              <a:rPr lang="en-US" b="1" dirty="0" smtClean="0"/>
              <a:t> Networks:</a:t>
            </a:r>
            <a:r>
              <a:rPr lang="en-US" dirty="0" smtClean="0"/>
              <a:t> Leveraging these frontline workers to act as the first point of contact for domestic violence, providing a "safe bridge" to legal and medical aid.</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Structural </a:t>
            </a:r>
            <a:r>
              <a:rPr lang="en-US" b="1" dirty="0" smtClean="0"/>
              <a:t>vs. Surface Solutions</a:t>
            </a:r>
          </a:p>
          <a:p>
            <a:r>
              <a:rPr lang="en-US" sz="2600" b="1" dirty="0" smtClean="0"/>
              <a:t>The </a:t>
            </a:r>
            <a:r>
              <a:rPr lang="en-US" sz="2600" b="1" dirty="0" smtClean="0"/>
              <a:t>Problem		 </a:t>
            </a:r>
            <a:r>
              <a:rPr lang="en-US" sz="2600" b="1" dirty="0" smtClean="0"/>
              <a:t>Surface Solution </a:t>
            </a:r>
            <a:r>
              <a:rPr lang="en-US" sz="2600" b="1" dirty="0" smtClean="0"/>
              <a:t>	Structural </a:t>
            </a:r>
            <a:r>
              <a:rPr lang="en-US" sz="2600" b="1" dirty="0" smtClean="0"/>
              <a:t>Solution </a:t>
            </a:r>
            <a:endParaRPr lang="en-US" sz="2600" b="1" dirty="0" smtClean="0"/>
          </a:p>
          <a:p>
            <a:r>
              <a:rPr lang="en-US" sz="2600" b="1" dirty="0" smtClean="0"/>
              <a:t> </a:t>
            </a:r>
            <a:r>
              <a:rPr lang="en-US" sz="2600" b="1" dirty="0" smtClean="0"/>
              <a:t>(Symptom</a:t>
            </a:r>
            <a:r>
              <a:rPr lang="en-US" sz="2600" b="1" dirty="0" smtClean="0"/>
              <a:t>) 		(</a:t>
            </a:r>
            <a:r>
              <a:rPr lang="en-US" sz="2600" b="1" dirty="0" smtClean="0"/>
              <a:t>Band-Aid</a:t>
            </a:r>
            <a:r>
              <a:rPr lang="en-US" sz="2600" b="1" dirty="0" smtClean="0"/>
              <a:t>) 		(</a:t>
            </a:r>
            <a:r>
              <a:rPr lang="en-US" sz="2600" b="1" dirty="0" smtClean="0"/>
              <a:t>Root Cause</a:t>
            </a:r>
            <a:r>
              <a:rPr lang="en-US" sz="2600" b="1" dirty="0" smtClean="0"/>
              <a:t>)</a:t>
            </a:r>
          </a:p>
          <a:p>
            <a:r>
              <a:rPr lang="en-US" sz="3100" b="1" dirty="0" smtClean="0"/>
              <a:t>Physical Abuse   </a:t>
            </a:r>
            <a:r>
              <a:rPr lang="en-US" sz="3100" dirty="0" smtClean="0"/>
              <a:t>Providing </a:t>
            </a:r>
            <a:r>
              <a:rPr lang="en-US" sz="3100" dirty="0" smtClean="0"/>
              <a:t>a </a:t>
            </a:r>
            <a:r>
              <a:rPr lang="en-US" sz="3100" dirty="0" smtClean="0"/>
              <a:t>bandage/medicine.     					</a:t>
            </a:r>
            <a:r>
              <a:rPr lang="en-US" sz="3100" b="1" dirty="0" smtClean="0"/>
              <a:t>Criminalizing all</a:t>
            </a:r>
            <a:r>
              <a:rPr lang="en-US" sz="3100" dirty="0" smtClean="0"/>
              <a:t> </a:t>
            </a:r>
            <a:r>
              <a:rPr lang="en-US" sz="3100" b="1" dirty="0" smtClean="0"/>
              <a:t>forms </a:t>
            </a:r>
            <a:r>
              <a:rPr lang="en-US" sz="3100" b="1" dirty="0" smtClean="0"/>
              <a:t>of domestic </a:t>
            </a:r>
            <a:r>
              <a:rPr lang="en-US" sz="3100" b="1" dirty="0" smtClean="0"/>
              <a:t> 				harm </a:t>
            </a:r>
            <a:r>
              <a:rPr lang="en-US" sz="3100" b="1" dirty="0" smtClean="0"/>
              <a:t>and ensuring swift justice</a:t>
            </a:r>
            <a:r>
              <a:rPr lang="en-US" sz="3600" b="1" dirty="0" smtClean="0"/>
              <a:t>.</a:t>
            </a:r>
          </a:p>
          <a:p>
            <a:r>
              <a:rPr lang="en-US" b="1" dirty="0" smtClean="0"/>
              <a:t>Economic Control </a:t>
            </a:r>
            <a:r>
              <a:rPr lang="en-US" sz="3100" dirty="0" smtClean="0"/>
              <a:t>Giving </a:t>
            </a:r>
            <a:r>
              <a:rPr lang="en-US" sz="3100" dirty="0" smtClean="0"/>
              <a:t>a one-time food kit</a:t>
            </a:r>
            <a:r>
              <a:rPr lang="en-US" sz="3100" dirty="0" smtClean="0"/>
              <a:t>.	</a:t>
            </a:r>
            <a:r>
              <a:rPr lang="en-US" sz="3100" b="1" dirty="0" smtClean="0"/>
              <a:t>Ensuring </a:t>
            </a:r>
            <a:r>
              <a:rPr lang="en-US" sz="3100" b="1" dirty="0" smtClean="0"/>
              <a:t>equal inheritance and access to high-wage labor</a:t>
            </a:r>
            <a:r>
              <a:rPr lang="en-US" b="1" dirty="0" smtClean="0"/>
              <a:t>.</a:t>
            </a:r>
          </a:p>
          <a:p>
            <a:r>
              <a:rPr lang="en-US" b="1" dirty="0" smtClean="0"/>
              <a:t>Social Stigma </a:t>
            </a:r>
            <a:r>
              <a:rPr lang="en-US" sz="3100" dirty="0" smtClean="0"/>
              <a:t>Telling </a:t>
            </a:r>
            <a:r>
              <a:rPr lang="en-US" sz="3100" dirty="0" smtClean="0"/>
              <a:t>the woman to "be brave</a:t>
            </a:r>
            <a:r>
              <a:rPr lang="en-US" sz="3100" dirty="0" smtClean="0"/>
              <a:t>.	</a:t>
            </a:r>
            <a:r>
              <a:rPr lang="en-US" sz="3100" b="1" dirty="0" smtClean="0"/>
              <a:t>"</a:t>
            </a:r>
            <a:r>
              <a:rPr lang="en-US" sz="3100" b="1" dirty="0" smtClean="0"/>
              <a:t>Changing community norms to shame the abuser, not the victim</a:t>
            </a:r>
            <a:r>
              <a:rPr lang="en-US" sz="3100" dirty="0" smtClean="0"/>
              <a:t>.</a:t>
            </a:r>
            <a:endParaRPr lang="en-US" dirty="0" smtClean="0"/>
          </a:p>
          <a:p>
            <a:r>
              <a:rPr lang="en-US" b="1" dirty="0" smtClean="0"/>
              <a:t>Dependency </a:t>
            </a:r>
            <a:r>
              <a:rPr lang="en-US" sz="3100" dirty="0" smtClean="0"/>
              <a:t>Counseling </a:t>
            </a:r>
            <a:r>
              <a:rPr lang="en-US" sz="3100" dirty="0" smtClean="0"/>
              <a:t>the couple to "adjust</a:t>
            </a:r>
            <a:r>
              <a:rPr lang="en-US" sz="3100" dirty="0" smtClean="0"/>
              <a:t>.	</a:t>
            </a:r>
            <a:r>
              <a:rPr lang="en-US" sz="3100" b="1" dirty="0" smtClean="0"/>
              <a:t>"</a:t>
            </a:r>
            <a:r>
              <a:rPr lang="en-US" sz="3100" b="1" dirty="0" smtClean="0"/>
              <a:t>Providing state-funded shelter homes and job training for survivors</a:t>
            </a:r>
            <a:r>
              <a:rPr lang="en-US" sz="3100" dirty="0" smtClean="0"/>
              <a:t>.</a:t>
            </a:r>
            <a:endParaRPr lang="en-US" sz="31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Conclusions</a:t>
            </a:r>
            <a:endParaRPr lang="en-US" dirty="0"/>
          </a:p>
        </p:txBody>
      </p:sp>
      <p:sp>
        <p:nvSpPr>
          <p:cNvPr id="3" name="Content Placeholder 2"/>
          <p:cNvSpPr>
            <a:spLocks noGrp="1"/>
          </p:cNvSpPr>
          <p:nvPr>
            <p:ph idx="1"/>
          </p:nvPr>
        </p:nvSpPr>
        <p:spPr>
          <a:xfrm>
            <a:off x="457200" y="914400"/>
            <a:ext cx="8229600" cy="5791200"/>
          </a:xfrm>
        </p:spPr>
        <p:txBody>
          <a:bodyPr>
            <a:normAutofit fontScale="92500" lnSpcReduction="20000"/>
          </a:bodyPr>
          <a:lstStyle/>
          <a:p>
            <a:r>
              <a:rPr lang="en-US" dirty="0" smtClean="0"/>
              <a:t>The conclusion of a presentation on </a:t>
            </a:r>
            <a:r>
              <a:rPr lang="en-US" b="1" dirty="0" smtClean="0"/>
              <a:t>Structural Violence and Gender in India</a:t>
            </a:r>
            <a:r>
              <a:rPr lang="en-US" dirty="0" smtClean="0"/>
              <a:t> serves to move the audience from understanding the data to recognizing the moral and political urgency of the issue. It synthesizes the invisible "structures" with the visible "violence" to provide a final, cohesive message.</a:t>
            </a:r>
          </a:p>
          <a:p>
            <a:r>
              <a:rPr lang="en-US" dirty="0" smtClean="0"/>
              <a:t>A powerful conclusion should focus on three main pillars: </a:t>
            </a:r>
            <a:r>
              <a:rPr lang="en-US" b="1" dirty="0" smtClean="0"/>
              <a:t>Reflection</a:t>
            </a:r>
            <a:r>
              <a:rPr lang="en-US" dirty="0" smtClean="0"/>
              <a:t>, </a:t>
            </a:r>
            <a:r>
              <a:rPr lang="en-US" b="1" dirty="0" smtClean="0"/>
              <a:t>Responsibility</a:t>
            </a:r>
            <a:r>
              <a:rPr lang="en-US" dirty="0" smtClean="0"/>
              <a:t>, and </a:t>
            </a:r>
            <a:r>
              <a:rPr lang="en-US" b="1" dirty="0" smtClean="0"/>
              <a:t>Reconstruction</a:t>
            </a:r>
            <a:r>
              <a:rPr lang="en-US" dirty="0" smtClean="0"/>
              <a:t>.</a:t>
            </a:r>
          </a:p>
          <a:p>
            <a:r>
              <a:rPr lang="en-US" b="1" dirty="0" smtClean="0"/>
              <a:t>1. The Synthesis: Violence is Not an "Accident"</a:t>
            </a:r>
          </a:p>
          <a:p>
            <a:r>
              <a:rPr lang="en-US" dirty="0" smtClean="0"/>
              <a:t>The primary takeaway must be that domestic violence in India is not a series of isolated, "private" incidents.</a:t>
            </a:r>
          </a:p>
          <a:p>
            <a:r>
              <a:rPr lang="en-US" dirty="0" smtClean="0"/>
              <a:t>It is a </a:t>
            </a:r>
            <a:r>
              <a:rPr lang="en-US" b="1" dirty="0" smtClean="0"/>
              <a:t>predictable outcome</a:t>
            </a:r>
            <a:r>
              <a:rPr lang="en-US" dirty="0" smtClean="0"/>
              <a:t> of a system that devalues female life, denies women economic agency, and rewards male dominance.</a:t>
            </a:r>
          </a:p>
          <a:p>
            <a:r>
              <a:rPr lang="en-US" dirty="0" smtClean="0"/>
              <a:t>When we call it "structural," we acknowledge that the bruises are just the symptoms; the "disease" is the hierarchy itself.</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6172200"/>
          </a:xfrm>
        </p:spPr>
        <p:txBody>
          <a:bodyPr>
            <a:normAutofit fontScale="92500" lnSpcReduction="20000"/>
          </a:bodyPr>
          <a:lstStyle/>
          <a:p>
            <a:r>
              <a:rPr lang="en-US" b="1" dirty="0" smtClean="0"/>
              <a:t>3. Real-World Examples</a:t>
            </a:r>
          </a:p>
          <a:p>
            <a:r>
              <a:rPr lang="en-US" dirty="0" smtClean="0"/>
              <a:t>Structural violence manifests differently depending on the context:</a:t>
            </a:r>
          </a:p>
          <a:p>
            <a:r>
              <a:rPr lang="en-US" b="1" dirty="0" smtClean="0"/>
              <a:t>Healthcare:</a:t>
            </a:r>
            <a:r>
              <a:rPr lang="en-US" dirty="0" smtClean="0"/>
              <a:t> When life expectancy in a wealthy neighborhood is 20 years higher than in a nearby impoverished zip code due to a lack of insurance and clean water.</a:t>
            </a:r>
          </a:p>
          <a:p>
            <a:r>
              <a:rPr lang="en-US" b="1" dirty="0" smtClean="0"/>
              <a:t>Gender:</a:t>
            </a:r>
            <a:r>
              <a:rPr lang="en-US" dirty="0" smtClean="0"/>
              <a:t> In societies where women are legally or socially barred from land ownership, leaving them vulnerable to poverty if they leave an abusive relationship.</a:t>
            </a:r>
          </a:p>
          <a:p>
            <a:r>
              <a:rPr lang="en-US" b="1" dirty="0" smtClean="0"/>
              <a:t>The Global North-South Divide:</a:t>
            </a:r>
            <a:r>
              <a:rPr lang="en-US" dirty="0" smtClean="0"/>
              <a:t> Wealthy nations consuming the majority of the world's resources while developing nations bear the brunt of climate change and labor exploitation.</a:t>
            </a:r>
          </a:p>
          <a:p>
            <a:r>
              <a:rPr lang="en-US" b="1" dirty="0" smtClean="0"/>
              <a:t>Caste &amp; Race:</a:t>
            </a:r>
            <a:r>
              <a:rPr lang="en-US" dirty="0" smtClean="0"/>
              <a:t> Systematic denial of quality education or housing to specific groups, leading to a "cycle of poverty" that is often blamed on the victims themselves rather than the system.</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2. Moving from "Negative Peace" to "Positive Peace"</a:t>
            </a:r>
          </a:p>
          <a:p>
            <a:r>
              <a:rPr lang="en-US" dirty="0" smtClean="0"/>
              <a:t>As defined by Johan </a:t>
            </a:r>
            <a:r>
              <a:rPr lang="en-US" dirty="0" err="1" smtClean="0"/>
              <a:t>Galtung</a:t>
            </a:r>
            <a:r>
              <a:rPr lang="en-US" dirty="0" smtClean="0"/>
              <a:t>:</a:t>
            </a:r>
          </a:p>
          <a:p>
            <a:r>
              <a:rPr lang="en-US" b="1" dirty="0" smtClean="0"/>
              <a:t>Negative Peace:</a:t>
            </a:r>
            <a:r>
              <a:rPr lang="en-US" dirty="0" smtClean="0"/>
              <a:t> The mere absence of physical blows. (e.g., a woman stays in a marriage where she is not hit, but has no money, no voice, and no freedom).</a:t>
            </a:r>
          </a:p>
          <a:p>
            <a:r>
              <a:rPr lang="en-US" b="1" dirty="0" smtClean="0"/>
              <a:t>Positive Peace:</a:t>
            </a:r>
            <a:r>
              <a:rPr lang="en-US" dirty="0" smtClean="0"/>
              <a:t> The presence of social justice, equality, and the full realization of human potential.</a:t>
            </a:r>
          </a:p>
          <a:p>
            <a:r>
              <a:rPr lang="en-US" b="1" dirty="0" smtClean="0"/>
              <a:t>The Goal:</a:t>
            </a:r>
            <a:r>
              <a:rPr lang="en-US" dirty="0" smtClean="0"/>
              <a:t> India’s progress shouldn't be measured by a decrease in reported FIRs alone, but by an increase in women’s land ownership, labor participation, and bodily autonomy.</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3. The "Cost" of Silence</a:t>
            </a:r>
          </a:p>
          <a:p>
            <a:r>
              <a:rPr lang="en-US" dirty="0" smtClean="0"/>
              <a:t>The conclusion should highlight that structural violence against women is a </a:t>
            </a:r>
            <a:r>
              <a:rPr lang="en-US" b="1" dirty="0" smtClean="0"/>
              <a:t>drain on the nation</a:t>
            </a:r>
            <a:r>
              <a:rPr lang="en-US" dirty="0" smtClean="0"/>
              <a:t>:</a:t>
            </a:r>
          </a:p>
          <a:p>
            <a:r>
              <a:rPr lang="en-US" b="1" dirty="0" smtClean="0"/>
              <a:t>Economic Cost:</a:t>
            </a:r>
            <a:r>
              <a:rPr lang="en-US" dirty="0" smtClean="0"/>
              <a:t> The loss of productivity and the health burden of domestic violence costs the Indian economy billions.</a:t>
            </a:r>
          </a:p>
          <a:p>
            <a:r>
              <a:rPr lang="en-US" b="1" dirty="0" smtClean="0"/>
              <a:t>Intergenerational Cost:</a:t>
            </a:r>
            <a:r>
              <a:rPr lang="en-US" dirty="0" smtClean="0"/>
              <a:t> Children who grow up in homes where violence is "normal" are more likely to become either victims or perpetrators, ensuring the cycle continues into the next decade.</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4. A Call to Action: Dismantling the Structure</a:t>
            </a:r>
          </a:p>
          <a:p>
            <a:r>
              <a:rPr lang="en-US" dirty="0" smtClean="0"/>
              <a:t>The final slide should offer a roadmap for the audience, whether they are students, policymakers, or citizens:</a:t>
            </a:r>
          </a:p>
          <a:p>
            <a:r>
              <a:rPr lang="en-US" b="1" dirty="0" smtClean="0"/>
              <a:t>Challenge the "Normal":</a:t>
            </a:r>
            <a:r>
              <a:rPr lang="en-US" dirty="0" smtClean="0"/>
              <a:t> Refuse to accept "adjustment" as a solution for abuse.</a:t>
            </a:r>
          </a:p>
          <a:p>
            <a:r>
              <a:rPr lang="en-US" b="1" dirty="0" smtClean="0"/>
              <a:t>Policy over Charity:</a:t>
            </a:r>
            <a:r>
              <a:rPr lang="en-US" dirty="0" smtClean="0"/>
              <a:t> Advocate for structural changes (like marital rape laws and equal inheritance) rather than just temporary shelters.</a:t>
            </a:r>
          </a:p>
          <a:p>
            <a:r>
              <a:rPr lang="en-US" b="1" dirty="0" smtClean="0"/>
              <a:t>Individual Agency:</a:t>
            </a:r>
            <a:r>
              <a:rPr lang="en-US" dirty="0" smtClean="0"/>
              <a:t> Recognize that every time we challenge a gender stereotype—at home, in the office, or in the classroom—we are chipping away at a violent structure.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4. Why the Term Matters</a:t>
            </a:r>
          </a:p>
          <a:p>
            <a:r>
              <a:rPr lang="en-US" dirty="0" smtClean="0"/>
              <a:t>The concept is powerful because it shifts the focus from </a:t>
            </a:r>
            <a:r>
              <a:rPr lang="en-US" b="1" dirty="0" smtClean="0"/>
              <a:t>symptoms</a:t>
            </a:r>
            <a:r>
              <a:rPr lang="en-US" dirty="0" smtClean="0"/>
              <a:t> to </a:t>
            </a:r>
            <a:r>
              <a:rPr lang="en-US" b="1" dirty="0" smtClean="0"/>
              <a:t>root causes</a:t>
            </a:r>
            <a:r>
              <a:rPr lang="en-US" dirty="0" smtClean="0"/>
              <a:t>.</a:t>
            </a:r>
          </a:p>
          <a:p>
            <a:r>
              <a:rPr lang="en-US" dirty="0" smtClean="0"/>
              <a:t>If you see a starving child, </a:t>
            </a:r>
            <a:r>
              <a:rPr lang="en-US" b="1" dirty="0" smtClean="0"/>
              <a:t>direct aid</a:t>
            </a:r>
            <a:r>
              <a:rPr lang="en-US" dirty="0" smtClean="0"/>
              <a:t> provides food.</a:t>
            </a:r>
          </a:p>
          <a:p>
            <a:r>
              <a:rPr lang="en-US" dirty="0" smtClean="0"/>
              <a:t>If you see </a:t>
            </a:r>
            <a:r>
              <a:rPr lang="en-US" b="1" dirty="0" smtClean="0"/>
              <a:t>structural violence</a:t>
            </a:r>
            <a:r>
              <a:rPr lang="en-US" dirty="0" smtClean="0"/>
              <a:t>, you ask </a:t>
            </a:r>
            <a:r>
              <a:rPr lang="en-US" i="1" dirty="0" smtClean="0"/>
              <a:t>why</a:t>
            </a:r>
            <a:r>
              <a:rPr lang="en-US" dirty="0" smtClean="0"/>
              <a:t> the food is being diverted, </a:t>
            </a:r>
            <a:r>
              <a:rPr lang="en-US" i="1" dirty="0" smtClean="0"/>
              <a:t>why</a:t>
            </a:r>
            <a:r>
              <a:rPr lang="en-US" dirty="0" smtClean="0"/>
              <a:t> the parents have no land, and </a:t>
            </a:r>
            <a:r>
              <a:rPr lang="en-US" i="1" dirty="0" smtClean="0"/>
              <a:t>how</a:t>
            </a:r>
            <a:r>
              <a:rPr lang="en-US" dirty="0" smtClean="0"/>
              <a:t> the laws are keeping them hungry.</a:t>
            </a:r>
          </a:p>
          <a:p>
            <a:r>
              <a:rPr lang="en-US" dirty="0" smtClean="0"/>
              <a:t>"Structural violence is silent, it does not show, its progress is slow... it is built into the structure and shows up as unequal power and consequently as unequal life chances." — </a:t>
            </a:r>
            <a:r>
              <a:rPr lang="en-US" b="1" dirty="0" smtClean="0"/>
              <a:t>Johan </a:t>
            </a:r>
            <a:r>
              <a:rPr lang="en-US" b="1" dirty="0" err="1" smtClean="0"/>
              <a:t>Galtung</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b="1" dirty="0" smtClean="0"/>
              <a:t>The Indian Context: A Gendered Hierarchy:</a:t>
            </a:r>
          </a:p>
          <a:p>
            <a:r>
              <a:rPr lang="en-US" dirty="0" smtClean="0"/>
              <a:t>In the Indian context, a </a:t>
            </a:r>
            <a:r>
              <a:rPr lang="en-US" b="1" dirty="0" smtClean="0"/>
              <a:t>gendered hierarchy</a:t>
            </a:r>
            <a:r>
              <a:rPr lang="en-US" dirty="0" smtClean="0"/>
              <a:t> is not just a collection of individual prejudices; it is a sophisticated, historical, and structural system that organizes power, resources, and value. It operates through the intersection of patriarchy, caste, and economic control.</a:t>
            </a:r>
          </a:p>
          <a:p>
            <a:r>
              <a:rPr lang="en-US" dirty="0" smtClean="0"/>
              <a:t>To understand this hierarchy elaborately, we must look at the specific "pillars" that uphold it in India.</a:t>
            </a:r>
          </a:p>
          <a:p>
            <a:r>
              <a:rPr lang="en-US" b="1" dirty="0" smtClean="0"/>
              <a:t>1. The Principle of </a:t>
            </a:r>
            <a:r>
              <a:rPr lang="en-US" b="1" dirty="0" err="1" smtClean="0"/>
              <a:t>Patrilocality</a:t>
            </a:r>
            <a:r>
              <a:rPr lang="en-US" b="1" dirty="0" smtClean="0"/>
              <a:t> and </a:t>
            </a:r>
            <a:r>
              <a:rPr lang="en-US" b="1" dirty="0" err="1" smtClean="0"/>
              <a:t>Patrilineality</a:t>
            </a:r>
            <a:endParaRPr lang="en-US" b="1" dirty="0" smtClean="0"/>
          </a:p>
          <a:p>
            <a:r>
              <a:rPr lang="en-US" dirty="0" smtClean="0"/>
              <a:t>At the heart of the Indian gendered hierarchy is the structure of the family.</a:t>
            </a:r>
          </a:p>
          <a:p>
            <a:r>
              <a:rPr lang="en-US" b="1" dirty="0" err="1" smtClean="0"/>
              <a:t>Patrilocality</a:t>
            </a:r>
            <a:r>
              <a:rPr lang="en-US" b="1" dirty="0" smtClean="0"/>
              <a:t>:</a:t>
            </a:r>
            <a:r>
              <a:rPr lang="en-US" dirty="0" smtClean="0"/>
              <a:t> The custom where a woman leaves her natal home to live with her husband’s family. This often renders her a "guest" in her first home and an "outsider" in her second, weakening her social support network and bargaining power.</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791200"/>
          </a:xfrm>
        </p:spPr>
        <p:txBody>
          <a:bodyPr>
            <a:normAutofit fontScale="85000" lnSpcReduction="10000"/>
          </a:bodyPr>
          <a:lstStyle/>
          <a:p>
            <a:r>
              <a:rPr lang="en-US" b="1" dirty="0" err="1" smtClean="0"/>
              <a:t>Patrilineality</a:t>
            </a:r>
            <a:r>
              <a:rPr lang="en-US" b="1" dirty="0" smtClean="0"/>
              <a:t>:</a:t>
            </a:r>
            <a:r>
              <a:rPr lang="en-US" dirty="0" smtClean="0"/>
              <a:t> The practice of tracing lineage and inheriting property through the male line. Despite legal reforms (like the Hindu Succession Act amendments), land and ancestral property remain overwhelmingly in male hands, creating a structural "wealth gap" that makes women economically dependent on men throughout their lives.</a:t>
            </a:r>
          </a:p>
          <a:p>
            <a:endParaRPr lang="en-US" dirty="0" smtClean="0"/>
          </a:p>
          <a:p>
            <a:r>
              <a:rPr lang="en-US" b="1" dirty="0" smtClean="0"/>
              <a:t>2. The "Karta" and the Ideology of Protection</a:t>
            </a:r>
          </a:p>
          <a:p>
            <a:r>
              <a:rPr lang="en-US" dirty="0" smtClean="0"/>
              <a:t>The hierarchy is traditionally topped by the </a:t>
            </a:r>
            <a:r>
              <a:rPr lang="en-US" b="1" dirty="0" smtClean="0"/>
              <a:t>Karta</a:t>
            </a:r>
            <a:r>
              <a:rPr lang="en-US" dirty="0" smtClean="0"/>
              <a:t> (the eldest male head of the household).</a:t>
            </a:r>
          </a:p>
          <a:p>
            <a:r>
              <a:rPr lang="en-US" dirty="0" smtClean="0"/>
              <a:t>This role isn't just about leadership; it’s about </a:t>
            </a:r>
            <a:r>
              <a:rPr lang="en-US" b="1" dirty="0" smtClean="0"/>
              <a:t>control</a:t>
            </a:r>
            <a:r>
              <a:rPr lang="en-US" dirty="0" smtClean="0"/>
              <a:t>.</a:t>
            </a:r>
          </a:p>
          <a:p>
            <a:r>
              <a:rPr lang="en-US" dirty="0" smtClean="0"/>
              <a:t>Women are often placed in a position of "permanent </a:t>
            </a:r>
            <a:r>
              <a:rPr lang="en-US" dirty="0" err="1" smtClean="0"/>
              <a:t>wardship</a:t>
            </a:r>
            <a:r>
              <a:rPr lang="en-US" dirty="0" smtClean="0"/>
              <a:t>"—protected by the father in youth, the husband in marriage, and the son in old age.</a:t>
            </a:r>
          </a:p>
          <a:p>
            <a:r>
              <a:rPr lang="en-US" b="1" dirty="0" smtClean="0"/>
              <a:t>The Paradox:</a:t>
            </a:r>
            <a:r>
              <a:rPr lang="en-US" dirty="0" smtClean="0"/>
              <a:t> While women are "venerated" as mothers or goddesses (Cultural Violence), they are often denied </a:t>
            </a:r>
            <a:r>
              <a:rPr lang="en-US" b="1" dirty="0" smtClean="0"/>
              <a:t>agency</a:t>
            </a:r>
            <a:r>
              <a:rPr lang="en-US" dirty="0" smtClean="0"/>
              <a:t> (the right to make their own choices) in daily life.</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3. The Marriage Market and "</a:t>
            </a:r>
            <a:r>
              <a:rPr lang="en-US" b="1" dirty="0" err="1" smtClean="0"/>
              <a:t>Paraya</a:t>
            </a:r>
            <a:r>
              <a:rPr lang="en-US" b="1" dirty="0" smtClean="0"/>
              <a:t> </a:t>
            </a:r>
            <a:r>
              <a:rPr lang="en-US" b="1" dirty="0" err="1" smtClean="0"/>
              <a:t>Dhan</a:t>
            </a:r>
            <a:r>
              <a:rPr lang="en-US" b="1" dirty="0" smtClean="0"/>
              <a:t>"</a:t>
            </a:r>
          </a:p>
          <a:p>
            <a:r>
              <a:rPr lang="en-US" dirty="0" smtClean="0"/>
              <a:t>The hierarchy is reinforced by the cultural perception of daughters as </a:t>
            </a:r>
            <a:r>
              <a:rPr lang="en-US" i="1" dirty="0" err="1" smtClean="0"/>
              <a:t>Paraya</a:t>
            </a:r>
            <a:r>
              <a:rPr lang="en-US" i="1" dirty="0" smtClean="0"/>
              <a:t> </a:t>
            </a:r>
            <a:r>
              <a:rPr lang="en-US" i="1" dirty="0" err="1" smtClean="0"/>
              <a:t>Dhan</a:t>
            </a:r>
            <a:r>
              <a:rPr lang="en-US" dirty="0" smtClean="0"/>
              <a:t> (someone else’s wealth).</a:t>
            </a:r>
          </a:p>
          <a:p>
            <a:r>
              <a:rPr lang="en-US" b="1" dirty="0" smtClean="0"/>
              <a:t>Investment Gap:</a:t>
            </a:r>
            <a:r>
              <a:rPr lang="en-US" dirty="0" smtClean="0"/>
              <a:t> Because a daughter "belongs" to another family after marriage, families may under-invest in her higher education or health compared to a son.</a:t>
            </a:r>
          </a:p>
          <a:p>
            <a:r>
              <a:rPr lang="en-US" b="1" dirty="0" smtClean="0"/>
              <a:t>Dowry:</a:t>
            </a:r>
            <a:r>
              <a:rPr lang="en-US" dirty="0" smtClean="0"/>
              <a:t> Despite being illegal, the dowry system persists as a structural economic transfer that devalues women, often framing them as a financial "burden" to be offloaded.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US" b="1" dirty="0" smtClean="0"/>
              <a:t>4. </a:t>
            </a:r>
            <a:r>
              <a:rPr lang="en-US" b="1" dirty="0" err="1" smtClean="0"/>
              <a:t>Intersectionality</a:t>
            </a:r>
            <a:r>
              <a:rPr lang="en-US" b="1" dirty="0" smtClean="0"/>
              <a:t>: Caste and Gender</a:t>
            </a:r>
          </a:p>
          <a:p>
            <a:r>
              <a:rPr lang="en-US" dirty="0" smtClean="0"/>
              <a:t>The gendered hierarchy in India cannot be separated from the </a:t>
            </a:r>
            <a:r>
              <a:rPr lang="en-US" b="1" dirty="0" smtClean="0"/>
              <a:t>Caste system</a:t>
            </a:r>
            <a:r>
              <a:rPr lang="en-US" dirty="0" smtClean="0"/>
              <a:t>.</a:t>
            </a:r>
          </a:p>
          <a:p>
            <a:r>
              <a:rPr lang="en-US" b="1" dirty="0" smtClean="0"/>
              <a:t>Endogamy:</a:t>
            </a:r>
            <a:r>
              <a:rPr lang="en-US" dirty="0" smtClean="0"/>
              <a:t> The practice of marrying within one's caste is the primary tool for maintaining caste purity. To control the "purity" of the caste, the sexuality and mobility of women must be strictly regulated.</a:t>
            </a:r>
          </a:p>
          <a:p>
            <a:r>
              <a:rPr lang="en-US" b="1" dirty="0" smtClean="0"/>
              <a:t>The Hierarchy of Vulnerability:</a:t>
            </a:r>
            <a:r>
              <a:rPr lang="en-US" dirty="0" smtClean="0"/>
              <a:t> A </a:t>
            </a:r>
            <a:r>
              <a:rPr lang="en-US" dirty="0" err="1" smtClean="0"/>
              <a:t>Dalit</a:t>
            </a:r>
            <a:r>
              <a:rPr lang="en-US" dirty="0" smtClean="0"/>
              <a:t> woman faces a "triple burden"—the structural violence of class (poverty), the structural violence of caste (</a:t>
            </a:r>
            <a:r>
              <a:rPr lang="en-US" dirty="0" err="1" smtClean="0"/>
              <a:t>untouchability</a:t>
            </a:r>
            <a:r>
              <a:rPr lang="en-US" dirty="0" smtClean="0"/>
              <a:t>/stigma), and the structural violence of gender (patriarchy).</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TotalTime>
  <Words>4496</Words>
  <Application>Microsoft Office PowerPoint</Application>
  <PresentationFormat>On-screen Show (4:3)</PresentationFormat>
  <Paragraphs>202</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Conclusions</vt:lpstr>
      <vt:lpstr>Slide 40</vt:lpstr>
      <vt:lpstr>Slide 41</vt:lpstr>
      <vt:lpstr>Slide 42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18</cp:revision>
  <dcterms:created xsi:type="dcterms:W3CDTF">2006-08-16T00:00:00Z</dcterms:created>
  <dcterms:modified xsi:type="dcterms:W3CDTF">2026-03-23T05:12:02Z</dcterms:modified>
</cp:coreProperties>
</file>