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DC8E62-41B3-482F-9E8E-0B3DEA281E8A}" type="datetimeFigureOut">
              <a:rPr lang="en-US" smtClean="0"/>
              <a:t>03/05/2020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DC8E62-41B3-482F-9E8E-0B3DEA281E8A}" type="datetimeFigureOut">
              <a:rPr lang="en-US" smtClean="0"/>
              <a:t>03/05/2020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DC8E62-41B3-482F-9E8E-0B3DEA281E8A}" type="datetimeFigureOut">
              <a:rPr lang="en-US" smtClean="0"/>
              <a:t>03/05/2020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DC8E62-41B3-482F-9E8E-0B3DEA281E8A}" type="datetimeFigureOut">
              <a:rPr lang="en-US" smtClean="0"/>
              <a:t>03/05/2020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DC8E62-41B3-482F-9E8E-0B3DEA281E8A}" type="datetimeFigureOut">
              <a:rPr lang="en-US" smtClean="0"/>
              <a:t>03/05/2020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DC8E62-41B3-482F-9E8E-0B3DEA281E8A}" type="datetimeFigureOut">
              <a:rPr lang="en-US" smtClean="0"/>
              <a:t>03/05/2020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DC8E62-41B3-482F-9E8E-0B3DEA281E8A}" type="datetimeFigureOut">
              <a:rPr lang="en-US" smtClean="0"/>
              <a:t>03/05/2020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DC8E62-41B3-482F-9E8E-0B3DEA281E8A}" type="datetimeFigureOut">
              <a:rPr lang="en-US" smtClean="0"/>
              <a:t>03/05/2020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DC8E62-41B3-482F-9E8E-0B3DEA281E8A}" type="datetimeFigureOut">
              <a:rPr lang="en-US" smtClean="0"/>
              <a:t>03/05/2020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DC8E62-41B3-482F-9E8E-0B3DEA281E8A}" type="datetimeFigureOut">
              <a:rPr lang="en-US" smtClean="0"/>
              <a:t>03/05/2020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DC8E62-41B3-482F-9E8E-0B3DEA281E8A}" type="datetimeFigureOut">
              <a:rPr lang="en-US" smtClean="0"/>
              <a:t>03/05/2020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1F8298-130D-4EDC-9745-1BAA92E51CA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DC8E62-41B3-482F-9E8E-0B3DEA281E8A}" type="datetimeFigureOut">
              <a:rPr lang="en-US" smtClean="0"/>
              <a:t>03/05/2020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1F8298-130D-4EDC-9745-1BAA92E51CA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52400"/>
            <a:ext cx="9144000" cy="6001643"/>
          </a:xfrm>
          <a:prstGeom prst="rect">
            <a:avLst/>
          </a:prstGeom>
        </p:spPr>
        <p:txBody>
          <a:bodyPr wrap="square">
            <a:spAutoFit/>
          </a:bodyPr>
          <a:lstStyle/>
          <a:p>
            <a:pPr algn="ctr"/>
            <a:r>
              <a:rPr lang="en-US" sz="2800" b="1" dirty="0" smtClean="0">
                <a:latin typeface="Calibri" pitchFamily="34" charset="0"/>
              </a:rPr>
              <a:t>IMPACT OF ENVIRONMENT AND MITIGATION</a:t>
            </a:r>
          </a:p>
          <a:p>
            <a:endParaRPr lang="en-US" sz="2800" b="1" dirty="0">
              <a:latin typeface="Calibri" pitchFamily="34" charset="0"/>
            </a:endParaRPr>
          </a:p>
          <a:p>
            <a:endParaRPr lang="en-US" sz="2800" b="1" dirty="0" smtClean="0">
              <a:latin typeface="Calibri" pitchFamily="34" charset="0"/>
            </a:endParaRPr>
          </a:p>
          <a:p>
            <a:r>
              <a:rPr lang="en-US" sz="2400" b="1" dirty="0" smtClean="0">
                <a:latin typeface="Calibri" pitchFamily="34" charset="0"/>
              </a:rPr>
              <a:t>Thresholds of Human Impact on Biodiversity</a:t>
            </a:r>
          </a:p>
          <a:p>
            <a:endParaRPr lang="en-US" sz="2400" b="1" dirty="0" smtClean="0">
              <a:latin typeface="Calibri" pitchFamily="34" charset="0"/>
            </a:endParaRPr>
          </a:p>
          <a:p>
            <a:pPr algn="just">
              <a:lnSpc>
                <a:spcPct val="150000"/>
              </a:lnSpc>
            </a:pPr>
            <a:r>
              <a:rPr lang="en-US" sz="2400" dirty="0" smtClean="0">
                <a:latin typeface="Calibri" pitchFamily="34" charset="0"/>
              </a:rPr>
              <a:t>Population—nomadic to sedentary settlement pattern with increasing population density, nucleation (settlements to cities), and pollution.</a:t>
            </a:r>
          </a:p>
          <a:p>
            <a:pPr algn="just">
              <a:lnSpc>
                <a:spcPct val="150000"/>
              </a:lnSpc>
            </a:pPr>
            <a:r>
              <a:rPr lang="en-US" sz="2400" dirty="0" smtClean="0">
                <a:latin typeface="Calibri" pitchFamily="34" charset="0"/>
              </a:rPr>
              <a:t>Food—wild to domesticated foods with shift from foraging to farming</a:t>
            </a:r>
          </a:p>
          <a:p>
            <a:pPr algn="just">
              <a:lnSpc>
                <a:spcPct val="150000"/>
              </a:lnSpc>
            </a:pPr>
            <a:r>
              <a:rPr lang="en-US" sz="2400" dirty="0" smtClean="0">
                <a:latin typeface="Calibri" pitchFamily="34" charset="0"/>
              </a:rPr>
              <a:t>Energy—somatic (human and animal) to </a:t>
            </a:r>
            <a:r>
              <a:rPr lang="en-US" sz="2400" dirty="0" err="1" smtClean="0">
                <a:latin typeface="Calibri" pitchFamily="34" charset="0"/>
              </a:rPr>
              <a:t>extrasomatic</a:t>
            </a:r>
            <a:r>
              <a:rPr lang="en-US" sz="2400" dirty="0" smtClean="0">
                <a:latin typeface="Calibri" pitchFamily="34" charset="0"/>
              </a:rPr>
              <a:t> (water, wind, wood, fossil fuel, nuclear) sources of energy for work</a:t>
            </a:r>
          </a:p>
          <a:p>
            <a:pPr algn="just">
              <a:lnSpc>
                <a:spcPct val="150000"/>
              </a:lnSpc>
            </a:pPr>
            <a:r>
              <a:rPr lang="en-US" sz="2400" dirty="0" smtClean="0">
                <a:latin typeface="Calibri" pitchFamily="34" charset="0"/>
              </a:rPr>
              <a:t>Land—extensive (horticultural) to intensive (agricultural) land use; land tenure—community/public to private/corporate ownership</a:t>
            </a:r>
            <a:endParaRPr lang="en-US"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r>
              <a:rPr lang="en-US" b="1" dirty="0" smtClean="0">
                <a:latin typeface="Calibri" pitchFamily="34" charset="0"/>
              </a:rPr>
              <a:t>Habitat loss and fragmentation</a:t>
            </a:r>
          </a:p>
          <a:p>
            <a:pPr algn="just">
              <a:buNone/>
            </a:pPr>
            <a:r>
              <a:rPr lang="en-US" dirty="0" smtClean="0">
                <a:latin typeface="Calibri" pitchFamily="34" charset="0"/>
              </a:rPr>
              <a:t>	</a:t>
            </a:r>
            <a:r>
              <a:rPr lang="en-US" dirty="0" err="1" smtClean="0">
                <a:latin typeface="Calibri" pitchFamily="34" charset="0"/>
              </a:rPr>
              <a:t>i</a:t>
            </a:r>
            <a:r>
              <a:rPr lang="en-US" dirty="0" smtClean="0">
                <a:latin typeface="Calibri" pitchFamily="34" charset="0"/>
              </a:rPr>
              <a:t>) expansion of marginal agriculture</a:t>
            </a:r>
          </a:p>
          <a:p>
            <a:pPr algn="just">
              <a:buNone/>
            </a:pPr>
            <a:r>
              <a:rPr lang="en-US" dirty="0" smtClean="0">
                <a:latin typeface="Calibri" pitchFamily="34" charset="0"/>
              </a:rPr>
              <a:t>	ii) increase in built-up areas </a:t>
            </a:r>
          </a:p>
          <a:p>
            <a:pPr algn="just">
              <a:buNone/>
            </a:pPr>
            <a:r>
              <a:rPr lang="en-US" dirty="0" smtClean="0">
                <a:latin typeface="Calibri" pitchFamily="34" charset="0"/>
              </a:rPr>
              <a:t>	</a:t>
            </a:r>
            <a:r>
              <a:rPr lang="en-US" dirty="0" err="1" smtClean="0">
                <a:latin typeface="Calibri" pitchFamily="34" charset="0"/>
              </a:rPr>
              <a:t>egs</a:t>
            </a:r>
            <a:r>
              <a:rPr lang="en-US" dirty="0" smtClean="0">
                <a:latin typeface="Calibri" pitchFamily="34" charset="0"/>
              </a:rPr>
              <a:t>. loss of 98% of the tropical dry forest along Central 	America’s Pacific Coast and loss of 22% of the Mangroves in 	Thailand</a:t>
            </a:r>
          </a:p>
          <a:p>
            <a:pPr algn="just"/>
            <a:r>
              <a:rPr lang="en-US" b="1" dirty="0" smtClean="0">
                <a:latin typeface="Calibri" pitchFamily="34" charset="0"/>
              </a:rPr>
              <a:t>Introduced species</a:t>
            </a:r>
          </a:p>
          <a:p>
            <a:pPr algn="just">
              <a:buNone/>
            </a:pPr>
            <a:r>
              <a:rPr lang="en-US" dirty="0" smtClean="0">
                <a:latin typeface="Calibri" pitchFamily="34" charset="0"/>
              </a:rPr>
              <a:t>	</a:t>
            </a:r>
            <a:r>
              <a:rPr lang="en-US" dirty="0" err="1" smtClean="0">
                <a:latin typeface="Calibri" pitchFamily="34" charset="0"/>
              </a:rPr>
              <a:t>i</a:t>
            </a:r>
            <a:r>
              <a:rPr lang="en-US" dirty="0" smtClean="0">
                <a:latin typeface="Calibri" pitchFamily="34" charset="0"/>
              </a:rPr>
              <a:t>) They are responsible for many recorded species extinctions 	especially on islands </a:t>
            </a:r>
          </a:p>
          <a:p>
            <a:pPr algn="just">
              <a:buNone/>
            </a:pPr>
            <a:r>
              <a:rPr lang="en-US" dirty="0" smtClean="0">
                <a:latin typeface="Calibri" pitchFamily="34" charset="0"/>
              </a:rPr>
              <a:t>	ii) In Hawaii some 86 introduced plant species seriously threaten 	native biodiversity where only one introduced tree species 	has now displaced more than 30,000 acres of native forests</a:t>
            </a:r>
          </a:p>
          <a:p>
            <a:pPr algn="just"/>
            <a:r>
              <a:rPr lang="en-US" b="1" dirty="0" smtClean="0">
                <a:latin typeface="Calibri" pitchFamily="34" charset="0"/>
              </a:rPr>
              <a:t>Over exploitation of plant and animal species</a:t>
            </a:r>
          </a:p>
          <a:p>
            <a:pPr algn="just">
              <a:buNone/>
            </a:pPr>
            <a:r>
              <a:rPr lang="en-US" dirty="0" smtClean="0">
                <a:latin typeface="Calibri" pitchFamily="34" charset="0"/>
              </a:rPr>
              <a:t>	- medicinal herbs and aromatic plants, commercial timber and 	endangered animal species like tigers, elephants, rhinos etc.</a:t>
            </a:r>
          </a:p>
          <a:p>
            <a:pPr algn="just"/>
            <a:endParaRPr lang="en-US" dirty="0" smtClean="0">
              <a:latin typeface="Calibri" pitchFamily="34" charset="0"/>
            </a:endParaRPr>
          </a:p>
          <a:p>
            <a:pPr algn="just"/>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dirty="0" smtClean="0">
                <a:latin typeface="Calibri" pitchFamily="34" charset="0"/>
              </a:rPr>
              <a:t>Pollution of soil, water and atmosphere</a:t>
            </a:r>
          </a:p>
          <a:p>
            <a:pPr>
              <a:buNone/>
            </a:pPr>
            <a:r>
              <a:rPr lang="en-US" dirty="0" smtClean="0">
                <a:latin typeface="Calibri" pitchFamily="34" charset="0"/>
              </a:rPr>
              <a:t>		- unscientific use of fertilizers, pesticides and insecticides</a:t>
            </a:r>
          </a:p>
          <a:p>
            <a:pPr>
              <a:buNone/>
            </a:pPr>
            <a:r>
              <a:rPr lang="en-US" dirty="0" smtClean="0">
                <a:latin typeface="Calibri" pitchFamily="34" charset="0"/>
              </a:rPr>
              <a:t>		- air pollutants from industries causing acid rain and 	depletion of  the ozone layer</a:t>
            </a:r>
          </a:p>
          <a:p>
            <a:r>
              <a:rPr lang="en-US" dirty="0" smtClean="0">
                <a:latin typeface="Calibri" pitchFamily="34" charset="0"/>
              </a:rPr>
              <a:t>Global climate change</a:t>
            </a:r>
          </a:p>
          <a:p>
            <a:pPr>
              <a:buNone/>
            </a:pPr>
            <a:r>
              <a:rPr lang="en-US" dirty="0" smtClean="0">
                <a:latin typeface="Calibri" pitchFamily="34" charset="0"/>
              </a:rPr>
              <a:t>		- side effect of air pollution</a:t>
            </a:r>
          </a:p>
          <a:p>
            <a:pPr>
              <a:buNone/>
            </a:pPr>
            <a:r>
              <a:rPr lang="en-US" dirty="0" smtClean="0">
                <a:latin typeface="Calibri" pitchFamily="34" charset="0"/>
              </a:rPr>
              <a:t>		- increase of green house gases</a:t>
            </a:r>
          </a:p>
          <a:p>
            <a:pPr>
              <a:buNone/>
            </a:pPr>
            <a:r>
              <a:rPr lang="en-US" dirty="0" smtClean="0">
                <a:latin typeface="Calibri" pitchFamily="34" charset="0"/>
              </a:rPr>
              <a:t>		- each 1</a:t>
            </a:r>
            <a:r>
              <a:rPr lang="en-US" baseline="30000" dirty="0" smtClean="0">
                <a:latin typeface="Calibri" pitchFamily="34" charset="0"/>
              </a:rPr>
              <a:t>0</a:t>
            </a:r>
            <a:r>
              <a:rPr lang="en-US" dirty="0" smtClean="0">
                <a:latin typeface="Calibri" pitchFamily="34" charset="0"/>
              </a:rPr>
              <a:t>C rise in temperature will displace the limit of 	tolerance  of land species some 125 </a:t>
            </a:r>
            <a:r>
              <a:rPr lang="en-US" dirty="0" err="1" smtClean="0">
                <a:latin typeface="Calibri" pitchFamily="34" charset="0"/>
              </a:rPr>
              <a:t>kms</a:t>
            </a:r>
            <a:r>
              <a:rPr lang="en-US" dirty="0" smtClean="0">
                <a:latin typeface="Calibri" pitchFamily="34" charset="0"/>
              </a:rPr>
              <a:t> towards the poles or 150 </a:t>
            </a:r>
            <a:r>
              <a:rPr lang="en-US" dirty="0" err="1" smtClean="0">
                <a:latin typeface="Calibri" pitchFamily="34" charset="0"/>
              </a:rPr>
              <a:t>metres</a:t>
            </a:r>
            <a:r>
              <a:rPr lang="en-US" dirty="0" smtClean="0">
                <a:latin typeface="Calibri" pitchFamily="34" charset="0"/>
              </a:rPr>
              <a:t> change in altitude</a:t>
            </a:r>
          </a:p>
          <a:p>
            <a:r>
              <a:rPr lang="en-US" dirty="0" smtClean="0">
                <a:latin typeface="Calibri" pitchFamily="34" charset="0"/>
              </a:rPr>
              <a:t> Industrial agriculture and forestry</a:t>
            </a:r>
          </a:p>
          <a:p>
            <a:pPr>
              <a:buNone/>
            </a:pPr>
            <a:r>
              <a:rPr lang="en-US" dirty="0" smtClean="0">
                <a:latin typeface="Calibri" pitchFamily="34" charset="0"/>
              </a:rPr>
              <a:t>		- high reduction in the diversity of crop and live stock 	varieties</a:t>
            </a:r>
          </a:p>
          <a:p>
            <a:pPr>
              <a:buNone/>
            </a:pPr>
            <a:r>
              <a:rPr lang="en-US" dirty="0" smtClean="0">
                <a:latin typeface="Calibri" pitchFamily="34" charset="0"/>
              </a:rPr>
              <a:t>		- primary - secondary species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b="1" dirty="0" smtClean="0">
                <a:latin typeface="Calibri" pitchFamily="34" charset="0"/>
              </a:rPr>
              <a:t>Biodiversity Loss in Tropical Forests</a:t>
            </a:r>
          </a:p>
          <a:p>
            <a:pPr algn="just"/>
            <a:r>
              <a:rPr lang="en-US" dirty="0" smtClean="0">
                <a:latin typeface="Calibri" pitchFamily="34" charset="0"/>
              </a:rPr>
              <a:t> Biological diversity is being eroded as fast today as at anytime and this erosion is maximum to be felt in the tropical forests</a:t>
            </a:r>
          </a:p>
          <a:p>
            <a:pPr algn="just"/>
            <a:r>
              <a:rPr lang="en-US" dirty="0" smtClean="0">
                <a:latin typeface="Calibri" pitchFamily="34" charset="0"/>
              </a:rPr>
              <a:t> Estimates show that about 10 million species live on earth and the tropical forests houses around 80-90 % of the total number of species</a:t>
            </a:r>
          </a:p>
          <a:p>
            <a:pPr algn="just"/>
            <a:r>
              <a:rPr lang="en-US" dirty="0" smtClean="0">
                <a:latin typeface="Calibri" pitchFamily="34" charset="0"/>
              </a:rPr>
              <a:t> About 17 million hectares of tropical forests equivalent to 4 times the size of Switzerland are being cleared annually</a:t>
            </a:r>
          </a:p>
          <a:p>
            <a:pPr algn="just"/>
            <a:r>
              <a:rPr lang="en-US" dirty="0" smtClean="0">
                <a:latin typeface="Calibri" pitchFamily="34" charset="0"/>
              </a:rPr>
              <a:t> Scientists estimates that roughly 5-10 % of the tropical forests species may face extinction within the next 20 years </a:t>
            </a:r>
          </a:p>
          <a:p>
            <a:pPr algn="just"/>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b="1" dirty="0" smtClean="0">
                <a:latin typeface="Calibri" pitchFamily="34" charset="0"/>
              </a:rPr>
              <a:t>Biodiversity Loss in Aquatic Systems</a:t>
            </a:r>
          </a:p>
          <a:p>
            <a:pPr>
              <a:buNone/>
            </a:pPr>
            <a:endParaRPr lang="en-US" b="1" dirty="0" smtClean="0">
              <a:latin typeface="Calibri" pitchFamily="34" charset="0"/>
            </a:endParaRPr>
          </a:p>
          <a:p>
            <a:pPr algn="just"/>
            <a:r>
              <a:rPr lang="en-US" dirty="0" smtClean="0">
                <a:latin typeface="Calibri" pitchFamily="34" charset="0"/>
              </a:rPr>
              <a:t> Biodiversity of marine and freshwater system faces serious loss and degradation</a:t>
            </a:r>
          </a:p>
          <a:p>
            <a:pPr algn="just"/>
            <a:r>
              <a:rPr lang="en-US" dirty="0" smtClean="0">
                <a:latin typeface="Calibri" pitchFamily="34" charset="0"/>
              </a:rPr>
              <a:t> The hardest hit of all are freshwater ecosystems battling long term pollution</a:t>
            </a:r>
          </a:p>
          <a:p>
            <a:pPr algn="just"/>
            <a:r>
              <a:rPr lang="en-US" dirty="0" smtClean="0">
                <a:latin typeface="Calibri" pitchFamily="34" charset="0"/>
              </a:rPr>
              <a:t> Marine ecosystems too are suffering from the loss of unique population of many species and are undergoing major ecological changes</a:t>
            </a:r>
          </a:p>
          <a:p>
            <a:pPr algn="just"/>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6858000"/>
          </a:xfrm>
        </p:spPr>
        <p:txBody>
          <a:bodyPr>
            <a:normAutofit/>
          </a:bodyPr>
          <a:lstStyle/>
          <a:p>
            <a:pPr>
              <a:buNone/>
            </a:pPr>
            <a:r>
              <a:rPr lang="en-US" b="1" dirty="0" smtClean="0"/>
              <a:t>Habitat Loss</a:t>
            </a:r>
          </a:p>
          <a:p>
            <a:r>
              <a:rPr lang="en-US" dirty="0" smtClean="0"/>
              <a:t> Worldwide over 700 extinctions of vertebrates, invertebrates and plants have been recorded since 1600</a:t>
            </a:r>
          </a:p>
          <a:p>
            <a:r>
              <a:rPr lang="en-US" dirty="0" smtClean="0"/>
              <a:t> Habitat loss not only precipitate species extinction but also represents loss of biodiversity</a:t>
            </a:r>
          </a:p>
          <a:p>
            <a:r>
              <a:rPr lang="en-US" dirty="0" smtClean="0"/>
              <a:t>	</a:t>
            </a:r>
            <a:r>
              <a:rPr lang="en-US" dirty="0" err="1" smtClean="0"/>
              <a:t>i</a:t>
            </a:r>
            <a:r>
              <a:rPr lang="en-US" dirty="0" smtClean="0"/>
              <a:t>) </a:t>
            </a:r>
            <a:r>
              <a:rPr lang="en-US" dirty="0" err="1" smtClean="0"/>
              <a:t>Bangaladesh</a:t>
            </a:r>
            <a:r>
              <a:rPr lang="en-US" dirty="0" smtClean="0"/>
              <a:t> – only 6% of the primary 	vegetation remains</a:t>
            </a:r>
          </a:p>
          <a:p>
            <a:r>
              <a:rPr lang="en-US" dirty="0" smtClean="0"/>
              <a:t>	ii) 90% of the forests around the Mediterranean 	Sea had already been lost</a:t>
            </a:r>
          </a:p>
          <a:p>
            <a:r>
              <a:rPr lang="en-US" dirty="0" smtClean="0"/>
              <a:t>	iii) In Britain and the Netherlands less than 4% 	of the lowland raised bogs remain unchanged</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629400"/>
          </a:xfrm>
        </p:spPr>
        <p:txBody>
          <a:bodyPr>
            <a:normAutofit fontScale="92500" lnSpcReduction="10000"/>
          </a:bodyPr>
          <a:lstStyle/>
          <a:p>
            <a:pPr>
              <a:buNone/>
            </a:pPr>
            <a:r>
              <a:rPr lang="en-US" b="1" dirty="0" smtClean="0">
                <a:latin typeface="Calibri" pitchFamily="34" charset="0"/>
              </a:rPr>
              <a:t>Threat to Genetic Diversity</a:t>
            </a:r>
          </a:p>
          <a:p>
            <a:r>
              <a:rPr lang="en-US" dirty="0" smtClean="0">
                <a:latin typeface="Calibri" pitchFamily="34" charset="0"/>
              </a:rPr>
              <a:t> Loss of species and ecosystems obscure major threats to genetic diversity</a:t>
            </a:r>
          </a:p>
          <a:p>
            <a:r>
              <a:rPr lang="en-US" dirty="0" smtClean="0">
                <a:latin typeface="Calibri" pitchFamily="34" charset="0"/>
              </a:rPr>
              <a:t> Worldwide 492 genetically distinct population of tree species are endangered</a:t>
            </a:r>
          </a:p>
          <a:p>
            <a:r>
              <a:rPr lang="en-US" dirty="0" smtClean="0">
                <a:latin typeface="Calibri" pitchFamily="34" charset="0"/>
              </a:rPr>
              <a:t> In North-western United States 159 distinct populations of ocean migrating fish are facing high risk of extinction</a:t>
            </a:r>
          </a:p>
          <a:p>
            <a:r>
              <a:rPr lang="en-US" dirty="0" smtClean="0">
                <a:latin typeface="Calibri" pitchFamily="34" charset="0"/>
              </a:rPr>
              <a:t> Loss of genetic diversity could imperil agriculture especially since the 1950’s through the spread of modern “Green Revolution” with regard to varieties of corn, wheat, rice and other crops</a:t>
            </a:r>
          </a:p>
          <a:p>
            <a:r>
              <a:rPr lang="en-US" dirty="0" smtClean="0">
                <a:latin typeface="Calibri" pitchFamily="34" charset="0"/>
              </a:rPr>
              <a:t> Only in Indonesia itself 1500 local rice varieties have become extinct in the last 15 years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6858000"/>
          </a:xfrm>
        </p:spPr>
        <p:txBody>
          <a:bodyPr>
            <a:normAutofit fontScale="92500" lnSpcReduction="10000"/>
          </a:bodyPr>
          <a:lstStyle/>
          <a:p>
            <a:pPr>
              <a:buNone/>
            </a:pPr>
            <a:r>
              <a:rPr lang="en-US" b="1" dirty="0" smtClean="0">
                <a:latin typeface="Calibri" pitchFamily="34" charset="0"/>
              </a:rPr>
              <a:t>Strategy for biodiversity conservation</a:t>
            </a:r>
          </a:p>
          <a:p>
            <a:r>
              <a:rPr lang="en-US" dirty="0" smtClean="0">
                <a:latin typeface="Calibri" pitchFamily="34" charset="0"/>
              </a:rPr>
              <a:t>The development of national and international policy frameworks that foster the sustainable use of biological resources and the maintenance of biodiversity</a:t>
            </a:r>
          </a:p>
          <a:p>
            <a:r>
              <a:rPr lang="en-US" dirty="0" smtClean="0">
                <a:latin typeface="Calibri" pitchFamily="34" charset="0"/>
              </a:rPr>
              <a:t>To create conditions and incentives for effective conservation by local communities</a:t>
            </a:r>
          </a:p>
          <a:p>
            <a:r>
              <a:rPr lang="en-US" dirty="0" smtClean="0">
                <a:latin typeface="Calibri" pitchFamily="34" charset="0"/>
              </a:rPr>
              <a:t>The tools for conserving biodiversity must be strengthened and applied more broadly</a:t>
            </a:r>
          </a:p>
          <a:p>
            <a:r>
              <a:rPr lang="en-US" dirty="0" smtClean="0">
                <a:latin typeface="Calibri" pitchFamily="34" charset="0"/>
              </a:rPr>
              <a:t>Human capacity for conserving and using biodiversity sustainably must be greatly strengthened particularly in developing countries</a:t>
            </a:r>
          </a:p>
          <a:p>
            <a:r>
              <a:rPr lang="en-US" dirty="0" smtClean="0">
                <a:latin typeface="Calibri" pitchFamily="34" charset="0"/>
              </a:rPr>
              <a:t>Conservation action must be </a:t>
            </a:r>
            <a:r>
              <a:rPr lang="en-US" dirty="0" err="1" smtClean="0">
                <a:latin typeface="Calibri" pitchFamily="34" charset="0"/>
              </a:rPr>
              <a:t>catalysed</a:t>
            </a:r>
            <a:r>
              <a:rPr lang="en-US" dirty="0" smtClean="0">
                <a:latin typeface="Calibri" pitchFamily="34" charset="0"/>
              </a:rPr>
              <a:t> through international cooperation and national planning</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62500" lnSpcReduction="20000"/>
          </a:bodyPr>
          <a:lstStyle/>
          <a:p>
            <a:pPr>
              <a:buFont typeface="Wingdings" pitchFamily="2" charset="2"/>
              <a:buNone/>
            </a:pPr>
            <a:r>
              <a:rPr lang="en-US" b="1" dirty="0" smtClean="0"/>
              <a:t>Environmental issues have surfaced throughout human history </a:t>
            </a:r>
            <a:endParaRPr lang="en-US" dirty="0" smtClean="0"/>
          </a:p>
          <a:p>
            <a:pPr>
              <a:lnSpc>
                <a:spcPct val="170000"/>
              </a:lnSpc>
            </a:pPr>
            <a:r>
              <a:rPr lang="en-US" dirty="0" smtClean="0"/>
              <a:t>The evidence is in manuscripts, publications and historical archives, but it is often found under labels like public health, conservation, preservation of nature, smoke abatement, municipal housekeeping, occupational disease, air pollution and water pollution. So the modern word "environmental" encompasses longstanding concerns. </a:t>
            </a:r>
          </a:p>
          <a:p>
            <a:pPr>
              <a:lnSpc>
                <a:spcPct val="170000"/>
              </a:lnSpc>
            </a:pPr>
            <a:r>
              <a:rPr lang="en-US" dirty="0" smtClean="0"/>
              <a:t>Just as individuals are lost without their memories, civilization needs its collective memory in the form we call history. But history does not simply accumulate. Historians must take an interest in recovering facts and interpretations that may be important or useful. </a:t>
            </a:r>
          </a:p>
          <a:p>
            <a:pPr>
              <a:lnSpc>
                <a:spcPct val="170000"/>
              </a:lnSpc>
            </a:pPr>
            <a:r>
              <a:rPr lang="en-US" dirty="0" smtClean="0"/>
              <a:t>A broad lack of historical perspective about green and environmental events has its origins in both neglect and misinformation. </a:t>
            </a:r>
          </a:p>
          <a:p>
            <a:pPr>
              <a:lnSpc>
                <a:spcPct val="170000"/>
              </a:lnSpc>
            </a:pPr>
            <a:r>
              <a:rPr lang="en-US" dirty="0" smtClean="0"/>
              <a:t>This lack of perspective becoming more obvious as environmental protection becomes an increasingly important part of the global social fabric.</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588</Words>
  <Application>Microsoft Office PowerPoint</Application>
  <PresentationFormat>On-screen Show (4:3)</PresentationFormat>
  <Paragraphs>61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DELL</cp:lastModifiedBy>
  <cp:revision>2</cp:revision>
  <dcterms:created xsi:type="dcterms:W3CDTF">2020-05-03T12:05:02Z</dcterms:created>
  <dcterms:modified xsi:type="dcterms:W3CDTF">2020-05-03T12:16:24Z</dcterms:modified>
</cp:coreProperties>
</file>