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altLang="en-US" b="1" dirty="0"/>
              <a:t>Queer Feminism</a:t>
            </a:r>
            <a:endParaRPr lang="en-IN" altLang="en-US" b="1" dirty="0"/>
          </a:p>
        </p:txBody>
      </p:sp>
      <p:sp>
        <p:nvSpPr>
          <p:cNvPr id="3" name="Subtitle 2"/>
          <p:cNvSpPr>
            <a:spLocks noGrp="1"/>
          </p:cNvSpPr>
          <p:nvPr>
            <p:ph type="subTitle" idx="1"/>
          </p:nvPr>
        </p:nvSpPr>
        <p:spPr/>
        <p:txBody>
          <a:bodyPr>
            <a:normAutofit lnSpcReduction="10000"/>
          </a:bodyPr>
          <a:lstStyle/>
          <a:p>
            <a:r>
              <a:rPr lang="en-US">
                <a:sym typeface="+mn-ea"/>
              </a:rPr>
              <a:t>Prepared by </a:t>
            </a:r>
            <a:r>
              <a:rPr lang="en-US" b="1">
                <a:sym typeface="+mn-ea"/>
              </a:rPr>
              <a:t>Dr. Parismita Bhagawati, Asst. Professor, Department of Political Science, Pandu College</a:t>
            </a:r>
            <a:endParaRPr lang="en-US" b="1"/>
          </a:p>
          <a:p>
            <a:r>
              <a:rPr lang="en-US">
                <a:sym typeface="+mn-ea"/>
              </a:rPr>
              <a:t>(as digital teaching material for </a:t>
            </a:r>
            <a:r>
              <a:rPr lang="en-US" altLang="en-US">
                <a:sym typeface="+mn-ea"/>
              </a:rPr>
              <a:t>Semester: 6th Semester </a:t>
            </a:r>
            <a:endParaRPr lang="en-US" altLang="en-US">
              <a:sym typeface="+mn-ea"/>
            </a:endParaRPr>
          </a:p>
          <a:p>
            <a:r>
              <a:rPr lang="en-US" altLang="en-US">
                <a:sym typeface="+mn-ea"/>
              </a:rPr>
              <a:t>Course Name: POL060204: Feminism: Theory and Practice;  Unit II)</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99390" y="246380"/>
            <a:ext cx="11542395" cy="4849495"/>
          </a:xfrm>
          <a:prstGeom prst="rect">
            <a:avLst/>
          </a:prstGeom>
        </p:spPr>
        <p:txBody>
          <a:bodyPr wrap="square">
            <a:spAutoFit/>
          </a:bodyPr>
          <a:p>
            <a:pPr algn="just">
              <a:spcAft>
                <a:spcPct val="60000"/>
              </a:spcAft>
            </a:pPr>
            <a:r>
              <a:rPr sz="3200" b="1">
                <a:latin typeface="Times New Roman" panose="02020603050405020304" charset="0"/>
                <a:cs typeface="Times New Roman" panose="02020603050405020304" charset="0"/>
              </a:rPr>
              <a:t>1. Beyond the "Binary" (The 1 + 1 = 1 Problem)</a:t>
            </a:r>
            <a:endParaRPr sz="3200" b="1">
              <a:latin typeface="Times New Roman" panose="02020603050405020304" charset="0"/>
              <a:cs typeface="Times New Roman" panose="02020603050405020304" charset="0"/>
            </a:endParaRPr>
          </a:p>
          <a:p>
            <a:pPr algn="just"/>
            <a:r>
              <a:rPr sz="3200">
                <a:latin typeface="Times New Roman" panose="02020603050405020304" charset="0"/>
                <a:cs typeface="Times New Roman" panose="02020603050405020304" charset="0"/>
              </a:rPr>
              <a:t>Traditional feminism often operates on a </a:t>
            </a:r>
            <a:r>
              <a:rPr sz="3200" b="1">
                <a:latin typeface="Times New Roman" panose="02020603050405020304" charset="0"/>
                <a:cs typeface="Times New Roman" panose="02020603050405020304" charset="0"/>
              </a:rPr>
              <a:t>binary</a:t>
            </a:r>
            <a:r>
              <a:rPr sz="3200">
                <a:latin typeface="Times New Roman" panose="02020603050405020304" charset="0"/>
                <a:cs typeface="Times New Roman" panose="02020603050405020304" charset="0"/>
              </a:rPr>
              <a:t>: Men vs. Women.</a:t>
            </a:r>
            <a:endParaRPr sz="3200">
              <a:latin typeface="Times New Roman" panose="02020603050405020304" charset="0"/>
              <a:cs typeface="Times New Roman" panose="02020603050405020304" charset="0"/>
            </a:endParaRPr>
          </a:p>
          <a:p>
            <a:pPr algn="just">
              <a:buFont typeface="Arial" panose="020B0604020202020204"/>
              <a:buChar char="•"/>
            </a:pPr>
            <a:r>
              <a:rPr sz="3200" b="1">
                <a:latin typeface="Times New Roman" panose="02020603050405020304" charset="0"/>
                <a:cs typeface="Times New Roman" panose="02020603050405020304" charset="0"/>
              </a:rPr>
              <a:t>The Queer Critique:</a:t>
            </a:r>
            <a:r>
              <a:rPr sz="3200">
                <a:latin typeface="Times New Roman" panose="02020603050405020304" charset="0"/>
                <a:cs typeface="Times New Roman" panose="02020603050405020304" charset="0"/>
              </a:rPr>
              <a:t> Queer feminism argues that this binary is a trap. If we only fight for "women" to be equal to "men," we are still agreeing that those are the only two options.</a:t>
            </a:r>
            <a:endParaRPr sz="3200">
              <a:latin typeface="Times New Roman" panose="02020603050405020304" charset="0"/>
              <a:cs typeface="Times New Roman" panose="02020603050405020304" charset="0"/>
            </a:endParaRPr>
          </a:p>
          <a:p>
            <a:pPr algn="just">
              <a:buFont typeface="Arial" panose="020B0604020202020204"/>
              <a:buChar char="•"/>
            </a:pPr>
            <a:r>
              <a:rPr sz="3200" b="1">
                <a:latin typeface="Times New Roman" panose="02020603050405020304" charset="0"/>
                <a:cs typeface="Times New Roman" panose="02020603050405020304" charset="0"/>
              </a:rPr>
              <a:t>The Concept:</a:t>
            </a:r>
            <a:r>
              <a:rPr sz="3200">
                <a:latin typeface="Times New Roman" panose="02020603050405020304" charset="0"/>
                <a:cs typeface="Times New Roman" panose="02020603050405020304" charset="0"/>
              </a:rPr>
              <a:t> Queer feminism pushes for a world where gender is a </a:t>
            </a:r>
            <a:r>
              <a:rPr sz="3200" b="1">
                <a:latin typeface="Times New Roman" panose="02020603050405020304" charset="0"/>
                <a:cs typeface="Times New Roman" panose="02020603050405020304" charset="0"/>
              </a:rPr>
              <a:t>spectrum</a:t>
            </a:r>
            <a:r>
              <a:rPr sz="3200">
                <a:latin typeface="Times New Roman" panose="02020603050405020304" charset="0"/>
                <a:cs typeface="Times New Roman" panose="02020603050405020304" charset="0"/>
              </a:rPr>
              <a:t>, not a pair of boxes. It includes non-binary, trans, and gender-fluid people who the "Matrix of Domination" usually tries to ignore.</a:t>
            </a:r>
            <a:endParaRPr sz="320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29895" y="347980"/>
            <a:ext cx="11468100" cy="6036310"/>
          </a:xfrm>
          <a:prstGeom prst="rect">
            <a:avLst/>
          </a:prstGeom>
        </p:spPr>
        <p:txBody>
          <a:bodyPr wrap="square">
            <a:spAutoFit/>
          </a:bodyPr>
          <a:p>
            <a:pPr algn="just">
              <a:spcAft>
                <a:spcPct val="60000"/>
              </a:spcAft>
            </a:pPr>
            <a:r>
              <a:rPr sz="3600" b="1"/>
              <a:t>2. Challenging "Heteronormativity"</a:t>
            </a:r>
            <a:endParaRPr sz="3600" b="1"/>
          </a:p>
          <a:p>
            <a:pPr algn="just"/>
            <a:r>
              <a:rPr sz="3600"/>
              <a:t>This is a big word for a simple idea: the social "default setting."</a:t>
            </a:r>
            <a:endParaRPr sz="3600"/>
          </a:p>
          <a:p>
            <a:pPr algn="just">
              <a:buFont typeface="Arial" panose="020B0604020202020204"/>
              <a:buChar char="•"/>
            </a:pPr>
            <a:r>
              <a:rPr sz="3600" b="1"/>
              <a:t>The Default:</a:t>
            </a:r>
            <a:r>
              <a:rPr sz="3600"/>
              <a:t> Society assumes everyone is heterosexual until proven otherwise. This is called </a:t>
            </a:r>
            <a:r>
              <a:rPr sz="3600" b="1"/>
              <a:t>Heteronormativity</a:t>
            </a:r>
            <a:r>
              <a:rPr sz="3600"/>
              <a:t>.</a:t>
            </a:r>
            <a:endParaRPr sz="3600"/>
          </a:p>
          <a:p>
            <a:pPr algn="just">
              <a:buFont typeface="Arial" panose="020B0604020202020204"/>
              <a:buChar char="•"/>
            </a:pPr>
            <a:r>
              <a:rPr sz="3600" b="1"/>
              <a:t>The Queer Feminist View:</a:t>
            </a:r>
            <a:r>
              <a:rPr sz="3600"/>
              <a:t> Queer feminists argue that patriarchy stays powerful because it relies on the "standard" family unit (one man, one woman). By challenging the "requirement" to be heterosexual, they are actually pulling the rug out from under patriarchy itself.</a:t>
            </a:r>
            <a:endParaRPr sz="3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79070" y="259080"/>
            <a:ext cx="11645900" cy="6590665"/>
          </a:xfrm>
          <a:prstGeom prst="rect">
            <a:avLst/>
          </a:prstGeom>
        </p:spPr>
        <p:txBody>
          <a:bodyPr wrap="square">
            <a:spAutoFit/>
          </a:bodyPr>
          <a:p>
            <a:pPr algn="just">
              <a:spcAft>
                <a:spcPct val="60000"/>
              </a:spcAft>
            </a:pPr>
            <a:r>
              <a:rPr sz="3600" b="1"/>
              <a:t>3. Gender as a "Performance" (Judith Butler)</a:t>
            </a:r>
            <a:endParaRPr sz="3600" b="1"/>
          </a:p>
          <a:p>
            <a:pPr algn="just"/>
            <a:r>
              <a:rPr sz="3600"/>
              <a:t>One of the most important concepts in this field is </a:t>
            </a:r>
            <a:r>
              <a:rPr sz="3600" b="1"/>
              <a:t>Performativity</a:t>
            </a:r>
            <a:r>
              <a:rPr sz="3600"/>
              <a:t>.</a:t>
            </a:r>
            <a:endParaRPr sz="3600"/>
          </a:p>
          <a:p>
            <a:pPr algn="just">
              <a:buFont typeface="Arial" panose="020B0604020202020204"/>
              <a:buChar char="•"/>
            </a:pPr>
            <a:r>
              <a:rPr sz="3600" b="1"/>
              <a:t>The Idea:</a:t>
            </a:r>
            <a:r>
              <a:rPr sz="3600"/>
              <a:t> You aren't born with a "feminine" or "masculine" soul. Instead, you "perform" your gender every day.</a:t>
            </a:r>
            <a:endParaRPr sz="3600"/>
          </a:p>
          <a:p>
            <a:pPr algn="just">
              <a:buFont typeface="Arial" panose="020B0604020202020204"/>
              <a:buChar char="•"/>
            </a:pPr>
            <a:r>
              <a:rPr sz="3600" b="1"/>
              <a:t>The Analogy:</a:t>
            </a:r>
            <a:r>
              <a:rPr sz="3600"/>
              <a:t> Think of it like a </a:t>
            </a:r>
            <a:r>
              <a:rPr sz="3600" b="1"/>
              <a:t>theatrical role</a:t>
            </a:r>
            <a:r>
              <a:rPr sz="3600"/>
              <a:t>. You wake up, put on certain clothes, speak in a certain tone, and sit in a certain way because that is the "script" society gave you.</a:t>
            </a:r>
            <a:endParaRPr sz="3600"/>
          </a:p>
          <a:p>
            <a:pPr algn="just">
              <a:buFont typeface="Arial" panose="020B0604020202020204"/>
              <a:buChar char="•"/>
            </a:pPr>
            <a:r>
              <a:rPr sz="3600" b="1"/>
              <a:t>The Goal:</a:t>
            </a:r>
            <a:r>
              <a:rPr sz="3600"/>
              <a:t> If gender is just a performance, then we have the power to "change the script" or stop performing the role altogether.</a:t>
            </a:r>
            <a:endParaRPr sz="3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93370" y="243205"/>
            <a:ext cx="11405235" cy="6036310"/>
          </a:xfrm>
          <a:prstGeom prst="rect">
            <a:avLst/>
          </a:prstGeom>
        </p:spPr>
        <p:txBody>
          <a:bodyPr wrap="square">
            <a:spAutoFit/>
          </a:bodyPr>
          <a:p>
            <a:pPr algn="just">
              <a:spcAft>
                <a:spcPct val="60000"/>
              </a:spcAft>
            </a:pPr>
            <a:r>
              <a:rPr sz="3600" b="1"/>
              <a:t>4. The "Queer" Political Statement</a:t>
            </a:r>
            <a:endParaRPr sz="3600" b="1"/>
          </a:p>
          <a:p>
            <a:pPr algn="just"/>
            <a:r>
              <a:rPr sz="3600"/>
              <a:t>In this context, "Queer" isn't just who you like; it’s a </a:t>
            </a:r>
            <a:r>
              <a:rPr sz="3600" b="1"/>
              <a:t>political stance</a:t>
            </a:r>
            <a:r>
              <a:rPr sz="3600"/>
              <a:t>.</a:t>
            </a:r>
            <a:endParaRPr sz="3600"/>
          </a:p>
          <a:p>
            <a:pPr algn="just">
              <a:buFont typeface="Arial" panose="020B0604020202020204"/>
              <a:buChar char="•"/>
            </a:pPr>
            <a:r>
              <a:rPr sz="3600" b="1"/>
              <a:t>Disturbing the Normal:</a:t>
            </a:r>
            <a:r>
              <a:rPr sz="3600"/>
              <a:t> To "Queer" something means to look at what society calls "normal" and show that it is actually an arbitrary rule.</a:t>
            </a:r>
            <a:endParaRPr sz="3600"/>
          </a:p>
          <a:p>
            <a:pPr algn="just">
              <a:buFont typeface="Arial" panose="020B0604020202020204"/>
              <a:buChar char="•"/>
            </a:pPr>
            <a:r>
              <a:rPr sz="3600" b="1"/>
              <a:t>Inclusion:</a:t>
            </a:r>
            <a:r>
              <a:rPr sz="3600"/>
              <a:t> It’s an "umbrella" that covers everyone pushed to the margins—not just because of who they love, but because they refuse to fit into the narrow boxes of "proper" behavior.</a:t>
            </a:r>
            <a:endParaRPr sz="3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04495" y="422910"/>
            <a:ext cx="11148695" cy="2061210"/>
          </a:xfrm>
          <a:prstGeom prst="rect">
            <a:avLst/>
          </a:prstGeom>
        </p:spPr>
        <p:txBody>
          <a:bodyPr wrap="square">
            <a:spAutoFit/>
          </a:bodyPr>
          <a:p>
            <a:r>
              <a:rPr sz="3200"/>
              <a:t>Traditional feminism asks: "Why can't women do what men do?"</a:t>
            </a:r>
            <a:endParaRPr sz="3200"/>
          </a:p>
          <a:p>
            <a:r>
              <a:rPr sz="3200" b="1"/>
              <a:t>Queer Feminism asks:</a:t>
            </a:r>
            <a:r>
              <a:rPr sz="3200"/>
              <a:t> "Why do we have to be 'men' or 'women' at all, and why does society punish anyone who tries to be something else?"</a:t>
            </a:r>
            <a:endParaRPr sz="32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2361</Words>
  <Application>WPS Presentation</Application>
  <PresentationFormat>Widescreen</PresentationFormat>
  <Paragraphs>30</Paragraphs>
  <Slides>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SimSun</vt:lpstr>
      <vt:lpstr>Wingdings</vt:lpstr>
      <vt:lpstr>Calibri Light</vt:lpstr>
      <vt:lpstr>Calibri</vt:lpstr>
      <vt:lpstr>Microsoft YaHei</vt:lpstr>
      <vt:lpstr>Arial Unicode MS</vt:lpstr>
      <vt:lpstr>Arial</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Parismita Bhagawati</dc:creator>
  <cp:lastModifiedBy>WPS_1743332713</cp:lastModifiedBy>
  <cp:revision>3</cp:revision>
  <dcterms:created xsi:type="dcterms:W3CDTF">2025-07-23T00:59:00Z</dcterms:created>
  <dcterms:modified xsi:type="dcterms:W3CDTF">2026-03-19T05:14:18Z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