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altLang="en-US" dirty="0"/>
              <a:t>Concept of Ecofeminism</a:t>
            </a:r>
            <a:endParaRPr lang="en-IN" altLang="en-US" dirty="0"/>
          </a:p>
        </p:txBody>
      </p:sp>
      <p:sp>
        <p:nvSpPr>
          <p:cNvPr id="3" name="Subtitle 2"/>
          <p:cNvSpPr>
            <a:spLocks noGrp="1"/>
          </p:cNvSpPr>
          <p:nvPr>
            <p:ph type="subTitle" idx="1"/>
          </p:nvPr>
        </p:nvSpPr>
        <p:spPr/>
        <p:txBody>
          <a:bodyPr>
            <a:normAutofit lnSpcReduction="10000"/>
          </a:bodyPr>
          <a:lstStyle/>
          <a:p>
            <a:r>
              <a:rPr lang="en-US">
                <a:sym typeface="+mn-ea"/>
              </a:rPr>
              <a:t>Prepared by </a:t>
            </a:r>
            <a:r>
              <a:rPr lang="en-US" b="1">
                <a:sym typeface="+mn-ea"/>
              </a:rPr>
              <a:t>Dr. Parismita Bhagawati, Asst. Professor, Department of Political Science, Pandu College</a:t>
            </a:r>
            <a:endParaRPr lang="en-US" b="1"/>
          </a:p>
          <a:p>
            <a:r>
              <a:rPr lang="en-US">
                <a:sym typeface="+mn-ea"/>
              </a:rPr>
              <a:t>(as digital teaching material for </a:t>
            </a:r>
            <a:r>
              <a:rPr lang="en-US" altLang="en-US">
                <a:sym typeface="+mn-ea"/>
              </a:rPr>
              <a:t>Semester: 6th Semester </a:t>
            </a:r>
            <a:endParaRPr lang="en-US" altLang="en-US">
              <a:sym typeface="+mn-ea"/>
            </a:endParaRPr>
          </a:p>
          <a:p>
            <a:r>
              <a:rPr lang="en-US" altLang="en-US">
                <a:sym typeface="+mn-ea"/>
              </a:rPr>
              <a:t>Course Name: POL060204: Feminism: Theory and Practice;  Unit II)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98450" y="212090"/>
            <a:ext cx="11510010" cy="5868670"/>
          </a:xfrm>
          <a:prstGeom prst="rect">
            <a:avLst/>
          </a:prstGeom>
        </p:spPr>
        <p:txBody>
          <a:bodyPr wrap="square">
            <a:spAutoFit/>
          </a:bodyPr>
          <a:p>
            <a:pPr algn="just">
              <a:spcAft>
                <a:spcPct val="60000"/>
              </a:spcAft>
            </a:pPr>
            <a:r>
              <a:rPr sz="3200" b="1"/>
              <a:t>3. "Biopiracy" and the Colonization of Life</a:t>
            </a:r>
            <a:endParaRPr sz="3200" b="1"/>
          </a:p>
          <a:p>
            <a:pPr algn="just"/>
            <a:r>
              <a:rPr sz="3200"/>
              <a:t>Shiva conceptualizes the patenting of seeds and life forms as the "ultimate enclosure."</a:t>
            </a:r>
            <a:endParaRPr sz="3200"/>
          </a:p>
          <a:p>
            <a:pPr algn="just">
              <a:buFont typeface="Arial" panose="020B0604020202020204"/>
              <a:buChar char="•"/>
            </a:pPr>
            <a:r>
              <a:rPr sz="3200" b="1"/>
              <a:t>The Concept:</a:t>
            </a:r>
            <a:r>
              <a:rPr sz="3200"/>
              <a:t> For centuries, women farmers saved seeds and shared them freely. Now, corporations "tinker" with a seed in a lab and claim they "invented" it.</a:t>
            </a:r>
            <a:endParaRPr sz="3200"/>
          </a:p>
          <a:p>
            <a:pPr algn="just">
              <a:buFont typeface="Arial" panose="020B0604020202020204"/>
              <a:buChar char="•"/>
            </a:pPr>
            <a:r>
              <a:rPr sz="3200" b="1"/>
              <a:t>The Problem:</a:t>
            </a:r>
            <a:r>
              <a:rPr sz="3200"/>
              <a:t> This turns a common gift of nature into private property. It forces farmers (mostly women in the Global South) into debt because they can no longer save seeds; they must buy them every year from the "Master" (the corporation).</a:t>
            </a:r>
            <a:endParaRPr sz="3200"/>
          </a:p>
          <a:p>
            <a:pPr algn="just">
              <a:buFont typeface="Arial" panose="020B0604020202020204"/>
              <a:buChar char="•"/>
            </a:pPr>
            <a:r>
              <a:rPr sz="3200" b="1"/>
              <a:t>The Core Idea:</a:t>
            </a:r>
            <a:r>
              <a:rPr sz="3200"/>
              <a:t> Life itself is being "colonized" through patents.</a:t>
            </a:r>
            <a:endParaRPr sz="3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92405" y="289560"/>
            <a:ext cx="11478260" cy="6590665"/>
          </a:xfrm>
          <a:prstGeom prst="rect">
            <a:avLst/>
          </a:prstGeom>
        </p:spPr>
        <p:txBody>
          <a:bodyPr wrap="square">
            <a:spAutoFit/>
          </a:bodyPr>
          <a:p>
            <a:pPr>
              <a:spcAft>
                <a:spcPct val="60000"/>
              </a:spcAft>
            </a:pPr>
            <a:r>
              <a:rPr sz="3600" b="1"/>
              <a:t>4. "Earth Democracy" (The Solution)</a:t>
            </a:r>
            <a:endParaRPr sz="3600" b="1"/>
          </a:p>
          <a:p>
            <a:r>
              <a:rPr sz="3600"/>
              <a:t>To fix the problem, Shiva proposes a shift in how we conceptualize our place in the world.</a:t>
            </a:r>
            <a:endParaRPr sz="3600"/>
          </a:p>
          <a:p>
            <a:pPr>
              <a:buFont typeface="Arial" panose="020B0604020202020204"/>
              <a:buChar char="•"/>
            </a:pPr>
            <a:r>
              <a:rPr sz="3600" b="1"/>
              <a:t>The Concept:</a:t>
            </a:r>
            <a:r>
              <a:rPr sz="3600"/>
              <a:t> We are not "masters" of the Earth; we are members of the Earth family.</a:t>
            </a:r>
            <a:endParaRPr sz="3600"/>
          </a:p>
          <a:p>
            <a:pPr>
              <a:buFont typeface="Arial" panose="020B0604020202020204"/>
              <a:buChar char="•"/>
            </a:pPr>
            <a:r>
              <a:rPr sz="3600" b="1"/>
              <a:t>The Problem:</a:t>
            </a:r>
            <a:r>
              <a:rPr sz="3600"/>
              <a:t> Our current laws prioritize "corporate rights" over "human rights" or "nature's rights."</a:t>
            </a:r>
            <a:endParaRPr sz="3600"/>
          </a:p>
          <a:p>
            <a:pPr>
              <a:buFont typeface="Arial" panose="020B0604020202020204"/>
              <a:buChar char="•"/>
            </a:pPr>
            <a:r>
              <a:rPr sz="3600" b="1"/>
              <a:t>The Core Idea:</a:t>
            </a:r>
            <a:r>
              <a:rPr sz="3600"/>
              <a:t> We need a democracy that includes all species. Justice for women and justice for the environment are the same thing: reclaiming the "Commons" (water, seeds, air) from private control.</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1775" y="191135"/>
            <a:ext cx="11697335" cy="5534660"/>
          </a:xfrm>
          <a:prstGeom prst="rect">
            <a:avLst/>
          </a:prstGeom>
        </p:spPr>
        <p:txBody>
          <a:bodyPr>
            <a:noAutofit/>
          </a:bodyPr>
          <a:p>
            <a:pPr algn="just">
              <a:spcAft>
                <a:spcPct val="60000"/>
              </a:spcAft>
            </a:pPr>
            <a:r>
              <a:rPr sz="2400" b="1"/>
              <a:t>1. The Core Philosophy: The "Logic of Domination"</a:t>
            </a:r>
            <a:endParaRPr sz="2400" b="1"/>
          </a:p>
          <a:p>
            <a:pPr algn="just"/>
            <a:r>
              <a:rPr sz="2400"/>
              <a:t>The central argument of ecofeminism is that the same mindset that allows humans to exploit the Earth is the one that allows men to exploit women. It isn’t just a coincidence; it’s a shared system of oppression.</a:t>
            </a:r>
            <a:endParaRPr sz="2400"/>
          </a:p>
          <a:p>
            <a:pPr algn="just">
              <a:spcAft>
                <a:spcPct val="60000"/>
              </a:spcAft>
            </a:pPr>
            <a:r>
              <a:rPr sz="2400" b="1"/>
              <a:t>Dualisms and Hierarchies</a:t>
            </a:r>
            <a:endParaRPr sz="2400" b="1"/>
          </a:p>
          <a:p>
            <a:pPr algn="just"/>
            <a:r>
              <a:rPr sz="2400"/>
              <a:t>Ecofeminism identifies "Order Dualities"—pairs of opposites where one is always viewed as superior.</a:t>
            </a:r>
            <a:endParaRPr sz="2400"/>
          </a:p>
          <a:p>
            <a:pPr algn="just">
              <a:buFont typeface="Arial" panose="020B0604020202020204"/>
              <a:buChar char="•"/>
            </a:pPr>
            <a:r>
              <a:rPr sz="2400" b="1"/>
              <a:t>The Dominant:</a:t>
            </a:r>
            <a:r>
              <a:rPr sz="2400"/>
              <a:t> Male, Culture, Logic, West, White, Human.</a:t>
            </a:r>
            <a:endParaRPr sz="2400"/>
          </a:p>
          <a:p>
            <a:pPr algn="just">
              <a:buFont typeface="Arial" panose="020B0604020202020204"/>
              <a:buChar char="•"/>
            </a:pPr>
            <a:r>
              <a:rPr sz="2400" b="1"/>
              <a:t>The Subjugated:</a:t>
            </a:r>
            <a:r>
              <a:rPr sz="2400"/>
              <a:t> Female, Nature, Emotion, East, Black, Environment.</a:t>
            </a:r>
            <a:endParaRPr sz="2400"/>
          </a:p>
          <a:p>
            <a:pPr algn="just"/>
            <a:endParaRPr sz="1600"/>
          </a:p>
          <a:p>
            <a:pPr algn="just"/>
            <a:endParaRPr sz="1600"/>
          </a:p>
          <a:p>
            <a:pPr algn="just"/>
            <a:r>
              <a:rPr lang="en-IN" sz="3600" b="1"/>
              <a:t>H</a:t>
            </a:r>
            <a:r>
              <a:rPr sz="3600" b="1"/>
              <a:t>ow calling the Earth "Mother Nature" can be a double-edged sword. Does it honor the earth, or does it justify "using" the earth just as domestic labor is often used?</a:t>
            </a:r>
            <a:endParaRPr sz="36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5" name="Table 4"/>
          <p:cNvGraphicFramePr/>
          <p:nvPr/>
        </p:nvGraphicFramePr>
        <p:xfrm>
          <a:off x="853440" y="1562100"/>
          <a:ext cx="10485120" cy="0"/>
        </p:xfrm>
        <a:graphic>
          <a:graphicData uri="http://schemas.openxmlformats.org/drawingml/2006/table">
            <a:tbl>
              <a:tblPr/>
              <a:tblGrid>
                <a:gridCol w="3495040"/>
                <a:gridCol w="3495040"/>
                <a:gridCol w="3495040"/>
              </a:tblGrid>
              <a:tr h="0">
                <a:tc>
                  <a:txBody>
                    <a:bodyPr/>
                    <a:p>
                      <a:pPr marL="0" indent="0">
                        <a:spcBef>
                          <a:spcPct val="0"/>
                        </a:spcBef>
                        <a:spcAft>
                          <a:spcPct val="0"/>
                        </a:spcAft>
                      </a:pPr>
                      <a:r>
                        <a:rPr sz="1800">
                          <a:solidFill>
                            <a:srgbClr val="1F1F1F"/>
                          </a:solidFill>
                          <a:latin typeface="Google Sans Text"/>
                          <a:ea typeface="Google Sans Text"/>
                        </a:rPr>
                        <a:t>Scholar</a:t>
                      </a:r>
                      <a:endParaRPr sz="18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a:solidFill>
                            <a:srgbClr val="1F1F1F"/>
                          </a:solidFill>
                          <a:latin typeface="Google Sans Text"/>
                          <a:ea typeface="Google Sans Text"/>
                        </a:rPr>
                        <a:t>Key Contribution</a:t>
                      </a:r>
                      <a:endParaRPr sz="18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a:solidFill>
                            <a:srgbClr val="1F1F1F"/>
                          </a:solidFill>
                          <a:latin typeface="Google Sans Text"/>
                          <a:ea typeface="Google Sans Text"/>
                        </a:rPr>
                        <a:t>Recommended Work</a:t>
                      </a:r>
                      <a:endParaRPr sz="1800">
                        <a:solidFill>
                          <a:srgbClr val="1F1F1F"/>
                        </a:solidFill>
                        <a:latin typeface="Google Sans Text"/>
                        <a:ea typeface="Google Sans Text"/>
                      </a:endParaRPr>
                    </a:p>
                  </a:txBody>
                  <a:tcPr marL="0" marR="0"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r>
              <a:tr h="0">
                <a:tc>
                  <a:txBody>
                    <a:bodyPr/>
                    <a:p>
                      <a:pPr marL="0" indent="0">
                        <a:spcBef>
                          <a:spcPct val="0"/>
                        </a:spcBef>
                        <a:spcAft>
                          <a:spcPct val="0"/>
                        </a:spcAft>
                      </a:pPr>
                      <a:r>
                        <a:rPr sz="1800" b="1">
                          <a:solidFill>
                            <a:srgbClr val="1F1F1F"/>
                          </a:solidFill>
                          <a:latin typeface="Google Sans Text"/>
                          <a:ea typeface="Google Sans Text"/>
                        </a:rPr>
                        <a:t>Françoise d’Eaubonne</a:t>
                      </a:r>
                      <a:endParaRPr sz="1800" b="1">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a:solidFill>
                            <a:srgbClr val="1F1F1F"/>
                          </a:solidFill>
                          <a:latin typeface="Google Sans Text"/>
                          <a:ea typeface="Google Sans Text"/>
                        </a:rPr>
                        <a:t>Coined the term "Ecofeminism" (1974). Argued that overpopulation and destruction of resources are driven by male-centered power.</a:t>
                      </a:r>
                      <a:endParaRPr sz="18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i="1">
                          <a:solidFill>
                            <a:srgbClr val="1F1F1F"/>
                          </a:solidFill>
                          <a:latin typeface="Google Sans Text"/>
                          <a:ea typeface="Google Sans Text"/>
                        </a:rPr>
                        <a:t>Le Féminisme ou la Mort</a:t>
                      </a:r>
                      <a:endParaRPr sz="1800" i="1">
                        <a:solidFill>
                          <a:srgbClr val="1F1F1F"/>
                        </a:solidFill>
                        <a:latin typeface="Google Sans Text"/>
                        <a:ea typeface="Google Sans Text"/>
                      </a:endParaRPr>
                    </a:p>
                  </a:txBody>
                  <a:tcPr marL="0" marR="0"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r>
              <a:tr h="0">
                <a:tc>
                  <a:txBody>
                    <a:bodyPr/>
                    <a:p>
                      <a:pPr marL="0" indent="0">
                        <a:spcBef>
                          <a:spcPct val="0"/>
                        </a:spcBef>
                        <a:spcAft>
                          <a:spcPct val="0"/>
                        </a:spcAft>
                      </a:pPr>
                      <a:r>
                        <a:rPr sz="1800" b="1">
                          <a:solidFill>
                            <a:srgbClr val="1F1F1F"/>
                          </a:solidFill>
                          <a:latin typeface="Google Sans Text"/>
                          <a:ea typeface="Google Sans Text"/>
                        </a:rPr>
                        <a:t>Vandana Shiva</a:t>
                      </a:r>
                      <a:endParaRPr sz="1800" b="1">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a:solidFill>
                            <a:srgbClr val="1F1F1F"/>
                          </a:solidFill>
                          <a:latin typeface="Google Sans Text"/>
                          <a:ea typeface="Google Sans Text"/>
                        </a:rPr>
                        <a:t>Focuses on "Maldevelopment." She argues that modern "progress" is actually a patriarchal project that destroys biodiversity and indigenous knowledge.</a:t>
                      </a:r>
                      <a:endParaRPr sz="18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1800" i="1">
                          <a:solidFill>
                            <a:srgbClr val="1F1F1F"/>
                          </a:solidFill>
                          <a:latin typeface="Google Sans Text"/>
                          <a:ea typeface="Google Sans Text"/>
                        </a:rPr>
                        <a:t>Staying Alive: Women, Ecology, and Development</a:t>
                      </a:r>
                      <a:endParaRPr sz="1800" i="1">
                        <a:solidFill>
                          <a:srgbClr val="1F1F1F"/>
                        </a:solidFill>
                        <a:latin typeface="Google Sans Text"/>
                        <a:ea typeface="Google Sans Text"/>
                      </a:endParaRPr>
                    </a:p>
                  </a:txBody>
                  <a:tcPr marL="0" marR="0"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Table 1"/>
          <p:cNvGraphicFramePr/>
          <p:nvPr>
            <p:custDataLst>
              <p:tags r:id="rId1"/>
            </p:custDataLst>
          </p:nvPr>
        </p:nvGraphicFramePr>
        <p:xfrm>
          <a:off x="539115" y="474980"/>
          <a:ext cx="10799445" cy="2748280"/>
        </p:xfrm>
        <a:graphic>
          <a:graphicData uri="http://schemas.openxmlformats.org/drawingml/2006/table">
            <a:tbl>
              <a:tblPr/>
              <a:tblGrid>
                <a:gridCol w="3599815"/>
                <a:gridCol w="3599815"/>
                <a:gridCol w="3599815"/>
              </a:tblGrid>
              <a:tr h="1512570">
                <a:tc>
                  <a:txBody>
                    <a:bodyPr/>
                    <a:p>
                      <a:pPr marL="0" indent="0">
                        <a:spcBef>
                          <a:spcPct val="0"/>
                        </a:spcBef>
                        <a:spcAft>
                          <a:spcPct val="0"/>
                        </a:spcAft>
                      </a:pPr>
                      <a:r>
                        <a:rPr sz="2000" b="1">
                          <a:solidFill>
                            <a:srgbClr val="1F1F1F"/>
                          </a:solidFill>
                          <a:latin typeface="Google Sans Text"/>
                          <a:ea typeface="Google Sans Text"/>
                        </a:rPr>
                        <a:t>Karen Warren</a:t>
                      </a:r>
                      <a:endParaRPr sz="2000" b="1">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2000">
                          <a:solidFill>
                            <a:srgbClr val="1F1F1F"/>
                          </a:solidFill>
                          <a:latin typeface="Google Sans Text"/>
                          <a:ea typeface="Google Sans Text"/>
                        </a:rPr>
                        <a:t>Developed the "Logic of Domination" framework. She argues that any movement to end one form of oppression must include the others.</a:t>
                      </a:r>
                      <a:endParaRPr sz="20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2000" i="1">
                          <a:solidFill>
                            <a:srgbClr val="1F1F1F"/>
                          </a:solidFill>
                          <a:latin typeface="Google Sans Text"/>
                          <a:ea typeface="Google Sans Text"/>
                        </a:rPr>
                        <a:t>Ecofeminist Philosophy</a:t>
                      </a:r>
                      <a:endParaRPr sz="2000" i="1">
                        <a:solidFill>
                          <a:srgbClr val="1F1F1F"/>
                        </a:solidFill>
                        <a:latin typeface="Google Sans Text"/>
                        <a:ea typeface="Google Sans Text"/>
                      </a:endParaRPr>
                    </a:p>
                  </a:txBody>
                  <a:tcPr marL="0" marR="0"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r>
              <a:tr h="1235710">
                <a:tc>
                  <a:txBody>
                    <a:bodyPr/>
                    <a:p>
                      <a:pPr marL="0" indent="0">
                        <a:spcBef>
                          <a:spcPct val="0"/>
                        </a:spcBef>
                        <a:spcAft>
                          <a:spcPct val="0"/>
                        </a:spcAft>
                      </a:pPr>
                      <a:r>
                        <a:rPr sz="2000" b="1">
                          <a:solidFill>
                            <a:srgbClr val="1F1F1F"/>
                          </a:solidFill>
                          <a:latin typeface="Google Sans Text"/>
                          <a:ea typeface="Google Sans Text"/>
                        </a:rPr>
                        <a:t>Alice Walker</a:t>
                      </a:r>
                      <a:endParaRPr sz="2000" b="1">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2000">
                          <a:solidFill>
                            <a:srgbClr val="1F1F1F"/>
                          </a:solidFill>
                          <a:latin typeface="Google Sans Text"/>
                          <a:ea typeface="Google Sans Text"/>
                        </a:rPr>
                        <a:t>Connects the spiritual and racial aspects (Womanism) to the land and the animal kingdom.</a:t>
                      </a:r>
                      <a:endParaRPr sz="2000">
                        <a:solidFill>
                          <a:srgbClr val="1F1F1F"/>
                        </a:solidFill>
                        <a:latin typeface="Google Sans Text"/>
                        <a:ea typeface="Google Sans Text"/>
                      </a:endParaRPr>
                    </a:p>
                  </a:txBody>
                  <a:tcPr marL="0" marR="91757"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c>
                  <a:txBody>
                    <a:bodyPr/>
                    <a:p>
                      <a:pPr marL="0" indent="0">
                        <a:spcBef>
                          <a:spcPct val="0"/>
                        </a:spcBef>
                        <a:spcAft>
                          <a:spcPct val="0"/>
                        </a:spcAft>
                      </a:pPr>
                      <a:r>
                        <a:rPr sz="2000" i="1">
                          <a:solidFill>
                            <a:srgbClr val="1F1F1F"/>
                          </a:solidFill>
                          <a:latin typeface="Google Sans Text"/>
                          <a:ea typeface="Google Sans Text"/>
                        </a:rPr>
                        <a:t>Living by the Word</a:t>
                      </a:r>
                      <a:endParaRPr sz="2000" i="1">
                        <a:solidFill>
                          <a:srgbClr val="1F1F1F"/>
                        </a:solidFill>
                        <a:latin typeface="Google Sans Text"/>
                        <a:ea typeface="Google Sans Text"/>
                      </a:endParaRPr>
                    </a:p>
                  </a:txBody>
                  <a:tcPr marL="0" marR="0" marT="122237" marB="122237" anchor="ctr" anchorCtr="0">
                    <a:lnL w="7620" cap="flat" cmpd="sng">
                      <a:solidFill>
                        <a:srgbClr val="000000"/>
                      </a:solidFill>
                      <a:prstDash val="solid"/>
                      <a:headEnd type="none" w="med" len="med"/>
                      <a:tailEnd type="none" w="med" len="med"/>
                    </a:lnL>
                    <a:lnR w="7620" cap="flat" cmpd="sng">
                      <a:solidFill>
                        <a:srgbClr val="000000"/>
                      </a:solidFill>
                      <a:prstDash val="solid"/>
                      <a:headEnd type="none" w="med" len="med"/>
                      <a:tailEnd type="none" w="med" len="med"/>
                    </a:lnR>
                    <a:lnT w="7620" cap="flat" cmpd="sng">
                      <a:solidFill>
                        <a:srgbClr val="000000"/>
                      </a:solidFill>
                      <a:prstDash val="solid"/>
                      <a:headEnd type="none" w="med" len="med"/>
                      <a:tailEnd type="none" w="med" len="med"/>
                    </a:lnT>
                    <a:lnB w="7620" cap="flat" cmpd="sng">
                      <a:solidFill>
                        <a:srgbClr val="000000"/>
                      </a:solidFill>
                      <a:prstDash val="solid"/>
                      <a:headEnd type="none" w="med" len="med"/>
                      <a:tailEnd type="none" w="med" len="med"/>
                    </a:lnB>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08940" y="316230"/>
            <a:ext cx="11363960" cy="6192520"/>
          </a:xfrm>
          <a:prstGeom prst="rect">
            <a:avLst/>
          </a:prstGeom>
        </p:spPr>
        <p:txBody>
          <a:bodyPr>
            <a:noAutofit/>
          </a:bodyPr>
          <a:p>
            <a:pPr algn="just">
              <a:spcAft>
                <a:spcPct val="60000"/>
              </a:spcAft>
            </a:pPr>
            <a:r>
              <a:rPr sz="2800" b="1"/>
              <a:t>Françoise d’Eaubonne: The "Feminism or Death" Warning</a:t>
            </a:r>
            <a:endParaRPr sz="2800" b="1"/>
          </a:p>
          <a:p>
            <a:pPr algn="just"/>
            <a:r>
              <a:rPr sz="2800" b="1"/>
              <a:t>Concept:</a:t>
            </a:r>
            <a:r>
              <a:rPr sz="2800"/>
              <a:t> She argued that the patriarchal "management" of the world leads to two dead ends: </a:t>
            </a:r>
            <a:r>
              <a:rPr sz="2800" b="1"/>
              <a:t>overpopulation</a:t>
            </a:r>
            <a:r>
              <a:rPr sz="2800"/>
              <a:t> (controlling women's bodies) and </a:t>
            </a:r>
            <a:r>
              <a:rPr sz="2800" b="1"/>
              <a:t>resource destruction</a:t>
            </a:r>
            <a:r>
              <a:rPr sz="2800"/>
              <a:t> (controlling nature).</a:t>
            </a:r>
            <a:endParaRPr sz="2800"/>
          </a:p>
          <a:p>
            <a:pPr algn="just">
              <a:buFont typeface="Arial" panose="020B0604020202020204"/>
              <a:buChar char="•"/>
            </a:pPr>
            <a:r>
              <a:rPr sz="2800" b="1"/>
              <a:t>Present-Day Example:</a:t>
            </a:r>
            <a:r>
              <a:rPr sz="2800"/>
              <a:t> The </a:t>
            </a:r>
            <a:r>
              <a:rPr sz="2800" b="1"/>
              <a:t>Global Reproductive Justice Movement</a:t>
            </a:r>
            <a:r>
              <a:rPr sz="2800"/>
              <a:t>. D’Eaubonne’s idea that women must control their own bodies to save the planet is mirrored today in how organizations like the </a:t>
            </a:r>
            <a:r>
              <a:rPr sz="2800" i="1"/>
              <a:t>UN Population Fund</a:t>
            </a:r>
            <a:r>
              <a:rPr sz="2800"/>
              <a:t> link women's education and reproductive rights directly to climate resilience. If women are empowered to choose their family size, global carbon footprints decrease naturally—not through "population control," but through "women's liberation."</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30835" y="294640"/>
            <a:ext cx="11573510" cy="6196330"/>
          </a:xfrm>
          <a:prstGeom prst="rect">
            <a:avLst/>
          </a:prstGeom>
        </p:spPr>
        <p:txBody>
          <a:bodyPr>
            <a:noAutofit/>
          </a:bodyPr>
          <a:p>
            <a:pPr algn="just">
              <a:spcAft>
                <a:spcPct val="60000"/>
              </a:spcAft>
            </a:pPr>
            <a:r>
              <a:rPr sz="3200" b="1"/>
              <a:t>The "Logic of Domination" (Karen Warren)</a:t>
            </a:r>
            <a:endParaRPr sz="3200" b="1"/>
          </a:p>
          <a:p>
            <a:pPr algn="just"/>
            <a:r>
              <a:rPr sz="3200"/>
              <a:t>Warren argues that the problem isn't that we notice differences (like Male vs. Female), but that we apply a </a:t>
            </a:r>
            <a:r>
              <a:rPr sz="3200" b="1"/>
              <a:t>Value Hierarchy</a:t>
            </a:r>
            <a:r>
              <a:rPr sz="3200"/>
              <a:t> to them.</a:t>
            </a:r>
            <a:endParaRPr sz="3200"/>
          </a:p>
          <a:p>
            <a:pPr algn="just">
              <a:buFont typeface="Arial" panose="020B0604020202020204"/>
              <a:buChar char="•"/>
            </a:pPr>
            <a:r>
              <a:rPr sz="3200" b="1"/>
              <a:t>The Concept:</a:t>
            </a:r>
            <a:r>
              <a:rPr sz="3200"/>
              <a:t> If A is different from B, and A is "higher" than B, then A has the right to exploit B.</a:t>
            </a:r>
            <a:endParaRPr sz="3200"/>
          </a:p>
          <a:p>
            <a:pPr algn="just">
              <a:buFont typeface="Arial" panose="020B0604020202020204"/>
              <a:buChar char="•"/>
            </a:pPr>
            <a:r>
              <a:rPr sz="3200" b="1"/>
              <a:t>The Problem:</a:t>
            </a:r>
            <a:r>
              <a:rPr sz="3200"/>
              <a:t> Once you decide that "Reason" is superior to "Nature," you justify strip-mining a mountain because the mountain "doesn't think." This same logic was used to justify denying women the vote because they were seen as "emotional" rather than "rational."</a:t>
            </a:r>
            <a:endParaRPr sz="3200"/>
          </a:p>
          <a:p>
            <a:pPr algn="just">
              <a:buFont typeface="Arial" panose="020B0604020202020204"/>
              <a:buChar char="•"/>
            </a:pPr>
            <a:r>
              <a:rPr sz="3200" b="1"/>
              <a:t>Conceptualizing it:</a:t>
            </a:r>
            <a:r>
              <a:rPr sz="3200"/>
              <a:t> It is a </a:t>
            </a:r>
            <a:r>
              <a:rPr sz="3200" b="1"/>
              <a:t>pyramid scheme of worth</a:t>
            </a:r>
            <a:r>
              <a:rPr sz="3200"/>
              <a:t>.</a:t>
            </a:r>
            <a:endParaRPr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5405" y="534035"/>
            <a:ext cx="11966575" cy="5507355"/>
          </a:xfrm>
          <a:prstGeom prst="rect">
            <a:avLst/>
          </a:prstGeom>
        </p:spPr>
        <p:txBody>
          <a:bodyPr wrap="square">
            <a:spAutoFit/>
          </a:bodyPr>
          <a:p>
            <a:pPr algn="just">
              <a:spcBef>
                <a:spcPct val="0"/>
              </a:spcBef>
            </a:pPr>
            <a:r>
              <a:rPr sz="2400" b="1">
                <a:latin typeface="Times New Roman" panose="02020603050405020304" charset="0"/>
                <a:ea typeface="Google Sans Text"/>
                <a:cs typeface="Times New Roman" panose="02020603050405020304" charset="0"/>
              </a:rPr>
              <a:t>Vandana Shiva</a:t>
            </a:r>
            <a:r>
              <a:rPr sz="2400">
                <a:latin typeface="Times New Roman" panose="02020603050405020304" charset="0"/>
                <a:ea typeface="Google Sans Text"/>
                <a:cs typeface="Times New Roman" panose="02020603050405020304" charset="0"/>
              </a:rPr>
              <a:t> is one of the most influential voices in ecofeminism, specifically representing the "Global South" perspective.To conceptualize the problem through her eyes, you have to understand that she views modern industrial capitalism not as "progress," but as a </a:t>
            </a:r>
            <a:r>
              <a:rPr sz="2400" b="1">
                <a:latin typeface="Times New Roman" panose="02020603050405020304" charset="0"/>
                <a:ea typeface="Google Sans Text"/>
                <a:cs typeface="Times New Roman" panose="02020603050405020304" charset="0"/>
              </a:rPr>
              <a:t>patriarchal war against the Earth.</a:t>
            </a:r>
            <a:endParaRPr sz="2400" b="1">
              <a:latin typeface="Times New Roman" panose="02020603050405020304" charset="0"/>
              <a:ea typeface="Google Sans Text"/>
              <a:cs typeface="Times New Roman" panose="02020603050405020304" charset="0"/>
            </a:endParaRPr>
          </a:p>
          <a:p>
            <a:pPr algn="just">
              <a:spcBef>
                <a:spcPct val="0"/>
              </a:spcBef>
            </a:pPr>
            <a:r>
              <a:rPr sz="2400">
                <a:latin typeface="Times New Roman" panose="02020603050405020304" charset="0"/>
                <a:ea typeface="Google Sans Text"/>
                <a:cs typeface="Times New Roman" panose="02020603050405020304" charset="0"/>
              </a:rPr>
              <a:t>Here are her four pillars for conceptualizing the crisis:</a:t>
            </a:r>
            <a:endParaRPr sz="2400">
              <a:latin typeface="Times New Roman" panose="02020603050405020304" charset="0"/>
              <a:ea typeface="Google Sans Text"/>
              <a:cs typeface="Times New Roman" panose="02020603050405020304" charset="0"/>
            </a:endParaRPr>
          </a:p>
          <a:p>
            <a:pPr algn="just">
              <a:spcBef>
                <a:spcPct val="0"/>
              </a:spcBef>
              <a:spcAft>
                <a:spcPct val="60000"/>
              </a:spcAft>
            </a:pPr>
            <a:r>
              <a:rPr sz="2400" b="1">
                <a:latin typeface="Times New Roman" panose="02020603050405020304" charset="0"/>
                <a:ea typeface="Google Sans"/>
                <a:cs typeface="Times New Roman" panose="02020603050405020304" charset="0"/>
              </a:rPr>
              <a:t>1. </a:t>
            </a:r>
            <a:r>
              <a:rPr sz="2400" b="1">
                <a:latin typeface="Times New Roman" panose="02020603050405020304" charset="0"/>
                <a:ea typeface="Google Sans Text"/>
                <a:cs typeface="Times New Roman" panose="02020603050405020304" charset="0"/>
              </a:rPr>
              <a:t>"Maldevelopment" (The Death of the Feminine Principle)</a:t>
            </a:r>
            <a:endParaRPr sz="2400" b="1">
              <a:latin typeface="Times New Roman" panose="02020603050405020304" charset="0"/>
              <a:ea typeface="Google Sans Text"/>
              <a:cs typeface="Times New Roman" panose="02020603050405020304" charset="0"/>
            </a:endParaRPr>
          </a:p>
          <a:p>
            <a:pPr algn="just">
              <a:spcBef>
                <a:spcPct val="0"/>
              </a:spcBef>
            </a:pPr>
            <a:r>
              <a:rPr sz="2400">
                <a:latin typeface="Times New Roman" panose="02020603050405020304" charset="0"/>
                <a:ea typeface="Google Sans Text"/>
                <a:cs typeface="Times New Roman" panose="02020603050405020304" charset="0"/>
              </a:rPr>
              <a:t>Shiva argues that modern development is actually "maldevelopment."</a:t>
            </a:r>
            <a:endParaRPr sz="2400">
              <a:latin typeface="Times New Roman" panose="02020603050405020304" charset="0"/>
              <a:ea typeface="Google Sans Text"/>
              <a:cs typeface="Times New Roman" panose="02020603050405020304" charset="0"/>
            </a:endParaRPr>
          </a:p>
          <a:p>
            <a:pPr algn="just">
              <a:spcBef>
                <a:spcPct val="0"/>
              </a:spcBef>
              <a:buFont typeface="Arial" panose="020B0604020202020204"/>
              <a:buChar char="•"/>
            </a:pPr>
            <a:r>
              <a:rPr sz="2400" b="1">
                <a:latin typeface="Times New Roman" panose="02020603050405020304" charset="0"/>
                <a:ea typeface="Google Sans Text"/>
                <a:cs typeface="Times New Roman" panose="02020603050405020304" charset="0"/>
              </a:rPr>
              <a:t>The Concept:</a:t>
            </a:r>
            <a:r>
              <a:rPr sz="2400">
                <a:latin typeface="Times New Roman" panose="02020603050405020304" charset="0"/>
                <a:ea typeface="Google Sans Text"/>
                <a:cs typeface="Times New Roman" panose="02020603050405020304" charset="0"/>
              </a:rPr>
              <a:t> Traditional societies viewed nature as </a:t>
            </a:r>
            <a:r>
              <a:rPr sz="2400" i="1">
                <a:latin typeface="Times New Roman" panose="02020603050405020304" charset="0"/>
                <a:ea typeface="Google Sans Text"/>
                <a:cs typeface="Times New Roman" panose="02020603050405020304" charset="0"/>
              </a:rPr>
              <a:t>Prakriti</a:t>
            </a:r>
            <a:r>
              <a:rPr sz="2400">
                <a:latin typeface="Times New Roman" panose="02020603050405020304" charset="0"/>
                <a:ea typeface="Google Sans Text"/>
                <a:cs typeface="Times New Roman" panose="02020603050405020304" charset="0"/>
              </a:rPr>
              <a:t>—a living, feminine, creative force. Modernity views nature as "dead matter" to be used for profit.</a:t>
            </a:r>
            <a:endParaRPr sz="2400">
              <a:latin typeface="Times New Roman" panose="02020603050405020304" charset="0"/>
              <a:ea typeface="Google Sans Text"/>
              <a:cs typeface="Times New Roman" panose="02020603050405020304" charset="0"/>
            </a:endParaRPr>
          </a:p>
          <a:p>
            <a:pPr algn="just">
              <a:spcBef>
                <a:spcPct val="0"/>
              </a:spcBef>
              <a:buFont typeface="Arial" panose="020B0604020202020204"/>
              <a:buChar char="•"/>
            </a:pPr>
            <a:r>
              <a:rPr sz="2400" b="1">
                <a:latin typeface="Times New Roman" panose="02020603050405020304" charset="0"/>
                <a:ea typeface="Google Sans Text"/>
                <a:cs typeface="Times New Roman" panose="02020603050405020304" charset="0"/>
              </a:rPr>
              <a:t>The Problem:</a:t>
            </a:r>
            <a:r>
              <a:rPr sz="2400">
                <a:latin typeface="Times New Roman" panose="02020603050405020304" charset="0"/>
                <a:ea typeface="Google Sans Text"/>
                <a:cs typeface="Times New Roman" panose="02020603050405020304" charset="0"/>
              </a:rPr>
              <a:t> When we move from "nature-based" economies to "market-based" ones, we devalue the work of women (who gather, provide, and nurture) and prioritize the work of men (who extract, sell, and destroy).</a:t>
            </a:r>
            <a:endParaRPr sz="2400">
              <a:latin typeface="Times New Roman" panose="02020603050405020304" charset="0"/>
              <a:ea typeface="Google Sans Text"/>
              <a:cs typeface="Times New Roman" panose="02020603050405020304" charset="0"/>
            </a:endParaRPr>
          </a:p>
          <a:p>
            <a:pPr algn="just">
              <a:spcBef>
                <a:spcPct val="0"/>
              </a:spcBef>
              <a:buFont typeface="Arial" panose="020B0604020202020204"/>
              <a:buChar char="•"/>
            </a:pPr>
            <a:r>
              <a:rPr sz="2400" b="1">
                <a:latin typeface="Times New Roman" panose="02020603050405020304" charset="0"/>
                <a:ea typeface="Google Sans Text"/>
                <a:cs typeface="Times New Roman" panose="02020603050405020304" charset="0"/>
              </a:rPr>
              <a:t>The Core Idea:</a:t>
            </a:r>
            <a:r>
              <a:rPr sz="2400">
                <a:latin typeface="Times New Roman" panose="02020603050405020304" charset="0"/>
                <a:ea typeface="Google Sans Text"/>
                <a:cs typeface="Times New Roman" panose="02020603050405020304" charset="0"/>
              </a:rPr>
              <a:t> Development is a masculine project that colonizes the feminine capacity of the Earth to regenerate itself.</a:t>
            </a:r>
            <a:endParaRPr sz="2400">
              <a:latin typeface="Times New Roman" panose="02020603050405020304" charset="0"/>
              <a:ea typeface="Google Sans Text"/>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08610" y="282575"/>
            <a:ext cx="11520170" cy="5868670"/>
          </a:xfrm>
          <a:prstGeom prst="rect">
            <a:avLst/>
          </a:prstGeom>
        </p:spPr>
        <p:txBody>
          <a:bodyPr wrap="square">
            <a:spAutoFit/>
          </a:bodyPr>
          <a:p>
            <a:pPr algn="just">
              <a:spcAft>
                <a:spcPct val="60000"/>
              </a:spcAft>
            </a:pPr>
            <a:r>
              <a:rPr sz="3200" b="1"/>
              <a:t>2. "Monocultures of the Mind"</a:t>
            </a:r>
            <a:endParaRPr sz="3200" b="1"/>
          </a:p>
          <a:p>
            <a:pPr algn="just"/>
            <a:r>
              <a:rPr sz="3200"/>
              <a:t>This is perhaps her most famous conceptual framework.</a:t>
            </a:r>
            <a:endParaRPr sz="3200"/>
          </a:p>
          <a:p>
            <a:pPr algn="just">
              <a:buFont typeface="Arial" panose="020B0604020202020204"/>
              <a:buChar char="•"/>
            </a:pPr>
            <a:r>
              <a:rPr sz="3200" b="1"/>
              <a:t>The Concept:</a:t>
            </a:r>
            <a:r>
              <a:rPr sz="3200"/>
              <a:t> The patriarchal mind cannot handle "diversity." It wants everything to be the same so it can be controlled and measured.</a:t>
            </a:r>
            <a:endParaRPr sz="3200"/>
          </a:p>
          <a:p>
            <a:pPr algn="just">
              <a:buFont typeface="Arial" panose="020B0604020202020204"/>
              <a:buChar char="•"/>
            </a:pPr>
            <a:r>
              <a:rPr sz="3200" b="1"/>
              <a:t>The Problem:</a:t>
            </a:r>
            <a:r>
              <a:rPr sz="3200"/>
              <a:t> This leads to "monocultures"—planting only one crop (like soy or corn), speaking only one language, or having only one way of thinking about the economy.</a:t>
            </a:r>
            <a:endParaRPr sz="3200"/>
          </a:p>
          <a:p>
            <a:pPr algn="just">
              <a:buFont typeface="Arial" panose="020B0604020202020204"/>
              <a:buChar char="•"/>
            </a:pPr>
            <a:r>
              <a:rPr sz="3200" b="1"/>
              <a:t>The Core Idea:</a:t>
            </a:r>
            <a:r>
              <a:rPr sz="3200"/>
              <a:t> We have lost the "intelligence of the forest." By destroying biodiversity, we are destroying the very variety that allows life to survive shocks like climate change or disease.</a:t>
            </a:r>
            <a:endParaRPr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Picture 2"/>
          <p:cNvPicPr>
            <a:picLocks noChangeAspect="1"/>
          </p:cNvPicPr>
          <p:nvPr/>
        </p:nvPicPr>
        <p:blipFill>
          <a:blip r:embed="rId1"/>
          <a:stretch>
            <a:fillRect/>
          </a:stretch>
        </p:blipFill>
        <p:spPr>
          <a:xfrm>
            <a:off x="2166620" y="290195"/>
            <a:ext cx="7858125" cy="6276975"/>
          </a:xfrm>
          <a:prstGeom prst="rect">
            <a:avLst/>
          </a:prstGeom>
        </p:spPr>
      </p:pic>
    </p:spTree>
  </p:cSld>
  <p:clrMapOvr>
    <a:masterClrMapping/>
  </p:clrMapOvr>
</p:sld>
</file>

<file path=ppt/tags/tag1.xml><?xml version="1.0" encoding="utf-8"?>
<p:tagLst xmlns:p="http://schemas.openxmlformats.org/presentationml/2006/main">
  <p:tag name="TABLE_ENDDRAG_ORIGIN_RECT" val="850*216"/>
  <p:tag name="TABLE_ENDDRAG_RECT" val="42*37*850*21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5517</Words>
  <Application>WPS Presentation</Application>
  <PresentationFormat>Widescreen</PresentationFormat>
  <Paragraphs>82</Paragraphs>
  <Slides>11</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11</vt:i4>
      </vt:variant>
    </vt:vector>
  </HeadingPairs>
  <TitlesOfParts>
    <vt:vector size="27" baseType="lpstr">
      <vt:lpstr>Arial</vt:lpstr>
      <vt:lpstr>SimSun</vt:lpstr>
      <vt:lpstr>Wingdings</vt:lpstr>
      <vt:lpstr>Calibri Light</vt:lpstr>
      <vt:lpstr>Calibri</vt:lpstr>
      <vt:lpstr>Microsoft YaHei</vt:lpstr>
      <vt:lpstr>Arial Unicode MS</vt:lpstr>
      <vt:lpstr>Arial</vt:lpstr>
      <vt:lpstr>Google Sans Text</vt:lpstr>
      <vt:lpstr>Segoe Print</vt:lpstr>
      <vt:lpstr>Google Sans</vt:lpstr>
      <vt:lpstr>Arial Narrow</vt:lpstr>
      <vt:lpstr>Arial Black</vt:lpstr>
      <vt:lpstr>Nirmala UI</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Parismita Bhagawati</dc:creator>
  <cp:lastModifiedBy>WPS_1743332713</cp:lastModifiedBy>
  <cp:revision>3</cp:revision>
  <dcterms:created xsi:type="dcterms:W3CDTF">2025-07-23T00:59:00Z</dcterms:created>
  <dcterms:modified xsi:type="dcterms:W3CDTF">2026-03-19T04:45:59Z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