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0" r:id="rId4"/>
    <p:sldId id="284" r:id="rId5"/>
    <p:sldId id="301" r:id="rId6"/>
    <p:sldId id="259" r:id="rId7"/>
    <p:sldId id="320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0" r:id="rId35"/>
    <p:sldId id="341" r:id="rId36"/>
    <p:sldId id="331" r:id="rId37"/>
    <p:sldId id="332" r:id="rId38"/>
    <p:sldId id="333" r:id="rId39"/>
    <p:sldId id="329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2" r:id="rId48"/>
    <p:sldId id="343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>
            <a:normAutofit/>
          </a:bodyPr>
          <a:lstStyle/>
          <a:p>
            <a:pPr algn="ctr"/>
            <a:br>
              <a:rPr lang="en-IN" b="0" dirty="0"/>
            </a:br>
            <a:r>
              <a:rPr lang="en-US" dirty="0"/>
              <a:t>POL060304: Politics in Northeast India (Optional) </a:t>
            </a:r>
            <a:r>
              <a:rPr lang="en-US" b="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667000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Aniruddha</a:t>
            </a: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Kumar </a:t>
            </a:r>
            <a:r>
              <a:rPr lang="en-US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Baro</a:t>
            </a:r>
            <a:endParaRPr lang="en-US" dirty="0"/>
          </a:p>
        </p:txBody>
      </p:sp>
      <p:pic>
        <p:nvPicPr>
          <p:cNvPr id="5" name="Picture 4" descr="C:\Users\Aniruddha\Desktop\downlo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26229"/>
            <a:ext cx="1499634" cy="14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F405-B2A6-462E-2504-D5B5A110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Resistance Movements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BD07-36E2-994E-0494-5A8BB082BA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Tribal Uprisings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Khasi resistance (U </a:t>
            </a:r>
            <a:r>
              <a:rPr lang="en-IN" dirty="0" err="1"/>
              <a:t>Tirot</a:t>
            </a:r>
            <a:r>
              <a:rPr lang="en-IN" dirty="0"/>
              <a:t> Sing, 1830s)</a:t>
            </a:r>
          </a:p>
          <a:p>
            <a:pPr lvl="1"/>
            <a:r>
              <a:rPr lang="en-IN" dirty="0"/>
              <a:t>Naga resistance (19th century onwards)</a:t>
            </a:r>
          </a:p>
          <a:p>
            <a:pPr lvl="1"/>
            <a:r>
              <a:rPr lang="en-IN" dirty="0"/>
              <a:t>Lushai raids and British expeditions</a:t>
            </a:r>
          </a:p>
          <a:p>
            <a:r>
              <a:rPr lang="en-IN" b="1" dirty="0"/>
              <a:t>Valley Movements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Manipur rebellion (1891)</a:t>
            </a:r>
          </a:p>
          <a:p>
            <a:pPr lvl="1"/>
            <a:r>
              <a:rPr lang="en-IN" dirty="0"/>
              <a:t>Assam’s peasant uprisings (</a:t>
            </a:r>
            <a:r>
              <a:rPr lang="en-IN" dirty="0" err="1"/>
              <a:t>Phulaguri</a:t>
            </a:r>
            <a:r>
              <a:rPr lang="en-IN" dirty="0"/>
              <a:t> Dhawa, 1861)</a:t>
            </a:r>
          </a:p>
          <a:p>
            <a:r>
              <a:rPr lang="en-IN" b="1" dirty="0"/>
              <a:t>Cultural Assertion</a:t>
            </a:r>
            <a:r>
              <a:rPr lang="en-IN" dirty="0"/>
              <a:t>:</a:t>
            </a:r>
          </a:p>
          <a:p>
            <a:r>
              <a:rPr lang="en-IN" dirty="0"/>
              <a:t>Assamese language movement against Bengali imposition (1836–1873)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74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B0FF-3200-2A9C-9895-C84E9224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Colonial Annexation in Northeast India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BDC7-EA73-B617-1A36-F873F2C8E8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Treaty of </a:t>
            </a:r>
            <a:r>
              <a:rPr lang="en-IN" b="1" dirty="0" err="1"/>
              <a:t>Yandabo</a:t>
            </a:r>
            <a:r>
              <a:rPr lang="en-IN" b="1" dirty="0"/>
              <a:t> (1826)</a:t>
            </a:r>
            <a:r>
              <a:rPr lang="en-IN" dirty="0"/>
              <a:t> → Assam annexed after First Anglo-Burmese War</a:t>
            </a:r>
          </a:p>
          <a:p>
            <a:r>
              <a:rPr lang="en-IN" b="1" dirty="0"/>
              <a:t>Expansion into Hills</a:t>
            </a:r>
            <a:r>
              <a:rPr lang="en-IN" dirty="0"/>
              <a:t>: Khasi Hills (1830s), Naga Hills (1850s), Lushai Hills (1890s)</a:t>
            </a:r>
          </a:p>
          <a:p>
            <a:r>
              <a:rPr lang="en-IN" b="1" dirty="0"/>
              <a:t>Manipur</a:t>
            </a:r>
            <a:r>
              <a:rPr lang="en-IN" dirty="0"/>
              <a:t>: brought under indirect British control after Anglo-Manipur War (1891)</a:t>
            </a:r>
          </a:p>
          <a:p>
            <a:r>
              <a:rPr lang="en-IN" b="1" dirty="0"/>
              <a:t>Tripura</a:t>
            </a:r>
            <a:r>
              <a:rPr lang="en-IN" dirty="0"/>
              <a:t>: princely state under British paramountcy</a:t>
            </a:r>
          </a:p>
          <a:p>
            <a:r>
              <a:rPr lang="en-IN" b="1" dirty="0"/>
              <a:t>Arunachal frontier</a:t>
            </a:r>
            <a:r>
              <a:rPr lang="en-IN" dirty="0"/>
              <a:t>: gradual consolidation through “Inner Line Regulation” (1873)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11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A0B6-6AAE-B5E9-C886-6153BF41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/>
              <a:t>Expansion and Consolidation of Colonial Rule.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88EB-3E91-57ED-CFA7-1E15811CA0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Administrative Models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Assam: Chief Commissioner’s Province (1874)</a:t>
            </a:r>
          </a:p>
          <a:p>
            <a:pPr lvl="1"/>
            <a:r>
              <a:rPr lang="en-US" dirty="0"/>
              <a:t>Hill areas: “Excluded” &amp; “Partially Excluded” under Government of India Act (1935)</a:t>
            </a:r>
          </a:p>
          <a:p>
            <a:r>
              <a:rPr lang="en-US" b="1" dirty="0"/>
              <a:t>Inner Line Permit System (1873)</a:t>
            </a:r>
            <a:r>
              <a:rPr lang="en-US" dirty="0"/>
              <a:t> → restricted outsider entry into tribal areas</a:t>
            </a:r>
          </a:p>
          <a:p>
            <a:r>
              <a:rPr lang="en-US" b="1" dirty="0"/>
              <a:t>Revenue &amp; Tea Plantations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Introduction of tea industry (1830s onwards)</a:t>
            </a:r>
          </a:p>
          <a:p>
            <a:pPr lvl="1"/>
            <a:r>
              <a:rPr lang="en-US" dirty="0"/>
              <a:t>Migration of laborers from Central India</a:t>
            </a:r>
          </a:p>
          <a:p>
            <a:r>
              <a:rPr lang="en-US" b="1" dirty="0"/>
              <a:t>Policing &amp; Military Posts</a:t>
            </a:r>
            <a:r>
              <a:rPr lang="en-US" dirty="0"/>
              <a:t>: frontier stations to control resistance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104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179C-4526-DB20-8ADD-2F07048C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IN" b="1" dirty="0"/>
              <a:t>Legacy of Colonial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2CD1-61B9-CA2C-B881-A7308E8E96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Administrative Fragmentation</a:t>
            </a:r>
            <a:r>
              <a:rPr lang="en-IN" dirty="0"/>
              <a:t> → “Excluded Areas” policy shaped post-independence autonomy demands</a:t>
            </a:r>
          </a:p>
          <a:p>
            <a:r>
              <a:rPr lang="en-IN" b="1" dirty="0"/>
              <a:t>Migration &amp; Demography</a:t>
            </a:r>
            <a:r>
              <a:rPr lang="en-IN" dirty="0"/>
              <a:t> → tea </a:t>
            </a:r>
            <a:r>
              <a:rPr lang="en-IN" dirty="0" err="1"/>
              <a:t>labor</a:t>
            </a:r>
            <a:r>
              <a:rPr lang="en-IN" dirty="0"/>
              <a:t> influx altered social fabric</a:t>
            </a:r>
          </a:p>
          <a:p>
            <a:r>
              <a:rPr lang="en-IN" b="1" dirty="0"/>
              <a:t>Education &amp; Christianity</a:t>
            </a:r>
            <a:r>
              <a:rPr lang="en-IN" dirty="0"/>
              <a:t> → new identities and political consciousness</a:t>
            </a:r>
          </a:p>
          <a:p>
            <a:r>
              <a:rPr lang="en-IN" b="1" dirty="0"/>
              <a:t>Strategic Frontier</a:t>
            </a:r>
            <a:r>
              <a:rPr lang="en-IN" dirty="0"/>
              <a:t> → continues to influence India’s security and foreign policy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597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A35E0-FD14-9A24-24B3-B3503D1709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/>
              <a:t>Early Expansion (1820s–1850s)</a:t>
            </a:r>
          </a:p>
          <a:p>
            <a:pPr lvl="1"/>
            <a:r>
              <a:rPr lang="en-US" b="1" dirty="0"/>
              <a:t>Anglo-Burmese Wars (1824–1826):</a:t>
            </a:r>
            <a:r>
              <a:rPr lang="en-US" dirty="0"/>
              <a:t> Treaty of </a:t>
            </a:r>
            <a:r>
              <a:rPr lang="en-US" dirty="0" err="1"/>
              <a:t>Yandabo</a:t>
            </a:r>
            <a:r>
              <a:rPr lang="en-US" dirty="0"/>
              <a:t> brought Assam under British control.</a:t>
            </a:r>
          </a:p>
          <a:p>
            <a:pPr lvl="1"/>
            <a:r>
              <a:rPr lang="en-US" b="1" dirty="0"/>
              <a:t>Annexation of Khasi Hills (1830s):</a:t>
            </a:r>
            <a:r>
              <a:rPr lang="en-US" dirty="0"/>
              <a:t> Resistance led by </a:t>
            </a:r>
            <a:r>
              <a:rPr lang="en-US" dirty="0" err="1"/>
              <a:t>Tirot</a:t>
            </a:r>
            <a:r>
              <a:rPr lang="en-US" dirty="0"/>
              <a:t> Sing.</a:t>
            </a:r>
          </a:p>
          <a:p>
            <a:pPr lvl="1"/>
            <a:r>
              <a:rPr lang="en-US" b="1" dirty="0"/>
              <a:t>Manipuri &amp; </a:t>
            </a:r>
            <a:r>
              <a:rPr lang="en-US" b="1" dirty="0" err="1"/>
              <a:t>Cachar</a:t>
            </a:r>
            <a:r>
              <a:rPr lang="en-US" b="1" dirty="0"/>
              <a:t> integration:</a:t>
            </a:r>
            <a:r>
              <a:rPr lang="en-US" dirty="0"/>
              <a:t> Through treaties and military campaigns.</a:t>
            </a:r>
          </a:p>
          <a:p>
            <a:pPr lvl="1"/>
            <a:r>
              <a:rPr lang="en-US" b="1" dirty="0"/>
              <a:t>Goal:</a:t>
            </a:r>
            <a:r>
              <a:rPr lang="en-US" dirty="0"/>
              <a:t> Secure trade routes and buffer against Burma.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374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C89C-1419-614D-817F-54CA682F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IN" dirty="0"/>
              <a:t>Administrative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DDC9-CE99-E0F7-71E0-D03AC30A13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r>
              <a:rPr lang="en-US" dirty="0"/>
              <a:t>Inner Line Regulation (1873): Restricted entry of outsiders into tribal areas.</a:t>
            </a:r>
          </a:p>
          <a:p>
            <a:r>
              <a:rPr lang="en-US" dirty="0"/>
              <a:t>Frontier Policy: Differentiated plains (direct rule) vs. hill (indirect rule)</a:t>
            </a:r>
          </a:p>
          <a:p>
            <a:r>
              <a:rPr lang="en-US" dirty="0"/>
              <a:t>District Administration: Deputy Commissioners wielded judicial, executive, and revenue powers.</a:t>
            </a:r>
          </a:p>
          <a:p>
            <a:r>
              <a:rPr lang="en-US" dirty="0"/>
              <a:t>Impact: Reinforced isolation of hill tribes, sowing seeds of later autonomy demands.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590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85EB-B27F-AB4C-17EC-45BEE040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IN" dirty="0"/>
              <a:t>Annexation of Assam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4C55-FFCF-EE84-BDC5-99DCE195D8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772400" cy="5254752"/>
          </a:xfrm>
        </p:spPr>
        <p:txBody>
          <a:bodyPr/>
          <a:lstStyle/>
          <a:p>
            <a:pPr algn="just"/>
            <a:r>
              <a:rPr lang="en-US" dirty="0"/>
              <a:t>Initial British administration through Company officials.</a:t>
            </a:r>
          </a:p>
          <a:p>
            <a:pPr algn="just"/>
            <a:r>
              <a:rPr lang="en-US" dirty="0"/>
              <a:t>End of Ahom rule</a:t>
            </a:r>
          </a:p>
          <a:p>
            <a:pPr algn="just"/>
            <a:r>
              <a:rPr lang="en-US" dirty="0"/>
              <a:t>Introduced:</a:t>
            </a:r>
          </a:p>
          <a:p>
            <a:pPr lvl="1" algn="just"/>
            <a:r>
              <a:rPr lang="en-US" dirty="0"/>
              <a:t>New land revenue system</a:t>
            </a:r>
          </a:p>
          <a:p>
            <a:pPr lvl="1" algn="just"/>
            <a:r>
              <a:rPr lang="en-US" dirty="0"/>
              <a:t>Western-style administration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Assam formally became a British province later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866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3710-2F88-E9C8-A21D-C16EA440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Expansion into Hill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7EC6-4269-54AD-E2DB-5A247568B8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British faced resistance from hill tribes</a:t>
            </a:r>
          </a:p>
          <a:p>
            <a:r>
              <a:rPr lang="en-IN" dirty="0"/>
              <a:t>Adopted:</a:t>
            </a:r>
            <a:endParaRPr lang="en-US" dirty="0"/>
          </a:p>
          <a:p>
            <a:pPr lvl="1"/>
            <a:r>
              <a:rPr lang="en-IN" dirty="0"/>
              <a:t>Military expeditions</a:t>
            </a:r>
            <a:endParaRPr lang="en-US" dirty="0"/>
          </a:p>
          <a:p>
            <a:pPr lvl="1"/>
            <a:r>
              <a:rPr lang="en-IN" dirty="0"/>
              <a:t>Political agents system</a:t>
            </a:r>
            <a:endParaRPr lang="en-US" dirty="0"/>
          </a:p>
          <a:p>
            <a:r>
              <a:rPr lang="en-US" dirty="0"/>
              <a:t>Hills brought under indirect rule rather than full annexation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1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F4EC-7F22-5BBD-4B69-C573A363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Policy of Non-Intervention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19B8-52E0-C5F0-4550-D47F964CBC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British followed a policy of:</a:t>
            </a:r>
          </a:p>
          <a:p>
            <a:pPr lvl="1"/>
            <a:r>
              <a:rPr lang="en-US" dirty="0"/>
              <a:t>Minimum interference in tribal customs</a:t>
            </a:r>
          </a:p>
          <a:p>
            <a:pPr lvl="1"/>
            <a:r>
              <a:rPr lang="en-US" dirty="0"/>
              <a:t>Isolation of hill areas from plains</a:t>
            </a:r>
          </a:p>
          <a:p>
            <a:r>
              <a:rPr lang="en-US" dirty="0"/>
              <a:t>Aim: Maintain peace and reduce administrative costs</a:t>
            </a:r>
          </a:p>
          <a:p>
            <a:r>
              <a:rPr lang="en-IN" b="1" dirty="0"/>
              <a:t>Inner Line Regulation (1873)</a:t>
            </a:r>
          </a:p>
          <a:p>
            <a:pPr lvl="1"/>
            <a:r>
              <a:rPr lang="en-US" dirty="0"/>
              <a:t>Restricted movement of outsiders into tribal areas</a:t>
            </a:r>
          </a:p>
          <a:p>
            <a:pPr lvl="1"/>
            <a:r>
              <a:rPr lang="en-US" dirty="0"/>
              <a:t>Protected tribal societies from exploitation</a:t>
            </a:r>
          </a:p>
          <a:p>
            <a:pPr lvl="1"/>
            <a:r>
              <a:rPr lang="en-US" dirty="0"/>
              <a:t>Still relevant in present-day Northeast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745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2924-53A3-6237-C2CA-9870747A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Consolidation of Colonial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1CBE-2559-BF02-AB7E-B7A89B9A07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Establishment of:</a:t>
            </a:r>
          </a:p>
          <a:p>
            <a:pPr lvl="1"/>
            <a:r>
              <a:rPr lang="en-IN" dirty="0"/>
              <a:t>Civil administration</a:t>
            </a:r>
          </a:p>
          <a:p>
            <a:pPr lvl="1"/>
            <a:r>
              <a:rPr lang="en-IN" dirty="0"/>
              <a:t>Police and judiciary</a:t>
            </a:r>
          </a:p>
          <a:p>
            <a:r>
              <a:rPr lang="en-IN" dirty="0"/>
              <a:t>Infrastructure development:</a:t>
            </a:r>
          </a:p>
          <a:p>
            <a:pPr lvl="1"/>
            <a:r>
              <a:rPr lang="en-IN" dirty="0"/>
              <a:t>Roads</a:t>
            </a:r>
          </a:p>
          <a:p>
            <a:pPr lvl="1"/>
            <a:r>
              <a:rPr lang="en-IN" dirty="0"/>
              <a:t>Railways</a:t>
            </a:r>
          </a:p>
          <a:p>
            <a:pPr lvl="1"/>
            <a:r>
              <a:rPr lang="en-IN" dirty="0"/>
              <a:t>River transport</a:t>
            </a:r>
          </a:p>
          <a:p>
            <a:r>
              <a:rPr lang="en-IN" b="1" dirty="0"/>
              <a:t>Economic Transformation</a:t>
            </a:r>
          </a:p>
          <a:p>
            <a:r>
              <a:rPr lang="en-IN" dirty="0"/>
              <a:t>Introduction of plantation economy:</a:t>
            </a:r>
          </a:p>
          <a:p>
            <a:pPr lvl="1"/>
            <a:r>
              <a:rPr lang="en-IN" dirty="0"/>
              <a:t>Tea plantations in Assam</a:t>
            </a:r>
          </a:p>
          <a:p>
            <a:r>
              <a:rPr lang="en-IN" dirty="0"/>
              <a:t>Exploitation of: Timber, Oil</a:t>
            </a:r>
          </a:p>
          <a:p>
            <a:r>
              <a:rPr lang="en-US" dirty="0"/>
              <a:t>Integration of Northeast into colonial economy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16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gency FB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Agency FB" pitchFamily="34" charset="0"/>
              </a:rPr>
              <a:t>Course objective:</a:t>
            </a:r>
          </a:p>
          <a:p>
            <a:endParaRPr lang="en-IN" dirty="0"/>
          </a:p>
          <a:p>
            <a:pPr lvl="1"/>
            <a:r>
              <a:rPr lang="en-US" dirty="0"/>
              <a:t>This course is designed to introduce students to the general perceptions about politics in Northeast India. </a:t>
            </a:r>
          </a:p>
          <a:p>
            <a:pPr lvl="1"/>
            <a:r>
              <a:rPr lang="en-US" dirty="0"/>
              <a:t>It would also give them an introduction to colonial experience in Northeast India. </a:t>
            </a:r>
          </a:p>
          <a:p>
            <a:pPr lvl="1"/>
            <a:r>
              <a:rPr lang="en-US" dirty="0"/>
              <a:t>It attempts to highlight the different ethnic movements in different parts of the Northeast India and contemporary politics in Northeast India.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2360-40BE-E6BA-29FD-023CC621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Administrative Reorganization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E505-38FB-069E-E7F6-D3801B7009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Creation of:</a:t>
            </a:r>
          </a:p>
          <a:p>
            <a:pPr lvl="1"/>
            <a:r>
              <a:rPr lang="en-IN" dirty="0"/>
              <a:t>Assam Province (1874)</a:t>
            </a:r>
          </a:p>
          <a:p>
            <a:r>
              <a:rPr lang="en-IN" dirty="0"/>
              <a:t>Frontier areas governed separately</a:t>
            </a:r>
          </a:p>
          <a:p>
            <a:r>
              <a:rPr lang="en-US" dirty="0"/>
              <a:t>Special administrative arrangements for hill districts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297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21C1-B174-026A-E11D-6C77E033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Excluded and Partially Excluded areas: Inner Line.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AAEC-9AAD-7E1E-FF7E-D923FF023A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92752"/>
          </a:xfrm>
        </p:spPr>
        <p:txBody>
          <a:bodyPr/>
          <a:lstStyle/>
          <a:p>
            <a:r>
              <a:rPr lang="en-US" dirty="0"/>
              <a:t>British colonial administration adopted special policies for tribal areas</a:t>
            </a:r>
          </a:p>
          <a:p>
            <a:r>
              <a:rPr lang="en-US" dirty="0"/>
              <a:t>Certain regions were kept outside normal provincial administration</a:t>
            </a:r>
          </a:p>
          <a:p>
            <a:r>
              <a:rPr lang="en-US" dirty="0"/>
              <a:t>These were classified as:</a:t>
            </a:r>
          </a:p>
          <a:p>
            <a:pPr lvl="1"/>
            <a:r>
              <a:rPr lang="en-US" b="1" dirty="0"/>
              <a:t>Excluded Areas</a:t>
            </a:r>
            <a:endParaRPr lang="en-US" dirty="0"/>
          </a:p>
          <a:p>
            <a:pPr lvl="1"/>
            <a:r>
              <a:rPr lang="en-US" b="1" dirty="0"/>
              <a:t>Partially Excluded Areas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563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FA90-67FE-8903-5640-9D11B2B9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92D3-5B47-8684-C529-B1CB4C36F0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Tribal regions had:</a:t>
            </a:r>
          </a:p>
          <a:p>
            <a:pPr lvl="1"/>
            <a:r>
              <a:rPr lang="en-US" dirty="0"/>
              <a:t>Distinct culture and customs</a:t>
            </a:r>
          </a:p>
          <a:p>
            <a:pPr lvl="1"/>
            <a:r>
              <a:rPr lang="en-US" dirty="0"/>
              <a:t>Traditional self-governing institutions</a:t>
            </a:r>
          </a:p>
          <a:p>
            <a:r>
              <a:rPr lang="en-US" dirty="0"/>
              <a:t>British feared:</a:t>
            </a:r>
          </a:p>
          <a:p>
            <a:pPr lvl="1"/>
            <a:r>
              <a:rPr lang="en-US" dirty="0"/>
              <a:t>Resistance to direct administration</a:t>
            </a:r>
          </a:p>
          <a:p>
            <a:pPr lvl="1"/>
            <a:r>
              <a:rPr lang="en-US" dirty="0"/>
              <a:t>Administrative difficulties in hilly and forest areas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082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1BF9-D4EA-ACB3-84C5-E974BDB9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of India Act, 1935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1C9E-F9A1-7720-C2FC-D176FDD464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Legal basis for Excluded and Partially Excluded Areas</a:t>
            </a:r>
          </a:p>
          <a:p>
            <a:r>
              <a:rPr lang="en-IN" dirty="0"/>
              <a:t>Introduced special administrative arrangements</a:t>
            </a:r>
          </a:p>
          <a:p>
            <a:r>
              <a:rPr lang="en-IN" dirty="0"/>
              <a:t>Objective:</a:t>
            </a:r>
          </a:p>
          <a:p>
            <a:pPr lvl="1"/>
            <a:r>
              <a:rPr lang="en-IN" dirty="0"/>
              <a:t>Protect tribal interests</a:t>
            </a:r>
          </a:p>
          <a:p>
            <a:pPr lvl="1"/>
            <a:r>
              <a:rPr lang="en-IN" dirty="0"/>
              <a:t>Maintain colonial control</a:t>
            </a:r>
          </a:p>
          <a:p>
            <a:r>
              <a:rPr lang="en-IN" dirty="0"/>
              <a:t>What are Excluded Areas?</a:t>
            </a:r>
          </a:p>
          <a:p>
            <a:pPr lvl="1"/>
            <a:r>
              <a:rPr lang="en-US" dirty="0"/>
              <a:t>Areas </a:t>
            </a:r>
            <a:r>
              <a:rPr lang="en-US" b="1" dirty="0"/>
              <a:t>completely excluded</a:t>
            </a:r>
            <a:r>
              <a:rPr lang="en-US" dirty="0"/>
              <a:t> from provincial administration</a:t>
            </a:r>
          </a:p>
          <a:p>
            <a:pPr lvl="1"/>
            <a:r>
              <a:rPr lang="en-US" dirty="0"/>
              <a:t>Provincial legislature had </a:t>
            </a:r>
            <a:r>
              <a:rPr lang="en-US" b="1" dirty="0"/>
              <a:t>no authority</a:t>
            </a:r>
            <a:r>
              <a:rPr lang="en-US" dirty="0"/>
              <a:t> over these areas</a:t>
            </a:r>
          </a:p>
          <a:p>
            <a:pPr lvl="1"/>
            <a:r>
              <a:rPr lang="en-US" dirty="0"/>
              <a:t>Governor ruled directly on behalf of the British Crown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678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9F6A-D0FC-6838-F3E0-C654E333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Features of Excluded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63D1-C3B7-1B29-1B65-8443803159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No elected representatives in provincial legislature</a:t>
            </a:r>
          </a:p>
          <a:p>
            <a:r>
              <a:rPr lang="en-US" dirty="0"/>
              <a:t>Laws of province did not automatically apply</a:t>
            </a:r>
          </a:p>
          <a:p>
            <a:r>
              <a:rPr lang="en-US" dirty="0"/>
              <a:t>Governor had full legislative and executive powers</a:t>
            </a:r>
          </a:p>
          <a:p>
            <a:r>
              <a:rPr lang="en-US" dirty="0"/>
              <a:t>Tribes governed through customary laws</a:t>
            </a:r>
          </a:p>
          <a:p>
            <a:r>
              <a:rPr lang="en-IN" dirty="0"/>
              <a:t>Examples of Excluded Areas</a:t>
            </a:r>
          </a:p>
          <a:p>
            <a:pPr lvl="1"/>
            <a:r>
              <a:rPr lang="en-IN" dirty="0"/>
              <a:t>Naga Hills</a:t>
            </a:r>
          </a:p>
          <a:p>
            <a:pPr lvl="1"/>
            <a:r>
              <a:rPr lang="en-IN" dirty="0"/>
              <a:t>Lushai Hills (Mizoram)</a:t>
            </a:r>
          </a:p>
          <a:p>
            <a:pPr lvl="1"/>
            <a:r>
              <a:rPr lang="en-US" dirty="0"/>
              <a:t>North-East Frontier Tracts (present Arunachal Pradesh)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950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2B65-15BE-634D-0B81-4D31A308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/>
              <a:t>What are Partially Excluded Areas?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1EB8-0514-B6CF-5962-0A5FAAF0FB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Areas </a:t>
            </a:r>
            <a:r>
              <a:rPr lang="en-US" b="1" dirty="0"/>
              <a:t>partially under provincial control</a:t>
            </a:r>
          </a:p>
          <a:p>
            <a:r>
              <a:rPr lang="en-US" dirty="0"/>
              <a:t>Provincial laws applied </a:t>
            </a:r>
            <a:r>
              <a:rPr lang="en-US" b="1" dirty="0"/>
              <a:t>only with Governor’s approval</a:t>
            </a:r>
          </a:p>
          <a:p>
            <a:r>
              <a:rPr lang="en-US" dirty="0"/>
              <a:t>Tribal representatives were present in legislature</a:t>
            </a:r>
          </a:p>
          <a:p>
            <a:r>
              <a:rPr lang="en-US" dirty="0"/>
              <a:t>Features of Partially Excluded Areas</a:t>
            </a:r>
          </a:p>
          <a:p>
            <a:pPr lvl="1"/>
            <a:r>
              <a:rPr lang="en-US" dirty="0"/>
              <a:t>Governor had special discretionary powers</a:t>
            </a:r>
          </a:p>
          <a:p>
            <a:pPr lvl="1"/>
            <a:r>
              <a:rPr lang="en-US" dirty="0"/>
              <a:t>Limited role of provincial legislature</a:t>
            </a:r>
          </a:p>
          <a:p>
            <a:pPr lvl="1"/>
            <a:r>
              <a:rPr lang="en-US" dirty="0"/>
              <a:t>Customary laws and tribal practices protected</a:t>
            </a:r>
            <a:endParaRPr lang="en-IN" dirty="0"/>
          </a:p>
          <a:p>
            <a:r>
              <a:rPr lang="en-US" dirty="0"/>
              <a:t>Examples of Partially Excluded Areas</a:t>
            </a:r>
          </a:p>
          <a:p>
            <a:pPr lvl="1"/>
            <a:r>
              <a:rPr lang="en-IN" dirty="0"/>
              <a:t>Garo Hills</a:t>
            </a:r>
          </a:p>
          <a:p>
            <a:pPr lvl="1"/>
            <a:r>
              <a:rPr lang="en-IN" dirty="0"/>
              <a:t>Khasi and Jaintia Hills</a:t>
            </a:r>
          </a:p>
          <a:p>
            <a:pPr lvl="1"/>
            <a:r>
              <a:rPr lang="en-IN" dirty="0"/>
              <a:t>Mikir Hills</a:t>
            </a:r>
          </a:p>
          <a:p>
            <a:pPr lvl="1"/>
            <a:r>
              <a:rPr lang="en-IN" dirty="0"/>
              <a:t>Parts of </a:t>
            </a:r>
            <a:r>
              <a:rPr lang="en-IN" dirty="0" err="1"/>
              <a:t>Chotanagpur</a:t>
            </a:r>
            <a:r>
              <a:rPr lang="en-IN" dirty="0"/>
              <a:t> Plateau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02E2-5FDF-C75A-06F1-C0F9B013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IN" dirty="0"/>
              <a:t>Role of the Governor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1890-5F95-CAC2-9C01-5FF17AAE53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r>
              <a:rPr lang="en-IN" dirty="0"/>
              <a:t>Governor acted as:</a:t>
            </a:r>
          </a:p>
          <a:p>
            <a:pPr lvl="1"/>
            <a:r>
              <a:rPr lang="en-IN" dirty="0"/>
              <a:t>Agent of British government</a:t>
            </a:r>
          </a:p>
          <a:p>
            <a:r>
              <a:rPr lang="en-IN" dirty="0"/>
              <a:t>Could:</a:t>
            </a:r>
          </a:p>
          <a:p>
            <a:pPr lvl="1"/>
            <a:r>
              <a:rPr lang="en-IN" dirty="0"/>
              <a:t>Modify or exclude laws</a:t>
            </a:r>
          </a:p>
          <a:p>
            <a:pPr lvl="1"/>
            <a:r>
              <a:rPr lang="en-IN" dirty="0"/>
              <a:t>Override provincial decisions</a:t>
            </a:r>
          </a:p>
          <a:p>
            <a:r>
              <a:rPr lang="en-US" dirty="0"/>
              <a:t>Central figure in administration of tribal areas</a:t>
            </a:r>
          </a:p>
          <a:p>
            <a:r>
              <a:rPr lang="en-IN" dirty="0"/>
              <a:t>Objectives of the Policy</a:t>
            </a:r>
          </a:p>
          <a:p>
            <a:pPr lvl="1"/>
            <a:r>
              <a:rPr lang="en-US" dirty="0"/>
              <a:t>Prevent exploitation of tribal people</a:t>
            </a:r>
          </a:p>
          <a:p>
            <a:pPr lvl="1"/>
            <a:r>
              <a:rPr lang="en-IN" dirty="0"/>
              <a:t>Maintain law and order</a:t>
            </a:r>
          </a:p>
          <a:p>
            <a:pPr lvl="1"/>
            <a:r>
              <a:rPr lang="en-IN" dirty="0"/>
              <a:t>Protect colonial economic interests</a:t>
            </a:r>
          </a:p>
          <a:p>
            <a:pPr lvl="1"/>
            <a:r>
              <a:rPr lang="en-IN" dirty="0"/>
              <a:t>Avoid political mobilization in tribal regions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3362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044E-872B-2ECB-E6E2-C0D8D628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IN" dirty="0"/>
              <a:t>Criticism of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FF2F-C4AE-EBD1-22D6-4106C0ABD4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/>
              <a:t>Kept tribal areas politically isolated</a:t>
            </a:r>
          </a:p>
          <a:p>
            <a:r>
              <a:rPr lang="en-IN" dirty="0"/>
              <a:t>Denied democratic participation</a:t>
            </a:r>
          </a:p>
          <a:p>
            <a:r>
              <a:rPr lang="en-US" dirty="0"/>
              <a:t>Strengthened colonial control rather than tribal autonomy</a:t>
            </a:r>
          </a:p>
          <a:p>
            <a:r>
              <a:rPr lang="en-IN" dirty="0"/>
              <a:t>Impact on Northeast India</a:t>
            </a:r>
          </a:p>
          <a:p>
            <a:pPr lvl="1"/>
            <a:r>
              <a:rPr lang="en-IN" dirty="0"/>
              <a:t>Reinforced administrative separation</a:t>
            </a:r>
          </a:p>
          <a:p>
            <a:pPr lvl="1"/>
            <a:r>
              <a:rPr lang="en-IN" dirty="0"/>
              <a:t>Created distinct political identity</a:t>
            </a:r>
          </a:p>
          <a:p>
            <a:pPr lvl="1"/>
            <a:r>
              <a:rPr lang="en-IN" dirty="0"/>
              <a:t>Influenced post-independence autonomy arrangements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258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17E6-A1CA-0652-B522-B0EEF34A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IN" dirty="0"/>
              <a:t>Transition After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948F-4A8D-E436-E28D-1AF7ABB066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r>
              <a:rPr lang="en-US" dirty="0"/>
              <a:t>Excluded &amp; Partially Excluded Areas abolished</a:t>
            </a:r>
          </a:p>
          <a:p>
            <a:r>
              <a:rPr lang="en-US" dirty="0"/>
              <a:t>Replaced by:</a:t>
            </a:r>
          </a:p>
          <a:p>
            <a:pPr lvl="1"/>
            <a:r>
              <a:rPr lang="en-US" b="1" dirty="0"/>
              <a:t>Fifth Schedule</a:t>
            </a:r>
            <a:endParaRPr lang="en-US" dirty="0"/>
          </a:p>
          <a:p>
            <a:pPr lvl="1"/>
            <a:r>
              <a:rPr lang="en-US" b="1" dirty="0"/>
              <a:t>Sixth Schedule</a:t>
            </a:r>
            <a:r>
              <a:rPr lang="en-US" dirty="0"/>
              <a:t> of Indian Constitution</a:t>
            </a:r>
          </a:p>
          <a:p>
            <a:r>
              <a:rPr lang="en-IN" dirty="0"/>
              <a:t>Sixth Schedule</a:t>
            </a:r>
          </a:p>
          <a:p>
            <a:pPr lvl="1"/>
            <a:r>
              <a:rPr lang="en-US" dirty="0"/>
              <a:t>Applies mainly to Northeast India</a:t>
            </a:r>
          </a:p>
          <a:p>
            <a:pPr lvl="1"/>
            <a:r>
              <a:rPr lang="en-IN" dirty="0"/>
              <a:t>Introduced Autonomous District Councils</a:t>
            </a:r>
          </a:p>
          <a:p>
            <a:pPr lvl="1"/>
            <a:r>
              <a:rPr lang="en-US" dirty="0"/>
              <a:t>Greater self-governance for tribal areas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5343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7FD2-33E9-C9B5-666E-33978514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Anti-Colonial revolts (</a:t>
            </a:r>
            <a:r>
              <a:rPr lang="en-US" b="1" dirty="0" err="1"/>
              <a:t>Phulaguri</a:t>
            </a:r>
            <a:r>
              <a:rPr lang="en-US" b="1" dirty="0"/>
              <a:t> Dhewa and </a:t>
            </a:r>
            <a:r>
              <a:rPr lang="en-US" b="1" dirty="0" err="1"/>
              <a:t>Patharughat</a:t>
            </a:r>
            <a:r>
              <a:rPr lang="en-US" b="1" dirty="0"/>
              <a:t>) and Freedom Struggle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D865-448E-D385-529A-CB5227FDF1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algn="just"/>
            <a:r>
              <a:rPr lang="en-US" dirty="0"/>
              <a:t>Anti-colonial resistance in India began long before 1857.</a:t>
            </a:r>
          </a:p>
          <a:p>
            <a:pPr algn="just"/>
            <a:r>
              <a:rPr lang="en-US" dirty="0"/>
              <a:t>Assam witnessed early peasant revolts against British colonial policies.</a:t>
            </a:r>
          </a:p>
          <a:p>
            <a:pPr algn="just"/>
            <a:r>
              <a:rPr lang="en-IN" dirty="0"/>
              <a:t>Two significant uprisings:</a:t>
            </a:r>
          </a:p>
          <a:p>
            <a:pPr lvl="1" algn="just"/>
            <a:r>
              <a:rPr lang="en-IN" dirty="0" err="1"/>
              <a:t>Phulaguri</a:t>
            </a:r>
            <a:r>
              <a:rPr lang="en-IN" dirty="0"/>
              <a:t> Dhewa (1861)</a:t>
            </a:r>
          </a:p>
          <a:p>
            <a:pPr lvl="1" algn="just"/>
            <a:r>
              <a:rPr lang="en-IN" dirty="0" err="1"/>
              <a:t>Patharughat</a:t>
            </a:r>
            <a:r>
              <a:rPr lang="en-IN" dirty="0"/>
              <a:t> Uprising (1894)</a:t>
            </a:r>
          </a:p>
          <a:p>
            <a:pPr algn="just"/>
            <a:r>
              <a:rPr lang="en-IN" dirty="0"/>
              <a:t>These revolts reflected:</a:t>
            </a:r>
          </a:p>
          <a:p>
            <a:pPr lvl="1" algn="just"/>
            <a:r>
              <a:rPr lang="en-IN" dirty="0"/>
              <a:t>Peasant resistance</a:t>
            </a:r>
          </a:p>
          <a:p>
            <a:pPr lvl="1" algn="just"/>
            <a:r>
              <a:rPr lang="en-IN" dirty="0"/>
              <a:t>Economic exploitation</a:t>
            </a:r>
          </a:p>
          <a:p>
            <a:pPr lvl="1" algn="just"/>
            <a:r>
              <a:rPr lang="en-IN" dirty="0"/>
              <a:t>Assertion of indigenous rights</a:t>
            </a:r>
          </a:p>
        </p:txBody>
      </p:sp>
    </p:spTree>
    <p:extLst>
      <p:ext uri="{BB962C8B-B14F-4D97-AF65-F5344CB8AC3E}">
        <p14:creationId xmlns:p14="http://schemas.microsoft.com/office/powerpoint/2010/main" val="366138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64C2-A967-CC75-B5C5-A70C99E408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gency FB" pitchFamily="34" charset="0"/>
              </a:rPr>
              <a:t>Course outcome</a:t>
            </a:r>
          </a:p>
          <a:p>
            <a:endParaRPr lang="en-IN" dirty="0"/>
          </a:p>
          <a:p>
            <a:pPr lvl="1"/>
            <a:r>
              <a:rPr lang="en-US" dirty="0"/>
              <a:t>It will help to better appreciate key concepts that offer an understanding about political development in Northeast India. </a:t>
            </a:r>
          </a:p>
          <a:p>
            <a:pPr lvl="1"/>
            <a:r>
              <a:rPr lang="en-US" dirty="0"/>
              <a:t>Students will be in a position to comprehend the meaning of political development in Northeast India. </a:t>
            </a:r>
          </a:p>
          <a:p>
            <a:pPr lvl="1"/>
            <a:r>
              <a:rPr lang="en-US" dirty="0"/>
              <a:t>This course will help the students to comprehend the trajectory of ethnic movement in Northeast India and the issues addressed. </a:t>
            </a:r>
          </a:p>
          <a:p>
            <a:pPr lvl="1"/>
            <a:r>
              <a:rPr lang="en-US" dirty="0"/>
              <a:t>It will lead to </a:t>
            </a:r>
            <a:r>
              <a:rPr lang="en-US" dirty="0" err="1"/>
              <a:t>analysing</a:t>
            </a:r>
            <a:r>
              <a:rPr lang="en-US" dirty="0"/>
              <a:t> and understanding the importance of Issues of Northeast India in certain key aspects. </a:t>
            </a:r>
          </a:p>
        </p:txBody>
      </p:sp>
    </p:spTree>
    <p:extLst>
      <p:ext uri="{BB962C8B-B14F-4D97-AF65-F5344CB8AC3E}">
        <p14:creationId xmlns:p14="http://schemas.microsoft.com/office/powerpoint/2010/main" val="409528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1BC9-3C4F-F511-01B1-96A8E709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IN" dirty="0"/>
              <a:t>Colonial Administration in Assam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A9CC-4A31-5B6C-A37A-E88DE2EB0E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British annexed Assam in 1826 (Treaty of </a:t>
            </a:r>
            <a:r>
              <a:rPr lang="en-US" dirty="0" err="1"/>
              <a:t>Yandabo</a:t>
            </a:r>
            <a:r>
              <a:rPr lang="en-US" dirty="0"/>
              <a:t>).</a:t>
            </a:r>
          </a:p>
          <a:p>
            <a:pPr algn="just"/>
            <a:r>
              <a:rPr lang="en-IN" dirty="0"/>
              <a:t>Introduction of:</a:t>
            </a:r>
          </a:p>
          <a:p>
            <a:pPr lvl="1" algn="just"/>
            <a:r>
              <a:rPr lang="en-IN" dirty="0"/>
              <a:t>New land revenue system</a:t>
            </a:r>
          </a:p>
          <a:p>
            <a:pPr lvl="1" algn="just"/>
            <a:r>
              <a:rPr lang="en-IN" dirty="0"/>
              <a:t>Cash taxation</a:t>
            </a:r>
          </a:p>
          <a:p>
            <a:pPr lvl="1" algn="just"/>
            <a:r>
              <a:rPr lang="en-IN" dirty="0"/>
              <a:t>Commercialization of agriculture</a:t>
            </a:r>
          </a:p>
          <a:p>
            <a:pPr algn="just"/>
            <a:r>
              <a:rPr lang="en-US" dirty="0"/>
              <a:t>Disruption of traditional socio-economic structure.</a:t>
            </a:r>
          </a:p>
          <a:p>
            <a:pPr algn="just"/>
            <a:r>
              <a:rPr lang="en-IN" dirty="0"/>
              <a:t>Impact:</a:t>
            </a:r>
          </a:p>
          <a:p>
            <a:pPr lvl="1" algn="just"/>
            <a:r>
              <a:rPr lang="en-IN" dirty="0"/>
              <a:t>Burden on peasants</a:t>
            </a:r>
          </a:p>
          <a:p>
            <a:pPr lvl="1" algn="just"/>
            <a:r>
              <a:rPr lang="en-IN" dirty="0"/>
              <a:t>Loss of customary rights</a:t>
            </a:r>
          </a:p>
          <a:p>
            <a:pPr lvl="1" algn="just"/>
            <a:r>
              <a:rPr lang="en-IN" dirty="0"/>
              <a:t>Growing resentment</a:t>
            </a:r>
          </a:p>
        </p:txBody>
      </p:sp>
    </p:spTree>
    <p:extLst>
      <p:ext uri="{BB962C8B-B14F-4D97-AF65-F5344CB8AC3E}">
        <p14:creationId xmlns:p14="http://schemas.microsoft.com/office/powerpoint/2010/main" val="2173082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5873-75EB-1D9D-B9A1-E1A457D0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PHULAGURI DHEWA (1861): Background of </a:t>
            </a:r>
            <a:r>
              <a:rPr lang="en-IN" dirty="0" err="1"/>
              <a:t>Phulaguri</a:t>
            </a:r>
            <a:r>
              <a:rPr lang="en-IN" dirty="0"/>
              <a:t> Revolt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141C-B9F8-1AE4-CE6C-89F60F6425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r>
              <a:rPr lang="en-IN" dirty="0"/>
              <a:t>Location: </a:t>
            </a:r>
            <a:r>
              <a:rPr lang="en-IN" dirty="0" err="1"/>
              <a:t>Phulaguri</a:t>
            </a:r>
            <a:r>
              <a:rPr lang="en-IN" dirty="0"/>
              <a:t>, Nagaon district</a:t>
            </a:r>
          </a:p>
          <a:p>
            <a:pPr algn="just"/>
            <a:r>
              <a:rPr lang="en-IN" dirty="0"/>
              <a:t>Year: 1861</a:t>
            </a:r>
          </a:p>
          <a:p>
            <a:pPr algn="just"/>
            <a:r>
              <a:rPr lang="en-IN" dirty="0"/>
              <a:t>British imposed:</a:t>
            </a:r>
          </a:p>
          <a:p>
            <a:pPr lvl="1" algn="just"/>
            <a:r>
              <a:rPr lang="en-US" dirty="0"/>
              <a:t>Taxes on betel nut and paan</a:t>
            </a:r>
          </a:p>
          <a:p>
            <a:pPr lvl="1" algn="just"/>
            <a:r>
              <a:rPr lang="en-IN" dirty="0"/>
              <a:t>Increased revenue demands</a:t>
            </a:r>
          </a:p>
          <a:p>
            <a:pPr algn="just"/>
            <a:r>
              <a:rPr lang="en-IN" dirty="0"/>
              <a:t>Immediate Cause:</a:t>
            </a:r>
          </a:p>
          <a:p>
            <a:pPr lvl="1" algn="just"/>
            <a:r>
              <a:rPr lang="en-US" dirty="0"/>
              <a:t>Opposition to new taxation policies.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21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9B13-3D05-8F67-CB40-BB2C77F7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IN" dirty="0"/>
              <a:t>Causes of the Revolt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E866-AA62-6DF5-3DCD-2E8CB3AAAD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Heavy taxation</a:t>
            </a:r>
          </a:p>
          <a:p>
            <a:r>
              <a:rPr lang="en-IN" dirty="0"/>
              <a:t>Exploitation by British officials</a:t>
            </a:r>
          </a:p>
          <a:p>
            <a:r>
              <a:rPr lang="en-IN" dirty="0"/>
              <a:t>Disruption of local economy</a:t>
            </a:r>
          </a:p>
          <a:p>
            <a:r>
              <a:rPr lang="en-IN" dirty="0"/>
              <a:t>Lack of political representation</a:t>
            </a:r>
          </a:p>
          <a:p>
            <a:endParaRPr lang="en-IN" dirty="0"/>
          </a:p>
          <a:p>
            <a:endParaRPr lang="en-IN" dirty="0"/>
          </a:p>
          <a:p>
            <a:pPr algn="just"/>
            <a:r>
              <a:rPr lang="en-US" dirty="0"/>
              <a:t>Peasants organized a </a:t>
            </a:r>
            <a:r>
              <a:rPr lang="en-US" i="1" dirty="0" err="1"/>
              <a:t>raij</a:t>
            </a:r>
            <a:r>
              <a:rPr lang="en-US" i="1" dirty="0"/>
              <a:t> mel</a:t>
            </a:r>
            <a:r>
              <a:rPr lang="en-US" dirty="0"/>
              <a:t> (people’s assembly).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1984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1AD1-2421-9F56-B9B1-527E5CD4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IN" dirty="0"/>
              <a:t>Course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E5BF-DDC1-800F-63E9-9ED99ABD24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September 1861:</a:t>
            </a:r>
          </a:p>
          <a:p>
            <a:pPr lvl="1"/>
            <a:r>
              <a:rPr lang="en-IN" dirty="0"/>
              <a:t>Large gathering of peasants</a:t>
            </a:r>
          </a:p>
          <a:p>
            <a:r>
              <a:rPr lang="en-US" dirty="0"/>
              <a:t>British officials tried to suppress meeting.</a:t>
            </a:r>
          </a:p>
          <a:p>
            <a:r>
              <a:rPr lang="en-IN" dirty="0"/>
              <a:t>Clash occurred.</a:t>
            </a:r>
          </a:p>
          <a:p>
            <a:r>
              <a:rPr lang="en-IN" dirty="0"/>
              <a:t>One British officer killed.</a:t>
            </a:r>
          </a:p>
          <a:p>
            <a:r>
              <a:rPr lang="en-IN" dirty="0"/>
              <a:t>Brutal suppression followed.</a:t>
            </a:r>
          </a:p>
        </p:txBody>
      </p:sp>
    </p:spTree>
    <p:extLst>
      <p:ext uri="{BB962C8B-B14F-4D97-AF65-F5344CB8AC3E}">
        <p14:creationId xmlns:p14="http://schemas.microsoft.com/office/powerpoint/2010/main" val="3157511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FDA1-B5CB-BC1D-F3AB-78690F3F8B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IN" dirty="0"/>
              <a:t>Nature of </a:t>
            </a:r>
            <a:r>
              <a:rPr lang="en-IN" dirty="0" err="1"/>
              <a:t>Phulaguri</a:t>
            </a:r>
            <a:r>
              <a:rPr lang="en-IN" dirty="0"/>
              <a:t> Dhewa</a:t>
            </a:r>
          </a:p>
          <a:p>
            <a:pPr lvl="1"/>
            <a:r>
              <a:rPr lang="en-US" dirty="0"/>
              <a:t>First organized peasant revolt in Assam.</a:t>
            </a:r>
          </a:p>
          <a:p>
            <a:pPr lvl="1"/>
            <a:r>
              <a:rPr lang="en-IN" dirty="0"/>
              <a:t>Non-cooperation with British taxation.</a:t>
            </a:r>
          </a:p>
          <a:p>
            <a:pPr lvl="1"/>
            <a:r>
              <a:rPr lang="en-IN" dirty="0"/>
              <a:t>Demonstrated collective rural resistance.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Significance of </a:t>
            </a:r>
            <a:r>
              <a:rPr lang="en-IN" dirty="0" err="1"/>
              <a:t>Phulaguri</a:t>
            </a:r>
            <a:r>
              <a:rPr lang="en-IN" dirty="0"/>
              <a:t> Revolt</a:t>
            </a:r>
          </a:p>
          <a:p>
            <a:pPr lvl="1"/>
            <a:r>
              <a:rPr lang="en-US" dirty="0"/>
              <a:t>Marked beginning of peasant political consciousness.</a:t>
            </a:r>
          </a:p>
          <a:p>
            <a:pPr lvl="1"/>
            <a:r>
              <a:rPr lang="en-US" dirty="0"/>
              <a:t>Highlighted economic roots of anti-colonialism.</a:t>
            </a:r>
          </a:p>
          <a:p>
            <a:pPr lvl="1"/>
            <a:r>
              <a:rPr lang="en-US" dirty="0"/>
              <a:t>Inspired future movements in Assam.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0479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1C2D-E77F-3A54-6835-7A4F04FC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x.com">
            <a:extLst>
              <a:ext uri="{FF2B5EF4-FFF2-40B4-BE49-F238E27FC236}">
                <a16:creationId xmlns:a16="http://schemas.microsoft.com/office/drawing/2014/main" id="{3697C0EE-9034-E5D3-9569-EEBEB0F8430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413"/>
            <a:ext cx="3851107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F742D-6A9A-1A8F-5413-6A454827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13166"/>
            <a:ext cx="4572000" cy="33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54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EE88-5FBA-0DA7-417E-E4B43F53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PATHARUGHAT UPRISING (1894): Background of </a:t>
            </a:r>
            <a:r>
              <a:rPr lang="en-IN" dirty="0" err="1"/>
              <a:t>Patharughat</a:t>
            </a:r>
            <a:r>
              <a:rPr lang="en-IN" dirty="0"/>
              <a:t> Uprising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88FF-9708-9042-8C82-D4B416CF59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552"/>
          </a:xfrm>
        </p:spPr>
        <p:txBody>
          <a:bodyPr/>
          <a:lstStyle/>
          <a:p>
            <a:r>
              <a:rPr lang="en-IN" dirty="0"/>
              <a:t>Location: </a:t>
            </a:r>
            <a:r>
              <a:rPr lang="en-IN" dirty="0" err="1"/>
              <a:t>Patharughat</a:t>
            </a:r>
            <a:r>
              <a:rPr lang="en-IN" dirty="0"/>
              <a:t>, </a:t>
            </a:r>
            <a:r>
              <a:rPr lang="en-IN" dirty="0" err="1"/>
              <a:t>Darrang</a:t>
            </a:r>
            <a:r>
              <a:rPr lang="en-IN" dirty="0"/>
              <a:t> district</a:t>
            </a:r>
          </a:p>
          <a:p>
            <a:r>
              <a:rPr lang="en-IN" dirty="0"/>
              <a:t>Year: 1894</a:t>
            </a:r>
          </a:p>
          <a:p>
            <a:r>
              <a:rPr lang="en-US" dirty="0"/>
              <a:t>British increased land revenue drastically.</a:t>
            </a:r>
          </a:p>
          <a:p>
            <a:endParaRPr lang="en-US" dirty="0"/>
          </a:p>
          <a:p>
            <a:r>
              <a:rPr lang="en-US" dirty="0"/>
              <a:t>Revenue increase: 70%–80% in some areas.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044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F4BB-BCCB-6C10-BF3C-182E34DC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IN" dirty="0"/>
              <a:t>Causes of the Uprising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654C-F81D-4F7D-2D2A-EF7BD3F1D3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r>
              <a:rPr lang="en-US" dirty="0"/>
              <a:t>Sharp rise in land tax</a:t>
            </a:r>
          </a:p>
          <a:p>
            <a:r>
              <a:rPr lang="en-IN" dirty="0"/>
              <a:t>Agrarian distress</a:t>
            </a:r>
          </a:p>
          <a:p>
            <a:r>
              <a:rPr lang="en-IN" dirty="0"/>
              <a:t>Exploitation by colonial administration</a:t>
            </a:r>
          </a:p>
          <a:p>
            <a:r>
              <a:rPr lang="en-IN" dirty="0"/>
              <a:t>Famine-like conditions</a:t>
            </a:r>
          </a:p>
          <a:p>
            <a:endParaRPr lang="en-IN" dirty="0"/>
          </a:p>
          <a:p>
            <a:endParaRPr lang="en-IN" dirty="0"/>
          </a:p>
          <a:p>
            <a:r>
              <a:rPr lang="en-US" dirty="0"/>
              <a:t>Peasants refused to pay enhanced revenue.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0334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9951-426B-B8EA-63A6-A86A4490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/>
              <a:t>The Incident (28 January 1894)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55435-EBEC-1674-8704-90D0AA0D4F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Thousands gathered at </a:t>
            </a:r>
            <a:r>
              <a:rPr lang="en-IN" dirty="0" err="1"/>
              <a:t>Patharughat</a:t>
            </a:r>
            <a:r>
              <a:rPr lang="en-IN" dirty="0"/>
              <a:t>.</a:t>
            </a:r>
          </a:p>
          <a:p>
            <a:r>
              <a:rPr lang="en-IN" dirty="0"/>
              <a:t>Peaceful protest.</a:t>
            </a:r>
          </a:p>
          <a:p>
            <a:r>
              <a:rPr lang="en-IN" dirty="0"/>
              <a:t>British police opened fire.</a:t>
            </a:r>
          </a:p>
          <a:p>
            <a:endParaRPr lang="en-IN" dirty="0"/>
          </a:p>
          <a:p>
            <a:r>
              <a:rPr lang="en-IN" dirty="0"/>
              <a:t>Result:</a:t>
            </a:r>
          </a:p>
          <a:p>
            <a:pPr lvl="1"/>
            <a:r>
              <a:rPr lang="en-US" dirty="0"/>
              <a:t>Around 140 peasants killed (unofficial estimates higher).</a:t>
            </a:r>
          </a:p>
          <a:p>
            <a:endParaRPr lang="en-US" dirty="0"/>
          </a:p>
          <a:p>
            <a:r>
              <a:rPr lang="en-IN" dirty="0"/>
              <a:t>Often called:</a:t>
            </a:r>
          </a:p>
          <a:p>
            <a:pPr lvl="1"/>
            <a:r>
              <a:rPr lang="en-IN" dirty="0"/>
              <a:t>“Jallianwala Bagh of Assam”</a:t>
            </a:r>
          </a:p>
        </p:txBody>
      </p:sp>
    </p:spTree>
    <p:extLst>
      <p:ext uri="{BB962C8B-B14F-4D97-AF65-F5344CB8AC3E}">
        <p14:creationId xmlns:p14="http://schemas.microsoft.com/office/powerpoint/2010/main" val="2255618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1661-E4D2-5C7D-FF97-E4DDAB3A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IN" dirty="0"/>
              <a:t>Nature of the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D6B0-61FA-9863-E861-4A592C251F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Peasant-based uprising.</a:t>
            </a:r>
          </a:p>
          <a:p>
            <a:r>
              <a:rPr lang="en-IN" dirty="0"/>
              <a:t>Largely non-violent before firing.</a:t>
            </a:r>
          </a:p>
          <a:p>
            <a:r>
              <a:rPr lang="en-IN" dirty="0"/>
              <a:t>Spontaneous but organized resistance.</a:t>
            </a:r>
          </a:p>
          <a:p>
            <a:endParaRPr lang="en-IN" dirty="0"/>
          </a:p>
          <a:p>
            <a:r>
              <a:rPr lang="en-IN" dirty="0"/>
              <a:t>Significance of </a:t>
            </a:r>
            <a:r>
              <a:rPr lang="en-IN" dirty="0" err="1"/>
              <a:t>Patharughat</a:t>
            </a:r>
            <a:endParaRPr lang="en-IN" dirty="0"/>
          </a:p>
          <a:p>
            <a:pPr lvl="1"/>
            <a:r>
              <a:rPr lang="en-US" dirty="0"/>
              <a:t>Major episode of agrarian resistance.</a:t>
            </a:r>
          </a:p>
          <a:p>
            <a:pPr lvl="1"/>
            <a:r>
              <a:rPr lang="en-US" dirty="0"/>
              <a:t>Demonstrated brutality of colonial state.</a:t>
            </a:r>
          </a:p>
          <a:p>
            <a:pPr lvl="1"/>
            <a:r>
              <a:rPr lang="en-US" dirty="0"/>
              <a:t>Strengthened anti-British sentiments in Assam.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98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POL060304: Politics in Northeast India (Optional)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/>
              <a:t>Unit-I: Colonial Policy- Annexation and Administration </a:t>
            </a:r>
            <a:endParaRPr lang="en-US" dirty="0"/>
          </a:p>
          <a:p>
            <a:pPr lvl="1"/>
            <a:r>
              <a:rPr lang="en-IN" dirty="0"/>
              <a:t>Geo-Strategic Location and Socio-Cultural Diversity. </a:t>
            </a:r>
          </a:p>
          <a:p>
            <a:pPr lvl="1"/>
            <a:r>
              <a:rPr lang="en-US" dirty="0"/>
              <a:t>Expansion and Consolidation of Colonial Rule. </a:t>
            </a:r>
          </a:p>
          <a:p>
            <a:pPr lvl="1"/>
            <a:r>
              <a:rPr lang="en-US" dirty="0"/>
              <a:t>Excluded and Partially Excluded areas: Inner Line. </a:t>
            </a:r>
          </a:p>
          <a:p>
            <a:pPr lvl="1"/>
            <a:r>
              <a:rPr lang="en-US" dirty="0"/>
              <a:t>Anti-Colonial revolts (</a:t>
            </a:r>
            <a:r>
              <a:rPr lang="en-US" dirty="0" err="1"/>
              <a:t>Phulaguri</a:t>
            </a:r>
            <a:r>
              <a:rPr lang="en-US" dirty="0"/>
              <a:t> Dhewa and </a:t>
            </a:r>
            <a:r>
              <a:rPr lang="en-US" dirty="0" err="1"/>
              <a:t>Patharughat</a:t>
            </a:r>
            <a:r>
              <a:rPr lang="en-US" dirty="0"/>
              <a:t>) and Freedom Struggle. </a:t>
            </a:r>
          </a:p>
          <a:p>
            <a:r>
              <a:rPr lang="en-IN" b="1" dirty="0"/>
              <a:t>Unit-II: Post-Colonial developments </a:t>
            </a:r>
            <a:endParaRPr lang="en-IN" dirty="0"/>
          </a:p>
          <a:p>
            <a:pPr lvl="1"/>
            <a:r>
              <a:rPr lang="en-US" dirty="0"/>
              <a:t>Immigration and Problem of Refugees. </a:t>
            </a:r>
          </a:p>
          <a:p>
            <a:pPr lvl="1"/>
            <a:r>
              <a:rPr lang="en-US" dirty="0"/>
              <a:t>Question of Identity: Naga Nationalism. </a:t>
            </a:r>
          </a:p>
          <a:p>
            <a:pPr lvl="1"/>
            <a:r>
              <a:rPr lang="en-IN" dirty="0"/>
              <a:t>Sixth Schedule. </a:t>
            </a:r>
          </a:p>
          <a:p>
            <a:pPr lvl="1"/>
            <a:r>
              <a:rPr lang="en-IN" dirty="0"/>
              <a:t>Re-organisation of Northeast India. </a:t>
            </a:r>
          </a:p>
          <a:p>
            <a:pPr marL="0" indent="0" algn="just">
              <a:buNone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asants' Uprising of Patharughat | Blog Details">
            <a:extLst>
              <a:ext uri="{FF2B5EF4-FFF2-40B4-BE49-F238E27FC236}">
                <a16:creationId xmlns:a16="http://schemas.microsoft.com/office/drawing/2014/main" id="{E18D6792-5FCF-F789-43B8-482778B3625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01000" cy="56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14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DFD4-E86C-B3F5-2A03-DF7C6A72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IN" dirty="0"/>
              <a:t>Freedom Struggle in Assam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2111-FDE9-B256-2597-01ACE1E295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en-IN" dirty="0"/>
              <a:t>Rise of Political Consciousness</a:t>
            </a:r>
          </a:p>
          <a:p>
            <a:pPr lvl="1"/>
            <a:r>
              <a:rPr lang="en-US" dirty="0"/>
              <a:t>Assam Association (1903)</a:t>
            </a:r>
          </a:p>
          <a:p>
            <a:pPr lvl="1"/>
            <a:r>
              <a:rPr lang="en-US" dirty="0"/>
              <a:t>Emergence of middle-class leadership</a:t>
            </a:r>
          </a:p>
          <a:p>
            <a:pPr lvl="1"/>
            <a:r>
              <a:rPr lang="en-US" dirty="0"/>
              <a:t>Participation in Indian National Congress</a:t>
            </a:r>
          </a:p>
          <a:p>
            <a:endParaRPr lang="en-US" dirty="0"/>
          </a:p>
          <a:p>
            <a:r>
              <a:rPr lang="en-US" dirty="0"/>
              <a:t>Leaders:</a:t>
            </a:r>
          </a:p>
          <a:p>
            <a:pPr lvl="1"/>
            <a:r>
              <a:rPr lang="en-US" b="1" dirty="0"/>
              <a:t>Tarun Ram Phukan</a:t>
            </a:r>
            <a:endParaRPr lang="en-US" dirty="0"/>
          </a:p>
          <a:p>
            <a:pPr lvl="1"/>
            <a:r>
              <a:rPr lang="en-US" b="1" dirty="0"/>
              <a:t>Nabin Chandra Bordoloi</a:t>
            </a:r>
            <a:endParaRPr lang="en-US" dirty="0"/>
          </a:p>
          <a:p>
            <a:r>
              <a:rPr lang="en-US" b="1" dirty="0"/>
              <a:t>Analytical Question:</a:t>
            </a:r>
            <a:br>
              <a:rPr lang="en-US" dirty="0"/>
            </a:br>
            <a:r>
              <a:rPr lang="en-US" dirty="0"/>
              <a:t>Was Assamese nationalism dependent on the all-India Congress?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0067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E4DB2-416A-65AE-FD41-FDD11669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IN" dirty="0"/>
              <a:t>Non-Cooperation Movement (1920–22)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4FDD1E-841A-DD1B-DA41-07A3BB0A56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1037" y="1409700"/>
            <a:ext cx="3657600" cy="4572000"/>
          </a:xfrm>
        </p:spPr>
        <p:txBody>
          <a:bodyPr/>
          <a:lstStyle/>
          <a:p>
            <a:r>
              <a:rPr lang="en-IN" dirty="0"/>
              <a:t>Boycott of foreign goods</a:t>
            </a:r>
          </a:p>
          <a:p>
            <a:r>
              <a:rPr lang="en-IN" dirty="0"/>
              <a:t>Students leaving government schools</a:t>
            </a:r>
          </a:p>
          <a:p>
            <a:r>
              <a:rPr lang="en-IN" dirty="0"/>
              <a:t>Spread of Gandhian ideology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A0DAACA7-986C-BEB1-DDB9-FB927A621E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E597637-BC4D-B57B-A915-C41D8846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74355"/>
            <a:ext cx="2014537" cy="27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7633AC2-6F38-130E-44E6-7F8FC43F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3886200"/>
            <a:ext cx="32004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98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8348-5A20-E0A2-BB25-5BC01DA1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Civil Disobedience Movement (1930–34)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6E78B-1B7A-8697-2FF9-C88C5BCA70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/>
          <a:lstStyle/>
          <a:p>
            <a:r>
              <a:rPr lang="en-IN" dirty="0"/>
              <a:t>Salt Satyagraha in Assam</a:t>
            </a:r>
          </a:p>
          <a:p>
            <a:r>
              <a:rPr lang="en-IN" dirty="0"/>
              <a:t>Village-level mobilization</a:t>
            </a:r>
          </a:p>
          <a:p>
            <a:r>
              <a:rPr lang="en-IN" dirty="0"/>
              <a:t>Women’s participation increased</a:t>
            </a:r>
          </a:p>
          <a:p>
            <a:endParaRPr lang="en-IN" b="1" dirty="0"/>
          </a:p>
          <a:p>
            <a:r>
              <a:rPr lang="en-IN" b="1" dirty="0"/>
              <a:t>Significance:</a:t>
            </a:r>
          </a:p>
          <a:p>
            <a:pPr lvl="1"/>
            <a:r>
              <a:rPr lang="en-IN" dirty="0"/>
              <a:t>Transition from elite politics → mass politics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5168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D83A-549C-1447-0D11-73ADB84E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IN" dirty="0"/>
              <a:t>Quit India Movement (1942)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C43B-B4F4-8172-F01E-B308891B11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Mass protests across districts</a:t>
            </a:r>
          </a:p>
          <a:p>
            <a:r>
              <a:rPr lang="en-IN" b="1" dirty="0"/>
              <a:t>Kanaklata Barua</a:t>
            </a:r>
            <a:r>
              <a:rPr lang="en-IN" dirty="0"/>
              <a:t> – Martyred at </a:t>
            </a:r>
            <a:r>
              <a:rPr lang="en-IN" dirty="0" err="1"/>
              <a:t>Gohpur</a:t>
            </a:r>
            <a:endParaRPr lang="en-IN" dirty="0"/>
          </a:p>
          <a:p>
            <a:r>
              <a:rPr lang="en-IN" b="1" dirty="0"/>
              <a:t>Mukunda Kakati</a:t>
            </a:r>
            <a:r>
              <a:rPr lang="en-IN" dirty="0"/>
              <a:t> – Shot by police</a:t>
            </a:r>
          </a:p>
          <a:p>
            <a:r>
              <a:rPr lang="en-IN" b="1" dirty="0"/>
              <a:t>Analytical Theme:</a:t>
            </a:r>
            <a:br>
              <a:rPr lang="en-IN" dirty="0"/>
            </a:br>
            <a:r>
              <a:rPr lang="en-IN" dirty="0"/>
              <a:t>Youth radicalization in Assam.</a:t>
            </a:r>
          </a:p>
          <a:p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30D74B-961B-DEE1-66F9-792172A0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37642"/>
            <a:ext cx="2530475" cy="37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6046B22-274D-749E-46E9-FBE8D2BA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2" y="3733800"/>
            <a:ext cx="4419600" cy="29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60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1D65-CE82-C78E-568A-E3B04814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IN" dirty="0"/>
              <a:t>Role of Women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43424-4599-AE06-ED6F-8535C51159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err="1"/>
              <a:t>Bhogeswari</a:t>
            </a:r>
            <a:r>
              <a:rPr lang="en-IN" b="1" dirty="0"/>
              <a:t> </a:t>
            </a:r>
            <a:r>
              <a:rPr lang="en-IN" b="1" dirty="0" err="1"/>
              <a:t>Phukanani</a:t>
            </a:r>
            <a:endParaRPr lang="en-IN" dirty="0"/>
          </a:p>
          <a:p>
            <a:r>
              <a:rPr lang="en-IN" dirty="0"/>
              <a:t>Kanaklata Barua</a:t>
            </a:r>
          </a:p>
          <a:p>
            <a:r>
              <a:rPr lang="en-IN" dirty="0"/>
              <a:t>Participation in picketing &amp; flag marches</a:t>
            </a:r>
          </a:p>
          <a:p>
            <a:r>
              <a:rPr lang="en-IN" b="1" dirty="0"/>
              <a:t>Gender Analysis:</a:t>
            </a:r>
            <a:br>
              <a:rPr lang="en-IN" dirty="0"/>
            </a:br>
            <a:r>
              <a:rPr lang="en-IN" dirty="0"/>
              <a:t>National movement transformed gender roles in Assamese society.</a:t>
            </a:r>
          </a:p>
          <a:p>
            <a:endParaRPr lang="en-IN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02EB15-5844-9F37-5A85-20DDA9804B9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72688"/>
            <a:ext cx="3657600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EA8C982-6198-DD4C-9F66-7A776329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16" y="3886200"/>
            <a:ext cx="3876675" cy="21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82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2982-4F3F-23B3-F08E-3F8212EE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IN" dirty="0"/>
              <a:t>Tea Garden Labour &amp; Subaltern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E68C-9175-A117-AC59-1109236FF9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552"/>
          </a:xfrm>
        </p:spPr>
        <p:txBody>
          <a:bodyPr/>
          <a:lstStyle/>
          <a:p>
            <a:r>
              <a:rPr lang="en-US" dirty="0"/>
              <a:t>Plantation economy under British</a:t>
            </a:r>
          </a:p>
          <a:p>
            <a:r>
              <a:rPr lang="en-US" dirty="0"/>
              <a:t>Migrant </a:t>
            </a:r>
            <a:r>
              <a:rPr lang="en-US" dirty="0" err="1"/>
              <a:t>labour</a:t>
            </a:r>
            <a:r>
              <a:rPr lang="en-US" dirty="0"/>
              <a:t> exploitation</a:t>
            </a:r>
          </a:p>
          <a:p>
            <a:r>
              <a:rPr lang="en-US" dirty="0"/>
              <a:t>Political awakening among workers</a:t>
            </a:r>
          </a:p>
          <a:p>
            <a:r>
              <a:rPr lang="en-US" dirty="0"/>
              <a:t>Subaltern perspective:</a:t>
            </a:r>
            <a:br>
              <a:rPr lang="en-US" dirty="0"/>
            </a:br>
            <a:r>
              <a:rPr lang="en-US" dirty="0"/>
              <a:t>Freedom struggle was not only middle-class but also </a:t>
            </a:r>
            <a:r>
              <a:rPr lang="en-US" dirty="0" err="1"/>
              <a:t>labour</a:t>
            </a:r>
            <a:r>
              <a:rPr lang="en-US" dirty="0"/>
              <a:t>-based.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311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12F5-CC1A-3E0E-40FE-0779737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Press, Literature &amp; Cultural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C64A-A5E6-6383-E769-A35352F47B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Role of Assamese newspapers</a:t>
            </a:r>
          </a:p>
          <a:p>
            <a:r>
              <a:rPr lang="en-US" dirty="0"/>
              <a:t>Literary nationalism</a:t>
            </a:r>
          </a:p>
          <a:p>
            <a:r>
              <a:rPr lang="en-US" dirty="0"/>
              <a:t>Cultural assertion against colonial dominance</a:t>
            </a:r>
          </a:p>
          <a:p>
            <a:r>
              <a:rPr lang="en-US" dirty="0"/>
              <a:t>Relevant Thinkers:</a:t>
            </a:r>
          </a:p>
          <a:p>
            <a:pPr lvl="1"/>
            <a:r>
              <a:rPr lang="en-US" b="1" dirty="0"/>
              <a:t>Sajal Nag</a:t>
            </a:r>
            <a:endParaRPr lang="en-US" dirty="0"/>
          </a:p>
          <a:p>
            <a:pPr lvl="1"/>
            <a:r>
              <a:rPr lang="en-US" b="1" dirty="0"/>
              <a:t>H. K. </a:t>
            </a:r>
            <a:r>
              <a:rPr lang="en-US" b="1" dirty="0" err="1"/>
              <a:t>Barpujari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7084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05C3DD-84C6-5E1D-2FB3-0DB39D1A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IN" dirty="0"/>
              <a:t>Sylhet Referendum (1947)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1D0B-5660-AC8F-23B5-661A9B1673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Sylhet voted to join East Pakistan</a:t>
            </a:r>
          </a:p>
          <a:p>
            <a:r>
              <a:rPr lang="en-IN" dirty="0"/>
              <a:t>Altered Assam’s demography</a:t>
            </a:r>
          </a:p>
          <a:p>
            <a:r>
              <a:rPr lang="en-IN" dirty="0"/>
              <a:t>Long-term political consequences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F57A66C4-681F-26B5-0858-0499DF83101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03" y="1295400"/>
            <a:ext cx="3657600" cy="22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BC6A3DAE-AA91-367A-1576-887754DD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5962"/>
            <a:ext cx="4081463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E93E5193-E209-FA25-605D-E147FB70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4202836"/>
            <a:ext cx="2872837" cy="24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7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iruddha\Desktop\Thank 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1"/>
            <a:ext cx="7924800" cy="565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07000-BEE4-5B6D-4D3F-B514CCCAB1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924800" cy="5864352"/>
          </a:xfrm>
        </p:spPr>
        <p:txBody>
          <a:bodyPr/>
          <a:lstStyle/>
          <a:p>
            <a:r>
              <a:rPr lang="en-US" b="1" dirty="0"/>
              <a:t>Unit-III: Political developments in Assam </a:t>
            </a:r>
            <a:endParaRPr lang="en-US" dirty="0"/>
          </a:p>
          <a:p>
            <a:pPr lvl="1"/>
            <a:r>
              <a:rPr lang="en-IN" dirty="0"/>
              <a:t>Language Politics. </a:t>
            </a:r>
          </a:p>
          <a:p>
            <a:pPr lvl="1"/>
            <a:r>
              <a:rPr lang="en-IN" dirty="0"/>
              <a:t>Assam Movement. </a:t>
            </a:r>
          </a:p>
          <a:p>
            <a:pPr lvl="1"/>
            <a:r>
              <a:rPr lang="en-IN" dirty="0"/>
              <a:t>Bodo Movement. </a:t>
            </a:r>
          </a:p>
          <a:p>
            <a:pPr lvl="1"/>
            <a:r>
              <a:rPr lang="en-US" dirty="0"/>
              <a:t>Rise of insurgency: ULFA and NDFB. </a:t>
            </a:r>
          </a:p>
          <a:p>
            <a:endParaRPr lang="en-IN" dirty="0"/>
          </a:p>
          <a:p>
            <a:r>
              <a:rPr lang="en-US" b="1" dirty="0"/>
              <a:t>Unit-IV: Changing nature of state politics in Assam </a:t>
            </a:r>
            <a:endParaRPr lang="en-US" dirty="0"/>
          </a:p>
          <a:p>
            <a:pPr lvl="1"/>
            <a:r>
              <a:rPr lang="en-US" dirty="0"/>
              <a:t>Emergence of Regional Parties: AGP. </a:t>
            </a:r>
          </a:p>
          <a:p>
            <a:pPr lvl="1"/>
            <a:r>
              <a:rPr lang="en-US" dirty="0"/>
              <a:t>Formation of Autonomous Councils: Rabha and </a:t>
            </a:r>
            <a:r>
              <a:rPr lang="en-US" dirty="0" err="1"/>
              <a:t>Mising</a:t>
            </a:r>
            <a:r>
              <a:rPr lang="en-US" dirty="0"/>
              <a:t>. </a:t>
            </a:r>
          </a:p>
          <a:p>
            <a:pPr lvl="1"/>
            <a:r>
              <a:rPr lang="en-IN" dirty="0"/>
              <a:t>Citizenship: NRC and CAA.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099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/>
              <a:t>Unit-I: Colonial Policy- Annexation and Administration </a:t>
            </a:r>
            <a:endParaRPr lang="en-US" dirty="0"/>
          </a:p>
          <a:p>
            <a:pPr lvl="1"/>
            <a:r>
              <a:rPr lang="en-IN" dirty="0"/>
              <a:t>Geo-Strategic Location and Socio-Cultural Diversity. </a:t>
            </a:r>
          </a:p>
          <a:p>
            <a:pPr lvl="1"/>
            <a:r>
              <a:rPr lang="en-US" dirty="0"/>
              <a:t>Expansion and Consolidation of Colonial Rule. </a:t>
            </a:r>
          </a:p>
          <a:p>
            <a:pPr lvl="1"/>
            <a:r>
              <a:rPr lang="en-US" dirty="0"/>
              <a:t>Excluded and Partially Excluded areas: Inner Line. </a:t>
            </a:r>
          </a:p>
          <a:p>
            <a:pPr lvl="1"/>
            <a:r>
              <a:rPr lang="en-US" dirty="0"/>
              <a:t>Anti-Colonial revolts (</a:t>
            </a:r>
            <a:r>
              <a:rPr lang="en-US" dirty="0" err="1"/>
              <a:t>Phulaguri</a:t>
            </a:r>
            <a:r>
              <a:rPr lang="en-US" dirty="0"/>
              <a:t> Dhewa and </a:t>
            </a:r>
            <a:r>
              <a:rPr lang="en-US" dirty="0" err="1"/>
              <a:t>Patharughat</a:t>
            </a:r>
            <a:r>
              <a:rPr lang="en-US" dirty="0"/>
              <a:t>) and Freedom Struggle. </a:t>
            </a: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4743-0037-9F56-8F53-65681D3CAA8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5"/>
            <a:ext cx="8915400" cy="6833985"/>
          </a:xfrm>
        </p:spPr>
      </p:pic>
    </p:spTree>
    <p:extLst>
      <p:ext uri="{BB962C8B-B14F-4D97-AF65-F5344CB8AC3E}">
        <p14:creationId xmlns:p14="http://schemas.microsoft.com/office/powerpoint/2010/main" val="105542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986-AC80-6662-6371-9A295A9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Geo-Strategic Location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91F6-532D-B682-88C5-FEFB08FAB3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Gateway to Southeast Asia</a:t>
            </a:r>
            <a:r>
              <a:rPr lang="en-IN" dirty="0"/>
              <a:t>: proximity to Burma, Tibet, Bhutan, Bangladesh</a:t>
            </a:r>
          </a:p>
          <a:p>
            <a:r>
              <a:rPr lang="en-IN" b="1" dirty="0"/>
              <a:t>Buffer Zone</a:t>
            </a:r>
            <a:r>
              <a:rPr lang="en-IN" dirty="0"/>
              <a:t>: between British India and China/Myanmar</a:t>
            </a:r>
          </a:p>
          <a:p>
            <a:r>
              <a:rPr lang="en-IN" b="1" dirty="0"/>
              <a:t>Military Importance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Used as base during World War II (e.g., Stilwell Road, Imphal Campaign)</a:t>
            </a:r>
          </a:p>
          <a:p>
            <a:r>
              <a:rPr lang="en-IN" b="1" dirty="0"/>
              <a:t>Trade Routes</a:t>
            </a:r>
            <a:r>
              <a:rPr lang="en-IN" dirty="0"/>
              <a:t>:</a:t>
            </a:r>
          </a:p>
          <a:p>
            <a:r>
              <a:rPr lang="en-IN" dirty="0"/>
              <a:t>Brahmaputra Valley as corridor for tea, oil, timber exports</a:t>
            </a:r>
          </a:p>
          <a:p>
            <a:r>
              <a:rPr lang="en-IN" dirty="0"/>
              <a:t>Cross-border trade with Burma and Tibet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28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40A5-FF47-ED52-CA31-BD2B9EA7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Socio-Cultural Diversity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C8AD-725A-5329-402D-13D691E93E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/>
              <a:t>Ethnic Mosaic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Bodo, Khasi, Naga, Mizo, Manipuri, Tripuri, Assamese, and many others</a:t>
            </a:r>
          </a:p>
          <a:p>
            <a:r>
              <a:rPr lang="en-IN" b="1" dirty="0"/>
              <a:t>Languages</a:t>
            </a:r>
            <a:r>
              <a:rPr lang="en-IN" dirty="0"/>
              <a:t>: Tibeto-Burman, Indo-Aryan, Austroasiatic families</a:t>
            </a:r>
          </a:p>
          <a:p>
            <a:r>
              <a:rPr lang="en-IN" b="1" dirty="0"/>
              <a:t>Religions</a:t>
            </a:r>
            <a:r>
              <a:rPr lang="en-IN" dirty="0"/>
              <a:t>: Hinduism, Christianity, Islam, Animism</a:t>
            </a:r>
          </a:p>
          <a:p>
            <a:r>
              <a:rPr lang="en-IN" b="1" dirty="0"/>
              <a:t>Colonial Impact</a:t>
            </a:r>
            <a:r>
              <a:rPr lang="en-IN" dirty="0"/>
              <a:t>:</a:t>
            </a:r>
          </a:p>
          <a:p>
            <a:r>
              <a:rPr lang="en-IN" dirty="0"/>
              <a:t>Spread of Christianity via missionaries (esp. in hills)</a:t>
            </a:r>
          </a:p>
          <a:p>
            <a:r>
              <a:rPr lang="en-IN" dirty="0"/>
              <a:t>Western education introduced (Cotton College, missionary schools)</a:t>
            </a:r>
          </a:p>
          <a:p>
            <a:r>
              <a:rPr lang="en-IN" dirty="0"/>
              <a:t>Cultural resistance through literature, folklore, and uprisings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0671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8135</TotalTime>
  <Words>1936</Words>
  <Application>Microsoft Office PowerPoint</Application>
  <PresentationFormat>On-screen Show (4:3)</PresentationFormat>
  <Paragraphs>364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Agency FB</vt:lpstr>
      <vt:lpstr>Andalus</vt:lpstr>
      <vt:lpstr>Angsana New</vt:lpstr>
      <vt:lpstr>Arial</vt:lpstr>
      <vt:lpstr>Century Schoolbook</vt:lpstr>
      <vt:lpstr>Wingdings</vt:lpstr>
      <vt:lpstr>Wingdings 2</vt:lpstr>
      <vt:lpstr>Oriel</vt:lpstr>
      <vt:lpstr> POL060304: Politics in Northeast India (Optional) 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Geo-Strategic Location </vt:lpstr>
      <vt:lpstr>Socio-Cultural Diversity </vt:lpstr>
      <vt:lpstr>Resistance Movements </vt:lpstr>
      <vt:lpstr>Colonial Annexation in Northeast India </vt:lpstr>
      <vt:lpstr>Expansion and Consolidation of Colonial Rule. </vt:lpstr>
      <vt:lpstr>Legacy of Colonial Policy</vt:lpstr>
      <vt:lpstr>PowerPoint Presentation</vt:lpstr>
      <vt:lpstr>Administrative Experiments</vt:lpstr>
      <vt:lpstr>Annexation of Assam</vt:lpstr>
      <vt:lpstr>Expansion into Hill Areas</vt:lpstr>
      <vt:lpstr>Policy of Non-Intervention</vt:lpstr>
      <vt:lpstr>Consolidation of Colonial Rule</vt:lpstr>
      <vt:lpstr>Administrative Reorganization</vt:lpstr>
      <vt:lpstr>Excluded and Partially Excluded areas: Inner Line. </vt:lpstr>
      <vt:lpstr>Background</vt:lpstr>
      <vt:lpstr>Government of India Act, 1935</vt:lpstr>
      <vt:lpstr>Features of Excluded Areas</vt:lpstr>
      <vt:lpstr>What are Partially Excluded Areas?</vt:lpstr>
      <vt:lpstr>Role of the Governor</vt:lpstr>
      <vt:lpstr>Criticism of the System</vt:lpstr>
      <vt:lpstr>Transition After Independence</vt:lpstr>
      <vt:lpstr>Anti-Colonial revolts (Phulaguri Dhewa and Patharughat) and Freedom Struggle</vt:lpstr>
      <vt:lpstr>Colonial Administration in Assam</vt:lpstr>
      <vt:lpstr>PHULAGURI DHEWA (1861): Background of Phulaguri Revolt</vt:lpstr>
      <vt:lpstr>Causes of the Revolt</vt:lpstr>
      <vt:lpstr>Course of Events</vt:lpstr>
      <vt:lpstr>PowerPoint Presentation</vt:lpstr>
      <vt:lpstr>PowerPoint Presentation</vt:lpstr>
      <vt:lpstr>PATHARUGHAT UPRISING (1894): Background of Patharughat Uprising</vt:lpstr>
      <vt:lpstr>Causes of the Uprising</vt:lpstr>
      <vt:lpstr>The Incident (28 January 1894)</vt:lpstr>
      <vt:lpstr>Nature of the Movement</vt:lpstr>
      <vt:lpstr>PowerPoint Presentation</vt:lpstr>
      <vt:lpstr>Freedom Struggle in Assam</vt:lpstr>
      <vt:lpstr>Non-Cooperation Movement (1920–22)</vt:lpstr>
      <vt:lpstr>Civil Disobedience Movement (1930–34)</vt:lpstr>
      <vt:lpstr>Quit India Movement (1942)</vt:lpstr>
      <vt:lpstr>Role of Women</vt:lpstr>
      <vt:lpstr>Tea Garden Labour &amp; Subaltern Politics</vt:lpstr>
      <vt:lpstr>Press, Literature &amp; Cultural Nationalism</vt:lpstr>
      <vt:lpstr>Sylhet Referendum (1947)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 HC 4036  Global Politics</dc:title>
  <dc:creator>Aniruddha</dc:creator>
  <cp:lastModifiedBy>Aniruddha Kumar Baro</cp:lastModifiedBy>
  <cp:revision>132</cp:revision>
  <dcterms:created xsi:type="dcterms:W3CDTF">2006-08-16T00:00:00Z</dcterms:created>
  <dcterms:modified xsi:type="dcterms:W3CDTF">2026-02-16T06:46:57Z</dcterms:modified>
</cp:coreProperties>
</file>