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31" r:id="rId3"/>
    <p:sldId id="332" r:id="rId4"/>
    <p:sldId id="333" r:id="rId5"/>
    <p:sldId id="334" r:id="rId6"/>
    <p:sldId id="308" r:id="rId7"/>
    <p:sldId id="335" r:id="rId8"/>
    <p:sldId id="336" r:id="rId9"/>
    <p:sldId id="337" r:id="rId10"/>
    <p:sldId id="338" r:id="rId11"/>
    <p:sldId id="339" r:id="rId12"/>
    <p:sldId id="340" r:id="rId13"/>
    <p:sldId id="293" r:id="rId14"/>
    <p:sldId id="34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IN" dirty="0"/>
              <a:t>POL020104: Indian Government &amp; Politics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004E-698C-8A7F-06AC-C54BD43E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Important Supreme Court Judgments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00A39-EEDE-A20D-2665-79F97B683C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⚖️ Shankari Prasad v. Union of India</a:t>
            </a:r>
          </a:p>
          <a:p>
            <a:pPr lvl="1" algn="just"/>
            <a:r>
              <a:rPr lang="en-US" dirty="0"/>
              <a:t>Parliament can amend Fundamental Rights.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⚖️ </a:t>
            </a:r>
            <a:r>
              <a:rPr lang="en-US" dirty="0" err="1"/>
              <a:t>Golaknath</a:t>
            </a:r>
            <a:r>
              <a:rPr lang="en-US" dirty="0"/>
              <a:t> v. State of Punjab</a:t>
            </a:r>
          </a:p>
          <a:p>
            <a:pPr lvl="1" algn="just"/>
            <a:r>
              <a:rPr lang="en-US" dirty="0"/>
              <a:t>Parliament cannot amend Fundamental Rights.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⚖️ Kesavananda Bharati v. State of Kerala</a:t>
            </a:r>
          </a:p>
          <a:p>
            <a:pPr lvl="1" algn="just"/>
            <a:r>
              <a:rPr lang="en-US" dirty="0"/>
              <a:t>Parliament can amend, but </a:t>
            </a:r>
            <a:r>
              <a:rPr lang="en-US" b="1" dirty="0"/>
              <a:t>cannot destroy Basic Structure</a:t>
            </a:r>
            <a:r>
              <a:rPr lang="en-US" dirty="0"/>
              <a:t>.</a:t>
            </a:r>
          </a:p>
          <a:p>
            <a:pPr lvl="1" algn="just"/>
            <a:r>
              <a:rPr lang="en-US" dirty="0"/>
              <a:t>👉 Introduced </a:t>
            </a:r>
            <a:r>
              <a:rPr lang="en-US" b="1" dirty="0"/>
              <a:t>Basic Structure Doctrine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⚖️ Minerva Mills v. Union of India</a:t>
            </a:r>
          </a:p>
          <a:p>
            <a:pPr lvl="1" algn="just"/>
            <a:r>
              <a:rPr lang="en-IN" dirty="0"/>
              <a:t>Limited amending power.</a:t>
            </a:r>
          </a:p>
          <a:p>
            <a:pPr lvl="1" algn="just"/>
            <a:r>
              <a:rPr lang="en-US" dirty="0"/>
              <a:t>Balance between FR and DPSP.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9481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7B00A-E539-9787-2539-6D4DBE8DF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IN" dirty="0"/>
              <a:t>🧱 Basic Structure Doctrine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A89B2-B282-3B9E-C8C8-FC06B7DC26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en-US" dirty="0"/>
              <a:t>Parliament cannot alter:</a:t>
            </a:r>
          </a:p>
          <a:p>
            <a:pPr lvl="1"/>
            <a:r>
              <a:rPr lang="en-US" dirty="0"/>
              <a:t>Supremacy of Constitution</a:t>
            </a:r>
          </a:p>
          <a:p>
            <a:pPr lvl="1"/>
            <a:r>
              <a:rPr lang="en-US" dirty="0"/>
              <a:t>Rule of Law</a:t>
            </a:r>
          </a:p>
          <a:p>
            <a:pPr lvl="1"/>
            <a:r>
              <a:rPr lang="en-US" dirty="0"/>
              <a:t>Separation of Powers</a:t>
            </a:r>
          </a:p>
          <a:p>
            <a:pPr lvl="1"/>
            <a:r>
              <a:rPr lang="en-US" dirty="0"/>
              <a:t>Judicial Review</a:t>
            </a:r>
          </a:p>
          <a:p>
            <a:pPr lvl="1"/>
            <a:r>
              <a:rPr lang="en-US" dirty="0"/>
              <a:t>Federalism</a:t>
            </a:r>
          </a:p>
          <a:p>
            <a:pPr lvl="1"/>
            <a:r>
              <a:rPr lang="en-US" dirty="0"/>
              <a:t>Secularism</a:t>
            </a:r>
          </a:p>
          <a:p>
            <a:pPr lvl="1"/>
            <a:r>
              <a:rPr lang="en-US" dirty="0"/>
              <a:t>Democracy</a:t>
            </a:r>
          </a:p>
          <a:p>
            <a:endParaRPr lang="en-US" dirty="0"/>
          </a:p>
          <a:p>
            <a:r>
              <a:rPr lang="en-US" dirty="0"/>
              <a:t>This doctrine protects the core identity of the Constitution.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6706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C7A7-7225-6C9B-D136-CA67CBA6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IN" dirty="0"/>
              <a:t>📊 Critical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DE763-90AE-F5E1-F577-B1CC5B7244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/>
          <a:lstStyle/>
          <a:p>
            <a:r>
              <a:rPr lang="en-US" b="1" dirty="0"/>
              <a:t>✅ Advantages</a:t>
            </a:r>
          </a:p>
          <a:p>
            <a:pPr lvl="1"/>
            <a:r>
              <a:rPr lang="en-US" dirty="0"/>
              <a:t>Allows adaptation to changing needs.</a:t>
            </a:r>
          </a:p>
          <a:p>
            <a:pPr lvl="1"/>
            <a:r>
              <a:rPr lang="en-US" dirty="0"/>
              <a:t>Maintains balance between Centre and States.</a:t>
            </a:r>
          </a:p>
          <a:p>
            <a:pPr lvl="1"/>
            <a:r>
              <a:rPr lang="en-US" dirty="0"/>
              <a:t>Prevents arbitrary changes.</a:t>
            </a:r>
          </a:p>
          <a:p>
            <a:endParaRPr lang="en-US" b="1" dirty="0"/>
          </a:p>
          <a:p>
            <a:r>
              <a:rPr lang="en-US" b="1" dirty="0"/>
              <a:t>❌ Criticism</a:t>
            </a:r>
          </a:p>
          <a:p>
            <a:pPr lvl="1"/>
            <a:r>
              <a:rPr lang="en-US" dirty="0"/>
              <a:t>Too many amendments (100+ amendments).</a:t>
            </a:r>
          </a:p>
          <a:p>
            <a:pPr lvl="1"/>
            <a:r>
              <a:rPr lang="en-US" dirty="0"/>
              <a:t>Parliament may misuse power.</a:t>
            </a:r>
          </a:p>
          <a:p>
            <a:pPr lvl="1"/>
            <a:r>
              <a:rPr lang="en-US" dirty="0"/>
              <a:t>Judicial intervention sometimes criticized as judicial overreach.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0607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D33E-CA10-F285-2136-FDE2DFAE3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Surprise Test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71159-F6BD-E040-1CB6-E7F21FBEE8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848600" cy="55595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Discuss the historical background of the making of the Indian Constitution. Explain the formation and composition of the Constituent Assembly.</a:t>
            </a:r>
          </a:p>
          <a:p>
            <a:pPr algn="just"/>
            <a:r>
              <a:rPr lang="as-IN" dirty="0"/>
              <a:t>ভাৰতীয় সংবিধান প্ৰণয়নৰ ঐতিহাসিক পটভূমি আলোচনা কৰা। গণপৰিষদৰ গঠন আৰু সংগঠন ব্যাখ্যা কৰা।</a:t>
            </a:r>
            <a:endParaRPr lang="en-US" dirty="0"/>
          </a:p>
          <a:p>
            <a:pPr algn="just"/>
            <a:r>
              <a:rPr lang="en-US" dirty="0"/>
              <a:t>Explain the basic features of the Indian Constitution. Why is the Indian Constitution considered unique among the constitutions of the world?</a:t>
            </a:r>
          </a:p>
          <a:p>
            <a:pPr algn="just"/>
            <a:r>
              <a:rPr lang="as-IN" dirty="0"/>
              <a:t>ভাৰতীয় সংবিধানৰ মৌলিক বৈশিষ্ট্যসমূহ ব্যাখ্যা কৰা। কিয় ভাৰতীয় সংবিধানক বিশ্বৰ সংবিধানসমূহৰ মাজত এক অনন্য সংবিধান বুলি ধৰা হয়?</a:t>
            </a:r>
            <a:endParaRPr lang="en-US" dirty="0"/>
          </a:p>
          <a:p>
            <a:pPr algn="just"/>
            <a:r>
              <a:rPr lang="en-US" dirty="0"/>
              <a:t>What is meant by amendment of the Constitution? Discuss the nature and procedure of constitutional amendment in India.</a:t>
            </a:r>
          </a:p>
          <a:p>
            <a:pPr algn="just"/>
            <a:r>
              <a:rPr lang="as-IN" dirty="0"/>
              <a:t>সংবিধান সংশোধন বুলিলে কি বুজায়? ভাৰতত সংবিধান সংশোধনৰ স্বভাৱ আৰু প্ৰক্ৰিয়া আলোচনা কৰা।</a:t>
            </a:r>
            <a:endParaRPr lang="en-US" dirty="0"/>
          </a:p>
          <a:p>
            <a:pPr algn="just"/>
            <a:r>
              <a:rPr lang="en-US" dirty="0"/>
              <a:t>Examine the significance of the Constituent Assembly in the making of the Indian Constitution.</a:t>
            </a:r>
          </a:p>
          <a:p>
            <a:pPr algn="just"/>
            <a:r>
              <a:rPr lang="as-IN" dirty="0"/>
              <a:t>ভাৰতীয় সংবিধান প্ৰণয়নত গণপৰিষদৰ গুৰুত্ব পৰ্যালোচনা কৰা।</a:t>
            </a:r>
            <a:endParaRPr lang="en-US" dirty="0"/>
          </a:p>
          <a:p>
            <a:pPr algn="just"/>
            <a:r>
              <a:rPr lang="en-US" dirty="0"/>
              <a:t>Discuss the distinctive features of the Indian Constitution with suitable examples.</a:t>
            </a:r>
          </a:p>
          <a:p>
            <a:pPr algn="just"/>
            <a:r>
              <a:rPr lang="as-IN" dirty="0"/>
              <a:t>উপযুক্ত উদাহৰণসহ ভাৰতীয় সংবিধানৰ বিশেষ বৈশিষ্ট্যসমূহ আলোচনা কৰা।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312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4FE1E-784F-E873-EA87-2EEB13AC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81200"/>
            <a:ext cx="7467600" cy="18288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Amendment of Constitution: Nature and Procedure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291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829AD-825C-D15A-81CD-7AFFADE5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📜 Meaning of Constitutional Amendment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28053-0A86-1ABE-C354-430B2F2B33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pPr algn="just"/>
            <a:r>
              <a:rPr lang="en-US" dirty="0"/>
              <a:t>A </a:t>
            </a:r>
            <a:r>
              <a:rPr lang="en-US" b="1" dirty="0"/>
              <a:t>constitutional amendment</a:t>
            </a:r>
            <a:r>
              <a:rPr lang="en-US" dirty="0"/>
              <a:t> refers to a formal change in the provisions of the Constitution to adapt it to changing political, social, and economic needs.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In India, the power to amend the Constitution is given under </a:t>
            </a:r>
            <a:r>
              <a:rPr lang="en-US" b="1" dirty="0"/>
              <a:t>Article 368</a:t>
            </a:r>
            <a:r>
              <a:rPr lang="en-US" dirty="0"/>
              <a:t> of the Constitution.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799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8DFE-4828-AEF2-EF73-8E85DA8F3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Nature of Indian Constitution: Rigid or Flexible?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D5D1D-B5A9-31FA-840A-4FD8F870802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 Indian Constitution is described as a </a:t>
            </a:r>
            <a:r>
              <a:rPr lang="en-US" b="1" dirty="0"/>
              <a:t>combination of rigidity and flexibility</a:t>
            </a:r>
            <a:r>
              <a:rPr lang="en-US" dirty="0"/>
              <a:t>.</a:t>
            </a:r>
          </a:p>
          <a:p>
            <a:pPr algn="just"/>
            <a:r>
              <a:rPr lang="en-IN" dirty="0"/>
              <a:t>Flexible Features</a:t>
            </a:r>
          </a:p>
          <a:p>
            <a:pPr lvl="1" algn="just"/>
            <a:r>
              <a:rPr lang="en-US" dirty="0"/>
              <a:t>Some provisions can be amended by </a:t>
            </a:r>
            <a:r>
              <a:rPr lang="en-US" b="1" dirty="0"/>
              <a:t>simple majority</a:t>
            </a:r>
            <a:r>
              <a:rPr lang="en-US" dirty="0"/>
              <a:t> in Parliament.</a:t>
            </a:r>
          </a:p>
          <a:p>
            <a:pPr lvl="1" algn="just"/>
            <a:r>
              <a:rPr lang="en-US" dirty="0"/>
              <a:t>Similar to ordinary law-making process.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Rigid Features</a:t>
            </a:r>
          </a:p>
          <a:p>
            <a:pPr algn="just"/>
            <a:r>
              <a:rPr lang="en-IN" dirty="0"/>
              <a:t>Certain provisions require:</a:t>
            </a:r>
          </a:p>
          <a:p>
            <a:pPr lvl="1" algn="just"/>
            <a:r>
              <a:rPr lang="en-IN" b="1" dirty="0"/>
              <a:t>Special majority</a:t>
            </a:r>
            <a:r>
              <a:rPr lang="en-IN" dirty="0"/>
              <a:t> in Parliament.</a:t>
            </a:r>
          </a:p>
          <a:p>
            <a:pPr lvl="1" algn="just"/>
            <a:r>
              <a:rPr lang="en-US" dirty="0"/>
              <a:t>Special majority + ratification by half of the State Legislatures.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👉 Therefore, the Indian Constitution is </a:t>
            </a:r>
            <a:r>
              <a:rPr lang="en-US" b="1" dirty="0"/>
              <a:t>neither wholly rigid like the USA nor wholly flexible like the UK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0353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165AC-EA63-A7AD-32CA-54BD7D586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IN" dirty="0"/>
              <a:t>Comparison with Other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82BB5-0893-C85C-9FC8-B2C6C58805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dirty="0"/>
              <a:t>United Kingdom</a:t>
            </a:r>
          </a:p>
          <a:p>
            <a:pPr lvl="1" algn="just"/>
            <a:r>
              <a:rPr lang="en-IN" dirty="0"/>
              <a:t>No written constitution.</a:t>
            </a:r>
          </a:p>
          <a:p>
            <a:pPr lvl="1" algn="just"/>
            <a:r>
              <a:rPr lang="en-IN" dirty="0"/>
              <a:t>Parliament is supreme.</a:t>
            </a:r>
          </a:p>
          <a:p>
            <a:pPr lvl="1" algn="just"/>
            <a:r>
              <a:rPr lang="en-US" dirty="0"/>
              <a:t>Amendment is very easy (simple majority).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United States</a:t>
            </a:r>
          </a:p>
          <a:p>
            <a:pPr lvl="1" algn="just"/>
            <a:r>
              <a:rPr lang="en-IN" dirty="0"/>
              <a:t>Written Constitution.</a:t>
            </a:r>
          </a:p>
          <a:p>
            <a:pPr lvl="1" algn="just"/>
            <a:r>
              <a:rPr lang="en-IN" dirty="0"/>
              <a:t>Very rigid.</a:t>
            </a:r>
          </a:p>
          <a:p>
            <a:pPr lvl="1" algn="just"/>
            <a:r>
              <a:rPr lang="en-IN" dirty="0"/>
              <a:t>Amendment requires:</a:t>
            </a:r>
          </a:p>
          <a:p>
            <a:pPr lvl="2" algn="just"/>
            <a:r>
              <a:rPr lang="en-US" dirty="0"/>
              <a:t>2/3 majority in both Houses of Congress.</a:t>
            </a:r>
          </a:p>
          <a:p>
            <a:pPr lvl="2" algn="just"/>
            <a:r>
              <a:rPr lang="en-US" dirty="0"/>
              <a:t>Ratification by 3/4 of States.</a:t>
            </a:r>
          </a:p>
          <a:p>
            <a:pPr algn="just"/>
            <a:r>
              <a:rPr lang="en-IN" dirty="0"/>
              <a:t>India</a:t>
            </a:r>
          </a:p>
          <a:p>
            <a:pPr lvl="1" algn="just"/>
            <a:r>
              <a:rPr lang="en-IN" dirty="0"/>
              <a:t>Written Constitution.</a:t>
            </a:r>
          </a:p>
          <a:p>
            <a:pPr lvl="1" algn="just"/>
            <a:r>
              <a:rPr lang="en-US" dirty="0"/>
              <a:t>Blend of rigidity and flexibility.</a:t>
            </a:r>
          </a:p>
          <a:p>
            <a:pPr lvl="1" algn="just"/>
            <a:r>
              <a:rPr lang="en-IN" dirty="0"/>
              <a:t>Article 368 governs amendment.</a:t>
            </a:r>
          </a:p>
        </p:txBody>
      </p:sp>
    </p:spTree>
    <p:extLst>
      <p:ext uri="{BB962C8B-B14F-4D97-AF65-F5344CB8AC3E}">
        <p14:creationId xmlns:p14="http://schemas.microsoft.com/office/powerpoint/2010/main" val="3707841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2675-837A-ACBF-70BF-231EBF7E9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Types of Constitutional Amendments in India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A35E0-FD14-9A24-24B3-B3503D1709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r>
              <a:rPr lang="en-US" dirty="0"/>
              <a:t>1️⃣ Amendment by Simple Majority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These amendments are </a:t>
            </a:r>
            <a:r>
              <a:rPr lang="en-US" b="1" dirty="0"/>
              <a:t>not considered amendments under Article 368</a:t>
            </a:r>
            <a:r>
              <a:rPr lang="en-US" dirty="0"/>
              <a:t>.</a:t>
            </a:r>
          </a:p>
          <a:p>
            <a:pPr algn="just"/>
            <a:r>
              <a:rPr lang="en-IN" dirty="0"/>
              <a:t>Examples:</a:t>
            </a:r>
          </a:p>
          <a:p>
            <a:pPr lvl="1" algn="just"/>
            <a:r>
              <a:rPr lang="en-US" dirty="0"/>
              <a:t>Formation of new states (Article 3).</a:t>
            </a:r>
          </a:p>
          <a:p>
            <a:pPr lvl="1" algn="just"/>
            <a:r>
              <a:rPr lang="en-IN" dirty="0"/>
              <a:t>Citizenship provisions.</a:t>
            </a:r>
          </a:p>
          <a:p>
            <a:pPr lvl="1" algn="just"/>
            <a:r>
              <a:rPr lang="en-US" dirty="0"/>
              <a:t>Creation or abolition of Legislative Councils.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✔ Passed like an ordinary law.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374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82595-AAF5-DBE2-F54B-C87A632C26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dirty="0"/>
              <a:t>2️⃣ Amendment by Special Majority (Article 368)</a:t>
            </a:r>
          </a:p>
          <a:p>
            <a:r>
              <a:rPr lang="en-IN" dirty="0"/>
              <a:t>Requires:</a:t>
            </a:r>
          </a:p>
          <a:p>
            <a:pPr lvl="1" algn="just"/>
            <a:r>
              <a:rPr lang="en-US" dirty="0"/>
              <a:t>Majority of total membership of each House, AND</a:t>
            </a:r>
          </a:p>
          <a:p>
            <a:pPr lvl="1" algn="just"/>
            <a:r>
              <a:rPr lang="en-US" dirty="0"/>
              <a:t>2/3 majority of members present and voting.</a:t>
            </a:r>
          </a:p>
          <a:p>
            <a:pPr algn="just"/>
            <a:endParaRPr lang="en-US" dirty="0"/>
          </a:p>
          <a:p>
            <a:pPr algn="just"/>
            <a:r>
              <a:rPr lang="en-IN" dirty="0"/>
              <a:t>Examples:</a:t>
            </a:r>
          </a:p>
          <a:p>
            <a:pPr lvl="1" algn="just"/>
            <a:r>
              <a:rPr lang="en-IN" dirty="0"/>
              <a:t>Fundamental Rights.</a:t>
            </a:r>
          </a:p>
          <a:p>
            <a:pPr lvl="1" algn="just"/>
            <a:r>
              <a:rPr lang="en-US" dirty="0"/>
              <a:t>Directive Principles of State Policy.</a:t>
            </a:r>
          </a:p>
          <a:p>
            <a:pPr lvl="1" algn="just"/>
            <a:r>
              <a:rPr lang="en-IN" dirty="0"/>
              <a:t>Most constitutional provisions.</a:t>
            </a:r>
          </a:p>
        </p:txBody>
      </p:sp>
    </p:spTree>
    <p:extLst>
      <p:ext uri="{BB962C8B-B14F-4D97-AF65-F5344CB8AC3E}">
        <p14:creationId xmlns:p14="http://schemas.microsoft.com/office/powerpoint/2010/main" val="214263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24890-5926-FD85-E95E-F67998EF4E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3. </a:t>
            </a:r>
            <a:r>
              <a:rPr lang="en-US" dirty="0"/>
              <a:t>Special Majority + State Ratification</a:t>
            </a:r>
          </a:p>
          <a:p>
            <a:pPr algn="just"/>
            <a:r>
              <a:rPr lang="en-IN" dirty="0"/>
              <a:t>Requires:</a:t>
            </a:r>
          </a:p>
          <a:p>
            <a:pPr lvl="1" algn="just"/>
            <a:r>
              <a:rPr lang="en-US" dirty="0"/>
              <a:t>Special majority in Parliament, AND</a:t>
            </a:r>
          </a:p>
          <a:p>
            <a:pPr lvl="1" algn="just"/>
            <a:r>
              <a:rPr lang="en-US" dirty="0"/>
              <a:t>Ratification by at least half of the State Legislatures.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Applicable to matters affecting federal structure:</a:t>
            </a:r>
          </a:p>
          <a:p>
            <a:pPr lvl="1" algn="just"/>
            <a:r>
              <a:rPr lang="en-IN" dirty="0"/>
              <a:t>Election of President.</a:t>
            </a:r>
          </a:p>
          <a:p>
            <a:pPr lvl="1" algn="just"/>
            <a:r>
              <a:rPr lang="en-IN" dirty="0"/>
              <a:t>Distribution of legislative powers.</a:t>
            </a:r>
          </a:p>
          <a:p>
            <a:pPr lvl="1" algn="just"/>
            <a:r>
              <a:rPr lang="en-US" dirty="0"/>
              <a:t>Supreme Court and High Courts.</a:t>
            </a:r>
          </a:p>
          <a:p>
            <a:pPr lvl="1" algn="just"/>
            <a:r>
              <a:rPr lang="en-US" dirty="0"/>
              <a:t>Representation of States in Parliament.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3972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BF416-070E-AECA-30B8-5BC842A10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Procedure of Constitutional Amendment (Article 368)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663A3-7FF5-5145-7E15-B5D35049F5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Step 1: Introduction of Bill</a:t>
            </a:r>
          </a:p>
          <a:p>
            <a:pPr lvl="1" algn="just"/>
            <a:r>
              <a:rPr lang="en-US" dirty="0"/>
              <a:t>Can be introduced in </a:t>
            </a:r>
            <a:r>
              <a:rPr lang="en-US" b="1" dirty="0"/>
              <a:t>either House of Parliament</a:t>
            </a:r>
            <a:r>
              <a:rPr lang="en-US" dirty="0"/>
              <a:t>.</a:t>
            </a:r>
          </a:p>
          <a:p>
            <a:pPr lvl="1" algn="just"/>
            <a:r>
              <a:rPr lang="en-US" dirty="0"/>
              <a:t>Only by a </a:t>
            </a:r>
            <a:r>
              <a:rPr lang="en-US" b="1" dirty="0"/>
              <a:t>Minister or Private Member</a:t>
            </a:r>
            <a:r>
              <a:rPr lang="en-US" dirty="0"/>
              <a:t>.</a:t>
            </a:r>
          </a:p>
          <a:p>
            <a:pPr lvl="1" algn="just"/>
            <a:r>
              <a:rPr lang="en-US" dirty="0"/>
              <a:t>No prior permission of President required.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Step 2: Passage in Each House</a:t>
            </a:r>
          </a:p>
          <a:p>
            <a:pPr lvl="1" algn="just"/>
            <a:r>
              <a:rPr lang="en-IN" dirty="0"/>
              <a:t>Must be passed separately.</a:t>
            </a:r>
          </a:p>
          <a:p>
            <a:pPr lvl="1" algn="just"/>
            <a:r>
              <a:rPr lang="en-IN" dirty="0"/>
              <a:t>No joint sitting allowed.</a:t>
            </a:r>
          </a:p>
          <a:p>
            <a:pPr lvl="1" algn="just"/>
            <a:r>
              <a:rPr lang="en-US" dirty="0"/>
              <a:t>Required majority depends on type of amendment.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Step 3: State Ratification (if required)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Step 4: President’s Assent</a:t>
            </a:r>
          </a:p>
          <a:p>
            <a:pPr lvl="1" algn="just"/>
            <a:r>
              <a:rPr lang="en-IN" dirty="0"/>
              <a:t>President </a:t>
            </a:r>
            <a:r>
              <a:rPr lang="en-IN" b="1" dirty="0"/>
              <a:t>must give assent</a:t>
            </a:r>
            <a:r>
              <a:rPr lang="en-IN" dirty="0"/>
              <a:t>.</a:t>
            </a:r>
          </a:p>
          <a:p>
            <a:pPr lvl="1" algn="just"/>
            <a:r>
              <a:rPr lang="en-IN" dirty="0"/>
              <a:t>Cannot return the bill.</a:t>
            </a:r>
          </a:p>
        </p:txBody>
      </p:sp>
    </p:spTree>
    <p:extLst>
      <p:ext uri="{BB962C8B-B14F-4D97-AF65-F5344CB8AC3E}">
        <p14:creationId xmlns:p14="http://schemas.microsoft.com/office/powerpoint/2010/main" val="623164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8539</TotalTime>
  <Words>757</Words>
  <Application>Microsoft Office PowerPoint</Application>
  <PresentationFormat>On-screen Show (4:3)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Andalus</vt:lpstr>
      <vt:lpstr>Century Schoolbook</vt:lpstr>
      <vt:lpstr>Wingdings</vt:lpstr>
      <vt:lpstr>Wingdings 2</vt:lpstr>
      <vt:lpstr>Oriel</vt:lpstr>
      <vt:lpstr>  POL020104: Indian Government &amp; Politics  </vt:lpstr>
      <vt:lpstr>Amendment of Constitution: Nature and Procedure </vt:lpstr>
      <vt:lpstr>📜 Meaning of Constitutional Amendment</vt:lpstr>
      <vt:lpstr>Nature of Indian Constitution: Rigid or Flexible?</vt:lpstr>
      <vt:lpstr>Comparison with Other Countries</vt:lpstr>
      <vt:lpstr>Types of Constitutional Amendments in India</vt:lpstr>
      <vt:lpstr>PowerPoint Presentation</vt:lpstr>
      <vt:lpstr>PowerPoint Presentation</vt:lpstr>
      <vt:lpstr>Procedure of Constitutional Amendment (Article 368)</vt:lpstr>
      <vt:lpstr>Important Supreme Court Judgments</vt:lpstr>
      <vt:lpstr>🧱 Basic Structure Doctrine</vt:lpstr>
      <vt:lpstr>📊 Critical Evaluation</vt:lpstr>
      <vt:lpstr>PowerPoint Presentation</vt:lpstr>
      <vt:lpstr>Surprise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134</cp:revision>
  <dcterms:created xsi:type="dcterms:W3CDTF">2006-08-16T00:00:00Z</dcterms:created>
  <dcterms:modified xsi:type="dcterms:W3CDTF">2026-03-18T05:45:24Z</dcterms:modified>
</cp:coreProperties>
</file>