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300" r:id="rId4"/>
    <p:sldId id="284" r:id="rId5"/>
    <p:sldId id="301" r:id="rId6"/>
    <p:sldId id="259" r:id="rId7"/>
    <p:sldId id="302" r:id="rId8"/>
    <p:sldId id="303" r:id="rId9"/>
    <p:sldId id="304" r:id="rId10"/>
    <p:sldId id="305" r:id="rId11"/>
    <p:sldId id="306" r:id="rId12"/>
    <p:sldId id="307" r:id="rId13"/>
    <p:sldId id="309" r:id="rId14"/>
    <p:sldId id="310" r:id="rId15"/>
    <p:sldId id="311" r:id="rId16"/>
    <p:sldId id="312" r:id="rId17"/>
    <p:sldId id="313" r:id="rId18"/>
    <p:sldId id="314" r:id="rId19"/>
    <p:sldId id="315" r:id="rId20"/>
    <p:sldId id="316" r:id="rId21"/>
    <p:sldId id="317" r:id="rId22"/>
    <p:sldId id="29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3/18/2026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3/18/2026</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3/18/2026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D8BD707-D9CF-40AE-B4C6-C98DA3205C09}" type="datetimeFigureOut">
              <a:rPr lang="en-US" smtClean="0"/>
              <a:pPr/>
              <a:t>3/18/2026</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3/18/2026</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3/18/2026</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3/18/2026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600200"/>
          </a:xfrm>
        </p:spPr>
        <p:txBody>
          <a:bodyPr>
            <a:normAutofit/>
          </a:bodyPr>
          <a:lstStyle/>
          <a:p>
            <a:pPr algn="ctr"/>
            <a:br>
              <a:rPr lang="en-IN" b="0" dirty="0"/>
            </a:br>
            <a:r>
              <a:rPr lang="en-US" b="0" dirty="0"/>
              <a:t> </a:t>
            </a:r>
            <a:r>
              <a:rPr lang="en-IN" dirty="0"/>
              <a:t>POL020104: Indian Government &amp; Politics </a:t>
            </a:r>
            <a:r>
              <a:rPr lang="en-US" b="0" dirty="0"/>
              <a:t>	</a:t>
            </a:r>
          </a:p>
        </p:txBody>
      </p:sp>
      <p:sp>
        <p:nvSpPr>
          <p:cNvPr id="3" name="Subtitle 2"/>
          <p:cNvSpPr>
            <a:spLocks noGrp="1"/>
          </p:cNvSpPr>
          <p:nvPr>
            <p:ph type="subTitle" idx="1"/>
          </p:nvPr>
        </p:nvSpPr>
        <p:spPr>
          <a:xfrm>
            <a:off x="1371600" y="3048000"/>
            <a:ext cx="6400800" cy="2667000"/>
          </a:xfrm>
        </p:spPr>
        <p:txBody>
          <a:bodyPr>
            <a:noAutofit/>
          </a:bodyPr>
          <a:lstStyle/>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pPr algn="ctr"/>
            <a:r>
              <a:rPr lang="en-US" dirty="0" err="1">
                <a:solidFill>
                  <a:schemeClr val="tx1"/>
                </a:solidFill>
                <a:latin typeface="Andalus" pitchFamily="18" charset="-78"/>
                <a:cs typeface="Andalus" pitchFamily="18" charset="-78"/>
              </a:rPr>
              <a:t>Aniruddha</a:t>
            </a:r>
            <a:r>
              <a:rPr lang="en-US" dirty="0">
                <a:solidFill>
                  <a:schemeClr val="tx1"/>
                </a:solidFill>
                <a:latin typeface="Andalus" pitchFamily="18" charset="-78"/>
                <a:cs typeface="Andalus" pitchFamily="18" charset="-78"/>
              </a:rPr>
              <a:t> Kumar </a:t>
            </a:r>
            <a:r>
              <a:rPr lang="en-US" dirty="0" err="1">
                <a:solidFill>
                  <a:schemeClr val="tx1"/>
                </a:solidFill>
                <a:latin typeface="Andalus" pitchFamily="18" charset="-78"/>
                <a:cs typeface="Andalus" pitchFamily="18" charset="-78"/>
              </a:rPr>
              <a:t>Baro</a:t>
            </a:r>
            <a:endParaRPr lang="en-US" dirty="0"/>
          </a:p>
        </p:txBody>
      </p:sp>
      <p:pic>
        <p:nvPicPr>
          <p:cNvPr id="5" name="Picture 4" descr="C:\Users\Aniruddha\Desktop\download.jpg"/>
          <p:cNvPicPr/>
          <p:nvPr/>
        </p:nvPicPr>
        <p:blipFill>
          <a:blip r:embed="rId2" cstate="print"/>
          <a:srcRect/>
          <a:stretch>
            <a:fillRect/>
          </a:stretch>
        </p:blipFill>
        <p:spPr bwMode="auto">
          <a:xfrm>
            <a:off x="3962400" y="3026229"/>
            <a:ext cx="1499634" cy="145488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9B0FF-3200-2A9C-9895-C84E92247A05}"/>
              </a:ext>
            </a:extLst>
          </p:cNvPr>
          <p:cNvSpPr>
            <a:spLocks noGrp="1"/>
          </p:cNvSpPr>
          <p:nvPr>
            <p:ph type="title"/>
          </p:nvPr>
        </p:nvSpPr>
        <p:spPr>
          <a:xfrm>
            <a:off x="457200" y="274638"/>
            <a:ext cx="7467600" cy="487362"/>
          </a:xfrm>
        </p:spPr>
        <p:txBody>
          <a:bodyPr>
            <a:normAutofit fontScale="90000"/>
          </a:bodyPr>
          <a:lstStyle/>
          <a:p>
            <a:r>
              <a:rPr lang="en-US" dirty="0"/>
              <a:t>Government of India Act of 1935</a:t>
            </a:r>
            <a:endParaRPr lang="en-IN" dirty="0"/>
          </a:p>
        </p:txBody>
      </p:sp>
      <p:sp>
        <p:nvSpPr>
          <p:cNvPr id="3" name="Content Placeholder 2">
            <a:extLst>
              <a:ext uri="{FF2B5EF4-FFF2-40B4-BE49-F238E27FC236}">
                <a16:creationId xmlns:a16="http://schemas.microsoft.com/office/drawing/2014/main" id="{60E3BDC7-EA73-B617-1A36-F873F2C8E84B}"/>
              </a:ext>
            </a:extLst>
          </p:cNvPr>
          <p:cNvSpPr>
            <a:spLocks noGrp="1"/>
          </p:cNvSpPr>
          <p:nvPr>
            <p:ph sz="quarter" idx="1"/>
          </p:nvPr>
        </p:nvSpPr>
        <p:spPr>
          <a:xfrm>
            <a:off x="457200" y="762000"/>
            <a:ext cx="7467600" cy="5711952"/>
          </a:xfrm>
        </p:spPr>
        <p:txBody>
          <a:bodyPr/>
          <a:lstStyle/>
          <a:p>
            <a:pPr algn="just"/>
            <a:r>
              <a:rPr lang="en-US" dirty="0"/>
              <a:t>Provided for the establishment of an All-India Federation consisting of provinces and princely states as units.</a:t>
            </a:r>
          </a:p>
          <a:p>
            <a:pPr algn="just"/>
            <a:r>
              <a:rPr lang="en-US" dirty="0"/>
              <a:t>Divided power- Federal list, Provincial list and Concurrent list</a:t>
            </a:r>
          </a:p>
          <a:p>
            <a:pPr algn="just"/>
            <a:r>
              <a:rPr lang="en-US" dirty="0"/>
              <a:t>Bicameralism</a:t>
            </a:r>
          </a:p>
          <a:p>
            <a:pPr algn="just"/>
            <a:r>
              <a:rPr lang="en-US" dirty="0"/>
              <a:t>Dyarchy at the </a:t>
            </a:r>
            <a:r>
              <a:rPr lang="en-US" dirty="0" err="1"/>
              <a:t>centre</a:t>
            </a:r>
            <a:endParaRPr lang="en-US" dirty="0"/>
          </a:p>
          <a:p>
            <a:pPr algn="just"/>
            <a:r>
              <a:rPr lang="en-US" dirty="0"/>
              <a:t>Communal/Class representation</a:t>
            </a:r>
          </a:p>
          <a:p>
            <a:pPr algn="just"/>
            <a:r>
              <a:rPr lang="en-US" dirty="0"/>
              <a:t>Established Reserve Bank of India</a:t>
            </a:r>
          </a:p>
          <a:p>
            <a:pPr algn="just"/>
            <a:r>
              <a:rPr lang="en-US" dirty="0"/>
              <a:t>Federal Court</a:t>
            </a:r>
          </a:p>
          <a:p>
            <a:pPr algn="just"/>
            <a:r>
              <a:rPr lang="en-US" dirty="0"/>
              <a:t>Federal Railway</a:t>
            </a:r>
            <a:endParaRPr lang="en-IN" dirty="0"/>
          </a:p>
        </p:txBody>
      </p:sp>
    </p:spTree>
    <p:extLst>
      <p:ext uri="{BB962C8B-B14F-4D97-AF65-F5344CB8AC3E}">
        <p14:creationId xmlns:p14="http://schemas.microsoft.com/office/powerpoint/2010/main" val="4246114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A0B6-6AAE-B5E9-C886-6153BF41644F}"/>
              </a:ext>
            </a:extLst>
          </p:cNvPr>
          <p:cNvSpPr>
            <a:spLocks noGrp="1"/>
          </p:cNvSpPr>
          <p:nvPr>
            <p:ph type="title"/>
          </p:nvPr>
        </p:nvSpPr>
        <p:spPr>
          <a:xfrm>
            <a:off x="457200" y="274638"/>
            <a:ext cx="7467600" cy="487362"/>
          </a:xfrm>
        </p:spPr>
        <p:txBody>
          <a:bodyPr>
            <a:normAutofit fontScale="90000"/>
          </a:bodyPr>
          <a:lstStyle/>
          <a:p>
            <a:r>
              <a:rPr lang="en-US" dirty="0"/>
              <a:t>Indian Independence act of 1947</a:t>
            </a:r>
            <a:endParaRPr lang="en-IN" dirty="0"/>
          </a:p>
        </p:txBody>
      </p:sp>
      <p:sp>
        <p:nvSpPr>
          <p:cNvPr id="3" name="Content Placeholder 2">
            <a:extLst>
              <a:ext uri="{FF2B5EF4-FFF2-40B4-BE49-F238E27FC236}">
                <a16:creationId xmlns:a16="http://schemas.microsoft.com/office/drawing/2014/main" id="{05F188EB-3E91-57ED-CFA7-1E15811CA096}"/>
              </a:ext>
            </a:extLst>
          </p:cNvPr>
          <p:cNvSpPr>
            <a:spLocks noGrp="1"/>
          </p:cNvSpPr>
          <p:nvPr>
            <p:ph sz="quarter" idx="1"/>
          </p:nvPr>
        </p:nvSpPr>
        <p:spPr>
          <a:xfrm>
            <a:off x="457200" y="990600"/>
            <a:ext cx="8153400" cy="5483352"/>
          </a:xfrm>
        </p:spPr>
        <p:txBody>
          <a:bodyPr/>
          <a:lstStyle/>
          <a:p>
            <a:pPr algn="just"/>
            <a:r>
              <a:rPr lang="en-US" dirty="0"/>
              <a:t>On February 20, 1947, the British Prime Minister Clement Atlee declared that the British rule in India would end by June 30, 1948.</a:t>
            </a:r>
          </a:p>
          <a:p>
            <a:pPr algn="just"/>
            <a:r>
              <a:rPr lang="en-US" dirty="0"/>
              <a:t>The Indian Independence Bill was introduced in the British Parliament on July 4, 1947 and received the Royal Assent on July 18, 1947. The act came into force on August 15, 1947.</a:t>
            </a:r>
          </a:p>
          <a:p>
            <a:pPr algn="just"/>
            <a:r>
              <a:rPr lang="en-US" dirty="0"/>
              <a:t>Ended the British rule.</a:t>
            </a:r>
          </a:p>
          <a:p>
            <a:pPr algn="just"/>
            <a:r>
              <a:rPr lang="en-US" dirty="0"/>
              <a:t>Provided for partition.</a:t>
            </a:r>
          </a:p>
          <a:p>
            <a:pPr algn="just"/>
            <a:r>
              <a:rPr lang="en-US" dirty="0"/>
              <a:t>Abolished the office of viceroy.</a:t>
            </a:r>
          </a:p>
          <a:p>
            <a:pPr algn="just"/>
            <a:r>
              <a:rPr lang="en-US" dirty="0"/>
              <a:t>Empowered the Constituent Assemblies of the two dominions.</a:t>
            </a:r>
          </a:p>
          <a:p>
            <a:pPr algn="just"/>
            <a:r>
              <a:rPr lang="en-US" dirty="0"/>
              <a:t>Granted freedom to the Indian princely states.</a:t>
            </a:r>
            <a:endParaRPr lang="en-IN" dirty="0"/>
          </a:p>
        </p:txBody>
      </p:sp>
    </p:spTree>
    <p:extLst>
      <p:ext uri="{BB962C8B-B14F-4D97-AF65-F5344CB8AC3E}">
        <p14:creationId xmlns:p14="http://schemas.microsoft.com/office/powerpoint/2010/main" val="2021041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B179C-4526-DB20-8ADD-2F07048C7538}"/>
              </a:ext>
            </a:extLst>
          </p:cNvPr>
          <p:cNvSpPr>
            <a:spLocks noGrp="1"/>
          </p:cNvSpPr>
          <p:nvPr>
            <p:ph type="title"/>
          </p:nvPr>
        </p:nvSpPr>
        <p:spPr>
          <a:xfrm>
            <a:off x="457200" y="274638"/>
            <a:ext cx="7467600" cy="868362"/>
          </a:xfrm>
        </p:spPr>
        <p:txBody>
          <a:bodyPr>
            <a:normAutofit fontScale="90000"/>
          </a:bodyPr>
          <a:lstStyle/>
          <a:p>
            <a:pPr algn="ctr"/>
            <a:r>
              <a:rPr lang="en-US" dirty="0"/>
              <a:t>Constituent Assembly: Historical Backdrop and Formation</a:t>
            </a:r>
            <a:endParaRPr lang="en-IN" dirty="0"/>
          </a:p>
        </p:txBody>
      </p:sp>
      <p:sp>
        <p:nvSpPr>
          <p:cNvPr id="3" name="Content Placeholder 2">
            <a:extLst>
              <a:ext uri="{FF2B5EF4-FFF2-40B4-BE49-F238E27FC236}">
                <a16:creationId xmlns:a16="http://schemas.microsoft.com/office/drawing/2014/main" id="{A9A52CD1-61B9-CA2C-B881-A7308E8E9667}"/>
              </a:ext>
            </a:extLst>
          </p:cNvPr>
          <p:cNvSpPr>
            <a:spLocks noGrp="1"/>
          </p:cNvSpPr>
          <p:nvPr>
            <p:ph sz="quarter" idx="1"/>
          </p:nvPr>
        </p:nvSpPr>
        <p:spPr>
          <a:xfrm>
            <a:off x="457200" y="1143000"/>
            <a:ext cx="8001000" cy="5330952"/>
          </a:xfrm>
        </p:spPr>
        <p:txBody>
          <a:bodyPr/>
          <a:lstStyle/>
          <a:p>
            <a:pPr algn="just"/>
            <a:r>
              <a:rPr lang="en-US" dirty="0"/>
              <a:t>The Constituent Assembly was a representative body</a:t>
            </a:r>
          </a:p>
          <a:p>
            <a:pPr algn="just"/>
            <a:r>
              <a:rPr lang="en-US" dirty="0"/>
              <a:t>It was formed to </a:t>
            </a:r>
            <a:r>
              <a:rPr lang="en-US" b="1" dirty="0"/>
              <a:t>draft the Constitution of India</a:t>
            </a:r>
          </a:p>
          <a:p>
            <a:pPr algn="just"/>
            <a:r>
              <a:rPr lang="en-US" dirty="0"/>
              <a:t>Played a crucial role in India’s transition from colonial rule to democracy</a:t>
            </a:r>
          </a:p>
          <a:p>
            <a:pPr algn="just"/>
            <a:r>
              <a:rPr lang="en-US" dirty="0"/>
              <a:t>Worked between </a:t>
            </a:r>
            <a:r>
              <a:rPr lang="en-US" b="1" dirty="0"/>
              <a:t>1946 and 1950</a:t>
            </a:r>
          </a:p>
          <a:p>
            <a:pPr algn="just"/>
            <a:r>
              <a:rPr lang="en-IN" dirty="0"/>
              <a:t>Meaning of Constituent Assembly</a:t>
            </a:r>
          </a:p>
          <a:p>
            <a:pPr lvl="1" algn="just"/>
            <a:r>
              <a:rPr lang="en-US" dirty="0"/>
              <a:t>A </a:t>
            </a:r>
            <a:r>
              <a:rPr lang="en-US" b="1" dirty="0"/>
              <a:t>Constituent Assembly</a:t>
            </a:r>
            <a:r>
              <a:rPr lang="en-US" dirty="0"/>
              <a:t> is a body of representatives</a:t>
            </a:r>
          </a:p>
          <a:p>
            <a:pPr lvl="1" algn="just"/>
            <a:r>
              <a:rPr lang="en-US" dirty="0"/>
              <a:t>Elected or nominated to </a:t>
            </a:r>
            <a:r>
              <a:rPr lang="en-US" b="1" dirty="0"/>
              <a:t>frame or amend a constitution</a:t>
            </a:r>
          </a:p>
          <a:p>
            <a:pPr lvl="1" algn="just"/>
            <a:r>
              <a:rPr lang="en-US" dirty="0"/>
              <a:t>In India, it framed the </a:t>
            </a:r>
            <a:r>
              <a:rPr lang="en-US" b="1" dirty="0"/>
              <a:t>world’s lengthiest written constitution</a:t>
            </a:r>
            <a:endParaRPr lang="en-US" dirty="0"/>
          </a:p>
          <a:p>
            <a:pPr algn="just"/>
            <a:endParaRPr lang="en-IN" dirty="0"/>
          </a:p>
        </p:txBody>
      </p:sp>
    </p:spTree>
    <p:extLst>
      <p:ext uri="{BB962C8B-B14F-4D97-AF65-F5344CB8AC3E}">
        <p14:creationId xmlns:p14="http://schemas.microsoft.com/office/powerpoint/2010/main" val="895973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7CB27-D6B9-A38C-6699-E550A1D86304}"/>
              </a:ext>
            </a:extLst>
          </p:cNvPr>
          <p:cNvSpPr>
            <a:spLocks noGrp="1"/>
          </p:cNvSpPr>
          <p:nvPr>
            <p:ph type="title"/>
          </p:nvPr>
        </p:nvSpPr>
        <p:spPr>
          <a:xfrm>
            <a:off x="457200" y="274638"/>
            <a:ext cx="7467600" cy="792162"/>
          </a:xfrm>
        </p:spPr>
        <p:txBody>
          <a:bodyPr/>
          <a:lstStyle/>
          <a:p>
            <a:r>
              <a:rPr lang="en-IN" dirty="0"/>
              <a:t>Historical Backdrop – British Rule</a:t>
            </a:r>
          </a:p>
        </p:txBody>
      </p:sp>
      <p:sp>
        <p:nvSpPr>
          <p:cNvPr id="3" name="Content Placeholder 2">
            <a:extLst>
              <a:ext uri="{FF2B5EF4-FFF2-40B4-BE49-F238E27FC236}">
                <a16:creationId xmlns:a16="http://schemas.microsoft.com/office/drawing/2014/main" id="{C52601D9-B973-1EBC-3720-A50C4AF2FBB2}"/>
              </a:ext>
            </a:extLst>
          </p:cNvPr>
          <p:cNvSpPr>
            <a:spLocks noGrp="1"/>
          </p:cNvSpPr>
          <p:nvPr>
            <p:ph sz="quarter" idx="1"/>
          </p:nvPr>
        </p:nvSpPr>
        <p:spPr/>
        <p:txBody>
          <a:bodyPr/>
          <a:lstStyle/>
          <a:p>
            <a:pPr algn="just"/>
            <a:r>
              <a:rPr lang="en-US" dirty="0"/>
              <a:t>India was under </a:t>
            </a:r>
            <a:r>
              <a:rPr lang="en-US" b="1" dirty="0"/>
              <a:t>British colonial rule</a:t>
            </a:r>
            <a:r>
              <a:rPr lang="en-US" dirty="0"/>
              <a:t> for nearly 200 years</a:t>
            </a:r>
          </a:p>
          <a:p>
            <a:pPr algn="just"/>
            <a:r>
              <a:rPr lang="en-IN" dirty="0"/>
              <a:t>Early governance through:</a:t>
            </a:r>
          </a:p>
          <a:p>
            <a:pPr lvl="1" algn="just"/>
            <a:r>
              <a:rPr lang="en-US" dirty="0"/>
              <a:t>Government of India Acts (1909, 1919, 1935)</a:t>
            </a:r>
          </a:p>
          <a:p>
            <a:pPr algn="just"/>
            <a:r>
              <a:rPr lang="en-US" dirty="0"/>
              <a:t>These Acts failed to give </a:t>
            </a:r>
            <a:r>
              <a:rPr lang="en-US" b="1" dirty="0"/>
              <a:t>full self-rule</a:t>
            </a:r>
          </a:p>
          <a:p>
            <a:pPr algn="just"/>
            <a:r>
              <a:rPr lang="en-US" dirty="0"/>
              <a:t>Demand grew for a </a:t>
            </a:r>
            <a:r>
              <a:rPr lang="en-US" b="1" dirty="0"/>
              <a:t>constitution made by Indians</a:t>
            </a:r>
            <a:endParaRPr lang="en-IN" dirty="0"/>
          </a:p>
        </p:txBody>
      </p:sp>
    </p:spTree>
    <p:extLst>
      <p:ext uri="{BB962C8B-B14F-4D97-AF65-F5344CB8AC3E}">
        <p14:creationId xmlns:p14="http://schemas.microsoft.com/office/powerpoint/2010/main" val="1946900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148C4-D18A-DBC5-7037-BB2BC21A08BC}"/>
              </a:ext>
            </a:extLst>
          </p:cNvPr>
          <p:cNvSpPr>
            <a:spLocks noGrp="1"/>
          </p:cNvSpPr>
          <p:nvPr>
            <p:ph type="title"/>
          </p:nvPr>
        </p:nvSpPr>
        <p:spPr>
          <a:xfrm>
            <a:off x="457200" y="274638"/>
            <a:ext cx="7467600" cy="868362"/>
          </a:xfrm>
        </p:spPr>
        <p:txBody>
          <a:bodyPr>
            <a:normAutofit fontScale="90000"/>
          </a:bodyPr>
          <a:lstStyle/>
          <a:p>
            <a:r>
              <a:rPr lang="en-US" dirty="0"/>
              <a:t>National Movement and Demand for Constitution</a:t>
            </a:r>
            <a:endParaRPr lang="en-IN" dirty="0"/>
          </a:p>
        </p:txBody>
      </p:sp>
      <p:sp>
        <p:nvSpPr>
          <p:cNvPr id="3" name="Content Placeholder 2">
            <a:extLst>
              <a:ext uri="{FF2B5EF4-FFF2-40B4-BE49-F238E27FC236}">
                <a16:creationId xmlns:a16="http://schemas.microsoft.com/office/drawing/2014/main" id="{238B5EAD-776E-CFA7-CA60-A94C30BC3728}"/>
              </a:ext>
            </a:extLst>
          </p:cNvPr>
          <p:cNvSpPr>
            <a:spLocks noGrp="1"/>
          </p:cNvSpPr>
          <p:nvPr>
            <p:ph sz="quarter" idx="1"/>
          </p:nvPr>
        </p:nvSpPr>
        <p:spPr/>
        <p:txBody>
          <a:bodyPr/>
          <a:lstStyle/>
          <a:p>
            <a:r>
              <a:rPr lang="en-IN" dirty="0"/>
              <a:t>Indian National Congress demanded:</a:t>
            </a:r>
          </a:p>
          <a:p>
            <a:pPr lvl="1"/>
            <a:r>
              <a:rPr lang="en-US" dirty="0"/>
              <a:t>Constitution framed by </a:t>
            </a:r>
            <a:r>
              <a:rPr lang="en-US" b="1" dirty="0"/>
              <a:t>Indians themselves</a:t>
            </a:r>
          </a:p>
          <a:p>
            <a:r>
              <a:rPr lang="en-US" b="1" dirty="0"/>
              <a:t>Jawaharlal Nehru</a:t>
            </a:r>
            <a:r>
              <a:rPr lang="en-US" dirty="0"/>
              <a:t> first proposed Constituent Assembly in </a:t>
            </a:r>
            <a:r>
              <a:rPr lang="en-US" b="1" dirty="0"/>
              <a:t>1934</a:t>
            </a:r>
          </a:p>
          <a:p>
            <a:r>
              <a:rPr lang="en-IN" dirty="0"/>
              <a:t>Supported by:</a:t>
            </a:r>
          </a:p>
          <a:p>
            <a:pPr lvl="1"/>
            <a:r>
              <a:rPr lang="en-IN" dirty="0"/>
              <a:t>INC</a:t>
            </a:r>
          </a:p>
          <a:p>
            <a:pPr lvl="1"/>
            <a:r>
              <a:rPr lang="en-IN" dirty="0"/>
              <a:t>Other nationalist leaders</a:t>
            </a:r>
          </a:p>
          <a:p>
            <a:r>
              <a:rPr lang="en-US" dirty="0"/>
              <a:t>British initially opposed the idea</a:t>
            </a:r>
            <a:endParaRPr lang="en-IN" dirty="0"/>
          </a:p>
        </p:txBody>
      </p:sp>
    </p:spTree>
    <p:extLst>
      <p:ext uri="{BB962C8B-B14F-4D97-AF65-F5344CB8AC3E}">
        <p14:creationId xmlns:p14="http://schemas.microsoft.com/office/powerpoint/2010/main" val="2918370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24CD3-9049-A4DF-D9B7-6A5278ED7BC2}"/>
              </a:ext>
            </a:extLst>
          </p:cNvPr>
          <p:cNvSpPr>
            <a:spLocks noGrp="1"/>
          </p:cNvSpPr>
          <p:nvPr>
            <p:ph type="title"/>
          </p:nvPr>
        </p:nvSpPr>
        <p:spPr>
          <a:xfrm>
            <a:off x="457200" y="274638"/>
            <a:ext cx="7467600" cy="792162"/>
          </a:xfrm>
        </p:spPr>
        <p:txBody>
          <a:bodyPr/>
          <a:lstStyle/>
          <a:p>
            <a:r>
              <a:rPr lang="en-US" dirty="0"/>
              <a:t>Role of the Cabinet Mission (1946)</a:t>
            </a:r>
            <a:endParaRPr lang="en-IN" dirty="0"/>
          </a:p>
        </p:txBody>
      </p:sp>
      <p:sp>
        <p:nvSpPr>
          <p:cNvPr id="3" name="Content Placeholder 2">
            <a:extLst>
              <a:ext uri="{FF2B5EF4-FFF2-40B4-BE49-F238E27FC236}">
                <a16:creationId xmlns:a16="http://schemas.microsoft.com/office/drawing/2014/main" id="{E6156CC2-550F-19D6-DBBD-37B2644E6787}"/>
              </a:ext>
            </a:extLst>
          </p:cNvPr>
          <p:cNvSpPr>
            <a:spLocks noGrp="1"/>
          </p:cNvSpPr>
          <p:nvPr>
            <p:ph sz="quarter" idx="1"/>
          </p:nvPr>
        </p:nvSpPr>
        <p:spPr/>
        <p:txBody>
          <a:bodyPr/>
          <a:lstStyle/>
          <a:p>
            <a:pPr algn="just"/>
            <a:r>
              <a:rPr lang="en-US" dirty="0"/>
              <a:t>British Government sent </a:t>
            </a:r>
            <a:r>
              <a:rPr lang="en-US" b="1" dirty="0"/>
              <a:t>Cabinet Mission</a:t>
            </a:r>
            <a:r>
              <a:rPr lang="en-US" dirty="0"/>
              <a:t> to India in 1946</a:t>
            </a:r>
          </a:p>
          <a:p>
            <a:pPr algn="just"/>
            <a:r>
              <a:rPr lang="en-IN" dirty="0"/>
              <a:t>Members:</a:t>
            </a:r>
          </a:p>
          <a:p>
            <a:pPr lvl="1" algn="just"/>
            <a:r>
              <a:rPr lang="en-IN" dirty="0"/>
              <a:t>Lord Pethick-Lawrence</a:t>
            </a:r>
          </a:p>
          <a:p>
            <a:pPr lvl="1" algn="just"/>
            <a:r>
              <a:rPr lang="en-IN" dirty="0"/>
              <a:t>Sir Stafford Cripps</a:t>
            </a:r>
          </a:p>
          <a:p>
            <a:pPr lvl="1" algn="just"/>
            <a:r>
              <a:rPr lang="en-IN" dirty="0"/>
              <a:t>A.V. Alexander</a:t>
            </a:r>
          </a:p>
          <a:p>
            <a:pPr algn="just"/>
            <a:r>
              <a:rPr lang="en-IN" dirty="0"/>
              <a:t>Objective:</a:t>
            </a:r>
          </a:p>
          <a:p>
            <a:pPr lvl="1" algn="just"/>
            <a:r>
              <a:rPr lang="en-IN" dirty="0"/>
              <a:t>Transfer of power</a:t>
            </a:r>
          </a:p>
          <a:p>
            <a:pPr lvl="1" algn="just"/>
            <a:r>
              <a:rPr lang="en-IN" dirty="0"/>
              <a:t>Formation of Constituent Assembly</a:t>
            </a:r>
          </a:p>
        </p:txBody>
      </p:sp>
    </p:spTree>
    <p:extLst>
      <p:ext uri="{BB962C8B-B14F-4D97-AF65-F5344CB8AC3E}">
        <p14:creationId xmlns:p14="http://schemas.microsoft.com/office/powerpoint/2010/main" val="2065423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49DC0-FBD9-B6BF-2F23-D9926637C654}"/>
              </a:ext>
            </a:extLst>
          </p:cNvPr>
          <p:cNvSpPr>
            <a:spLocks noGrp="1"/>
          </p:cNvSpPr>
          <p:nvPr>
            <p:ph type="title"/>
          </p:nvPr>
        </p:nvSpPr>
        <p:spPr>
          <a:xfrm>
            <a:off x="457200" y="274638"/>
            <a:ext cx="7467600" cy="1020762"/>
          </a:xfrm>
        </p:spPr>
        <p:txBody>
          <a:bodyPr/>
          <a:lstStyle/>
          <a:p>
            <a:pPr algn="ctr"/>
            <a:r>
              <a:rPr lang="en-US" dirty="0"/>
              <a:t>Cabinet Mission Plan – Key Provisions</a:t>
            </a:r>
            <a:endParaRPr lang="en-IN" dirty="0"/>
          </a:p>
        </p:txBody>
      </p:sp>
      <p:sp>
        <p:nvSpPr>
          <p:cNvPr id="3" name="Content Placeholder 2">
            <a:extLst>
              <a:ext uri="{FF2B5EF4-FFF2-40B4-BE49-F238E27FC236}">
                <a16:creationId xmlns:a16="http://schemas.microsoft.com/office/drawing/2014/main" id="{FD32F713-1BC3-38B0-6270-CF659CF1E93C}"/>
              </a:ext>
            </a:extLst>
          </p:cNvPr>
          <p:cNvSpPr>
            <a:spLocks noGrp="1"/>
          </p:cNvSpPr>
          <p:nvPr>
            <p:ph sz="quarter" idx="1"/>
          </p:nvPr>
        </p:nvSpPr>
        <p:spPr/>
        <p:txBody>
          <a:bodyPr/>
          <a:lstStyle/>
          <a:p>
            <a:r>
              <a:rPr lang="en-IN" dirty="0"/>
              <a:t>Constituent Assembly to be:</a:t>
            </a:r>
          </a:p>
          <a:p>
            <a:pPr lvl="1"/>
            <a:r>
              <a:rPr lang="en-IN" dirty="0"/>
              <a:t>Indirectly elected</a:t>
            </a:r>
          </a:p>
          <a:p>
            <a:r>
              <a:rPr lang="en-IN" dirty="0"/>
              <a:t>Members elected by:</a:t>
            </a:r>
          </a:p>
          <a:p>
            <a:pPr lvl="1"/>
            <a:r>
              <a:rPr lang="en-IN" dirty="0"/>
              <a:t>Provincial Legislative Assemblies</a:t>
            </a:r>
          </a:p>
          <a:p>
            <a:r>
              <a:rPr lang="en-IN" dirty="0"/>
              <a:t>Seats allotted based on:</a:t>
            </a:r>
          </a:p>
          <a:p>
            <a:pPr lvl="1"/>
            <a:r>
              <a:rPr lang="en-IN" dirty="0"/>
              <a:t>Population</a:t>
            </a:r>
          </a:p>
          <a:p>
            <a:r>
              <a:rPr lang="en-IN" dirty="0"/>
              <a:t>Separate representation for:</a:t>
            </a:r>
          </a:p>
          <a:p>
            <a:pPr lvl="1"/>
            <a:r>
              <a:rPr lang="en-IN" dirty="0"/>
              <a:t>Muslims</a:t>
            </a:r>
          </a:p>
          <a:p>
            <a:pPr lvl="1"/>
            <a:r>
              <a:rPr lang="en-IN" dirty="0"/>
              <a:t>Sikhs</a:t>
            </a:r>
          </a:p>
          <a:p>
            <a:pPr lvl="1"/>
            <a:r>
              <a:rPr lang="en-IN" dirty="0"/>
              <a:t>General category</a:t>
            </a:r>
          </a:p>
        </p:txBody>
      </p:sp>
    </p:spTree>
    <p:extLst>
      <p:ext uri="{BB962C8B-B14F-4D97-AF65-F5344CB8AC3E}">
        <p14:creationId xmlns:p14="http://schemas.microsoft.com/office/powerpoint/2010/main" val="97571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E6B92-37C8-A651-05A8-169478A771CF}"/>
              </a:ext>
            </a:extLst>
          </p:cNvPr>
          <p:cNvSpPr>
            <a:spLocks noGrp="1"/>
          </p:cNvSpPr>
          <p:nvPr>
            <p:ph type="title"/>
          </p:nvPr>
        </p:nvSpPr>
        <p:spPr>
          <a:xfrm>
            <a:off x="457200" y="274638"/>
            <a:ext cx="7467600" cy="639762"/>
          </a:xfrm>
        </p:spPr>
        <p:txBody>
          <a:bodyPr>
            <a:normAutofit fontScale="90000"/>
          </a:bodyPr>
          <a:lstStyle/>
          <a:p>
            <a:pPr algn="ctr"/>
            <a:r>
              <a:rPr lang="en-US" dirty="0"/>
              <a:t>Formation of the Constituent Assembly</a:t>
            </a:r>
            <a:endParaRPr lang="en-IN" dirty="0"/>
          </a:p>
        </p:txBody>
      </p:sp>
      <p:sp>
        <p:nvSpPr>
          <p:cNvPr id="3" name="Content Placeholder 2">
            <a:extLst>
              <a:ext uri="{FF2B5EF4-FFF2-40B4-BE49-F238E27FC236}">
                <a16:creationId xmlns:a16="http://schemas.microsoft.com/office/drawing/2014/main" id="{CFE920E4-2502-092B-5601-2D208C46B088}"/>
              </a:ext>
            </a:extLst>
          </p:cNvPr>
          <p:cNvSpPr>
            <a:spLocks noGrp="1"/>
          </p:cNvSpPr>
          <p:nvPr>
            <p:ph sz="quarter" idx="1"/>
          </p:nvPr>
        </p:nvSpPr>
        <p:spPr/>
        <p:txBody>
          <a:bodyPr/>
          <a:lstStyle/>
          <a:p>
            <a:pPr algn="just"/>
            <a:r>
              <a:rPr lang="en-US" dirty="0"/>
              <a:t>Constituent Assembly formed in </a:t>
            </a:r>
            <a:r>
              <a:rPr lang="en-US" b="1" dirty="0"/>
              <a:t>November 1946</a:t>
            </a:r>
          </a:p>
          <a:p>
            <a:r>
              <a:rPr lang="en-IN" dirty="0"/>
              <a:t>Total members: </a:t>
            </a:r>
            <a:r>
              <a:rPr lang="en-IN" b="1" dirty="0"/>
              <a:t>389</a:t>
            </a:r>
          </a:p>
          <a:p>
            <a:pPr lvl="1"/>
            <a:r>
              <a:rPr lang="en-IN" dirty="0"/>
              <a:t>British Indian Provinces: 296</a:t>
            </a:r>
          </a:p>
          <a:p>
            <a:pPr lvl="1"/>
            <a:r>
              <a:rPr lang="en-IN" dirty="0"/>
              <a:t>Princely States: 93</a:t>
            </a:r>
          </a:p>
          <a:p>
            <a:r>
              <a:rPr lang="en-US" dirty="0"/>
              <a:t>Elections were </a:t>
            </a:r>
            <a:r>
              <a:rPr lang="en-US" b="1" dirty="0"/>
              <a:t>not based on universal adult franchise</a:t>
            </a:r>
            <a:endParaRPr lang="en-IN" dirty="0"/>
          </a:p>
        </p:txBody>
      </p:sp>
    </p:spTree>
    <p:extLst>
      <p:ext uri="{BB962C8B-B14F-4D97-AF65-F5344CB8AC3E}">
        <p14:creationId xmlns:p14="http://schemas.microsoft.com/office/powerpoint/2010/main" val="2639248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94E49-AA4E-0AF8-0DD0-55B09556B852}"/>
              </a:ext>
            </a:extLst>
          </p:cNvPr>
          <p:cNvSpPr>
            <a:spLocks noGrp="1"/>
          </p:cNvSpPr>
          <p:nvPr>
            <p:ph type="title"/>
          </p:nvPr>
        </p:nvSpPr>
        <p:spPr>
          <a:xfrm>
            <a:off x="457200" y="274638"/>
            <a:ext cx="7467600" cy="1020762"/>
          </a:xfrm>
        </p:spPr>
        <p:txBody>
          <a:bodyPr/>
          <a:lstStyle/>
          <a:p>
            <a:r>
              <a:rPr lang="en-US" dirty="0"/>
              <a:t>First Meeting of the Constituent Assembly</a:t>
            </a:r>
            <a:endParaRPr lang="en-IN" dirty="0"/>
          </a:p>
        </p:txBody>
      </p:sp>
      <p:sp>
        <p:nvSpPr>
          <p:cNvPr id="3" name="Content Placeholder 2">
            <a:extLst>
              <a:ext uri="{FF2B5EF4-FFF2-40B4-BE49-F238E27FC236}">
                <a16:creationId xmlns:a16="http://schemas.microsoft.com/office/drawing/2014/main" id="{2A95B6F8-0629-B97A-A905-D7C2FC5AD0D8}"/>
              </a:ext>
            </a:extLst>
          </p:cNvPr>
          <p:cNvSpPr>
            <a:spLocks noGrp="1"/>
          </p:cNvSpPr>
          <p:nvPr>
            <p:ph sz="quarter" idx="1"/>
          </p:nvPr>
        </p:nvSpPr>
        <p:spPr/>
        <p:txBody>
          <a:bodyPr>
            <a:normAutofit lnSpcReduction="10000"/>
          </a:bodyPr>
          <a:lstStyle/>
          <a:p>
            <a:r>
              <a:rPr lang="en-IN" dirty="0"/>
              <a:t>Date: </a:t>
            </a:r>
            <a:r>
              <a:rPr lang="en-IN" b="1" dirty="0"/>
              <a:t>9 December 1946</a:t>
            </a:r>
          </a:p>
          <a:p>
            <a:r>
              <a:rPr lang="en-US" dirty="0"/>
              <a:t>Place: </a:t>
            </a:r>
            <a:r>
              <a:rPr lang="en-US" b="1" dirty="0"/>
              <a:t>Central Hall, New Delhi</a:t>
            </a:r>
          </a:p>
          <a:p>
            <a:r>
              <a:rPr lang="en-IN" dirty="0"/>
              <a:t>Temporary President:</a:t>
            </a:r>
          </a:p>
          <a:p>
            <a:pPr lvl="1"/>
            <a:r>
              <a:rPr lang="en-IN" dirty="0"/>
              <a:t>Dr. </a:t>
            </a:r>
            <a:r>
              <a:rPr lang="en-IN" dirty="0" err="1"/>
              <a:t>Sachchidananda</a:t>
            </a:r>
            <a:r>
              <a:rPr lang="en-IN" dirty="0"/>
              <a:t> Sinha</a:t>
            </a:r>
          </a:p>
          <a:p>
            <a:r>
              <a:rPr lang="en-US" dirty="0"/>
              <a:t>Muslim League initially boycotted the Assembly</a:t>
            </a:r>
          </a:p>
          <a:p>
            <a:endParaRPr lang="en-US" dirty="0"/>
          </a:p>
          <a:p>
            <a:r>
              <a:rPr lang="en-IN" dirty="0"/>
              <a:t>Impact of Partition (1947)</a:t>
            </a:r>
          </a:p>
          <a:p>
            <a:pPr lvl="1"/>
            <a:r>
              <a:rPr lang="en-US" dirty="0"/>
              <a:t>Partition of India and Pakistan</a:t>
            </a:r>
          </a:p>
          <a:p>
            <a:pPr lvl="1"/>
            <a:r>
              <a:rPr lang="en-US" dirty="0"/>
              <a:t>Strength reduced to </a:t>
            </a:r>
            <a:r>
              <a:rPr lang="en-US" b="1" dirty="0"/>
              <a:t>299 members</a:t>
            </a:r>
          </a:p>
          <a:p>
            <a:pPr lvl="1"/>
            <a:r>
              <a:rPr lang="en-IN" dirty="0"/>
              <a:t>India’s Constituent Assembly became:</a:t>
            </a:r>
          </a:p>
          <a:p>
            <a:pPr lvl="2"/>
            <a:r>
              <a:rPr lang="en-IN" dirty="0"/>
              <a:t>A </a:t>
            </a:r>
            <a:r>
              <a:rPr lang="en-IN" b="1" dirty="0"/>
              <a:t>sovereign body</a:t>
            </a:r>
          </a:p>
          <a:p>
            <a:pPr lvl="1"/>
            <a:r>
              <a:rPr lang="en-US" dirty="0"/>
              <a:t>Continued work independently after British withdrawal</a:t>
            </a:r>
            <a:endParaRPr lang="en-IN" dirty="0"/>
          </a:p>
        </p:txBody>
      </p:sp>
    </p:spTree>
    <p:extLst>
      <p:ext uri="{BB962C8B-B14F-4D97-AF65-F5344CB8AC3E}">
        <p14:creationId xmlns:p14="http://schemas.microsoft.com/office/powerpoint/2010/main" val="3593941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DEEF6-3794-A426-BE37-B415EED3CB8F}"/>
              </a:ext>
            </a:extLst>
          </p:cNvPr>
          <p:cNvSpPr>
            <a:spLocks noGrp="1"/>
          </p:cNvSpPr>
          <p:nvPr>
            <p:ph type="title"/>
          </p:nvPr>
        </p:nvSpPr>
        <p:spPr>
          <a:xfrm>
            <a:off x="457200" y="274638"/>
            <a:ext cx="7467600" cy="868362"/>
          </a:xfrm>
        </p:spPr>
        <p:txBody>
          <a:bodyPr/>
          <a:lstStyle/>
          <a:p>
            <a:pPr algn="ctr"/>
            <a:r>
              <a:rPr lang="en-IN" dirty="0"/>
              <a:t>Objectives Resolution</a:t>
            </a:r>
          </a:p>
        </p:txBody>
      </p:sp>
      <p:sp>
        <p:nvSpPr>
          <p:cNvPr id="3" name="Content Placeholder 2">
            <a:extLst>
              <a:ext uri="{FF2B5EF4-FFF2-40B4-BE49-F238E27FC236}">
                <a16:creationId xmlns:a16="http://schemas.microsoft.com/office/drawing/2014/main" id="{0EC75B28-0091-13C7-1657-19B0A61DF0CD}"/>
              </a:ext>
            </a:extLst>
          </p:cNvPr>
          <p:cNvSpPr>
            <a:spLocks noGrp="1"/>
          </p:cNvSpPr>
          <p:nvPr>
            <p:ph sz="quarter" idx="1"/>
          </p:nvPr>
        </p:nvSpPr>
        <p:spPr/>
        <p:txBody>
          <a:bodyPr/>
          <a:lstStyle/>
          <a:p>
            <a:pPr algn="just"/>
            <a:r>
              <a:rPr lang="en-US" dirty="0"/>
              <a:t>Moved by </a:t>
            </a:r>
            <a:r>
              <a:rPr lang="en-US" b="1" dirty="0"/>
              <a:t>Jawaharlal Nehru</a:t>
            </a:r>
            <a:r>
              <a:rPr lang="en-US" dirty="0"/>
              <a:t> on 13 December 1946</a:t>
            </a:r>
          </a:p>
          <a:p>
            <a:pPr algn="just"/>
            <a:r>
              <a:rPr lang="en-IN" dirty="0"/>
              <a:t>Declared India to be:</a:t>
            </a:r>
          </a:p>
          <a:p>
            <a:pPr lvl="1" algn="just"/>
            <a:r>
              <a:rPr lang="en-IN" dirty="0"/>
              <a:t>Sovereign</a:t>
            </a:r>
          </a:p>
          <a:p>
            <a:pPr lvl="1" algn="just"/>
            <a:r>
              <a:rPr lang="en-IN" dirty="0"/>
              <a:t>Democratic</a:t>
            </a:r>
          </a:p>
          <a:p>
            <a:pPr lvl="1" algn="just"/>
            <a:r>
              <a:rPr lang="en-IN" dirty="0"/>
              <a:t>Republic</a:t>
            </a:r>
          </a:p>
          <a:p>
            <a:pPr algn="just"/>
            <a:r>
              <a:rPr lang="en-US" dirty="0"/>
              <a:t>Later became the basis of the </a:t>
            </a:r>
            <a:r>
              <a:rPr lang="en-US" b="1" dirty="0"/>
              <a:t>Preamble</a:t>
            </a:r>
            <a:endParaRPr lang="en-US" dirty="0"/>
          </a:p>
          <a:p>
            <a:pPr algn="just"/>
            <a:endParaRPr lang="en-IN" dirty="0"/>
          </a:p>
        </p:txBody>
      </p:sp>
    </p:spTree>
    <p:extLst>
      <p:ext uri="{BB962C8B-B14F-4D97-AF65-F5344CB8AC3E}">
        <p14:creationId xmlns:p14="http://schemas.microsoft.com/office/powerpoint/2010/main" val="3744085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pPr algn="ctr"/>
            <a:r>
              <a:rPr lang="en-US" sz="4000" b="1" dirty="0">
                <a:latin typeface="Agency FB" pitchFamily="34" charset="0"/>
              </a:rPr>
              <a:t>Introduction</a:t>
            </a:r>
          </a:p>
        </p:txBody>
      </p:sp>
      <p:sp>
        <p:nvSpPr>
          <p:cNvPr id="3" name="Content Placeholder 2"/>
          <p:cNvSpPr>
            <a:spLocks noGrp="1"/>
          </p:cNvSpPr>
          <p:nvPr>
            <p:ph sz="quarter" idx="1"/>
          </p:nvPr>
        </p:nvSpPr>
        <p:spPr>
          <a:xfrm>
            <a:off x="457200" y="1219200"/>
            <a:ext cx="8229600" cy="5181600"/>
          </a:xfrm>
        </p:spPr>
        <p:txBody>
          <a:bodyPr>
            <a:normAutofit/>
          </a:bodyPr>
          <a:lstStyle/>
          <a:p>
            <a:pPr algn="just"/>
            <a:r>
              <a:rPr lang="en-US" sz="2800" dirty="0">
                <a:latin typeface="Agency FB" pitchFamily="34" charset="0"/>
              </a:rPr>
              <a:t>Course objective:</a:t>
            </a:r>
          </a:p>
          <a:p>
            <a:pPr lvl="1"/>
            <a:r>
              <a:rPr lang="en-US" dirty="0"/>
              <a:t>The paper aims at introducing students to the nature, emergence and functioning of the </a:t>
            </a:r>
            <a:r>
              <a:rPr lang="en-IN" dirty="0"/>
              <a:t>Constitution of India</a:t>
            </a:r>
            <a:r>
              <a:rPr lang="en-IN" sz="800" dirty="0"/>
              <a:t>.</a:t>
            </a:r>
          </a:p>
          <a:p>
            <a:pPr lvl="1"/>
            <a:r>
              <a:rPr lang="en-US" dirty="0"/>
              <a:t>This paper seeks to impart learning on the significance of the idea of citizenship and rights and how has constitution incorporated them and what does it reflect on the nature of Indian constitution.</a:t>
            </a:r>
          </a:p>
          <a:p>
            <a:pPr lvl="1"/>
            <a:r>
              <a:rPr lang="en-US" dirty="0"/>
              <a:t>This paper intends to make students understand the normative basis of key public institutions in India and the nature of their functioning.</a:t>
            </a:r>
          </a:p>
          <a:p>
            <a:pPr lvl="1"/>
            <a:r>
              <a:rPr lang="en-US" dirty="0">
                <a:latin typeface="Agency FB" pitchFamily="34" charset="0"/>
              </a:rPr>
              <a:t>This paper aims to explore the distinctiveness of Indian federalism and how does the emergence of new institutions like NITI Aayog reflect on the changing character of federalism in India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925D-27B8-FBE1-7C7E-D79AA44EAAED}"/>
              </a:ext>
            </a:extLst>
          </p:cNvPr>
          <p:cNvSpPr>
            <a:spLocks noGrp="1"/>
          </p:cNvSpPr>
          <p:nvPr>
            <p:ph type="title"/>
          </p:nvPr>
        </p:nvSpPr>
        <p:spPr>
          <a:xfrm>
            <a:off x="457200" y="274638"/>
            <a:ext cx="7467600" cy="715962"/>
          </a:xfrm>
        </p:spPr>
        <p:txBody>
          <a:bodyPr/>
          <a:lstStyle/>
          <a:p>
            <a:pPr algn="ctr"/>
            <a:r>
              <a:rPr lang="en-IN" b="1" dirty="0"/>
              <a:t>Composition of the Assembly</a:t>
            </a:r>
            <a:endParaRPr lang="en-IN" dirty="0"/>
          </a:p>
        </p:txBody>
      </p:sp>
      <p:sp>
        <p:nvSpPr>
          <p:cNvPr id="3" name="Content Placeholder 2">
            <a:extLst>
              <a:ext uri="{FF2B5EF4-FFF2-40B4-BE49-F238E27FC236}">
                <a16:creationId xmlns:a16="http://schemas.microsoft.com/office/drawing/2014/main" id="{B9C7E202-94F6-6D36-693B-D87EADDDB251}"/>
              </a:ext>
            </a:extLst>
          </p:cNvPr>
          <p:cNvSpPr>
            <a:spLocks noGrp="1"/>
          </p:cNvSpPr>
          <p:nvPr>
            <p:ph sz="quarter" idx="1"/>
          </p:nvPr>
        </p:nvSpPr>
        <p:spPr>
          <a:xfrm>
            <a:off x="457200" y="1371600"/>
            <a:ext cx="7467600" cy="5102352"/>
          </a:xfrm>
        </p:spPr>
        <p:txBody>
          <a:bodyPr/>
          <a:lstStyle/>
          <a:p>
            <a:r>
              <a:rPr lang="en-IN" dirty="0"/>
              <a:t>Members from:</a:t>
            </a:r>
          </a:p>
          <a:p>
            <a:pPr lvl="1"/>
            <a:r>
              <a:rPr lang="en-IN" dirty="0"/>
              <a:t>Different regions</a:t>
            </a:r>
          </a:p>
          <a:p>
            <a:pPr lvl="1"/>
            <a:r>
              <a:rPr lang="en-IN" dirty="0"/>
              <a:t>Communities</a:t>
            </a:r>
          </a:p>
          <a:p>
            <a:pPr lvl="1"/>
            <a:r>
              <a:rPr lang="en-IN" dirty="0"/>
              <a:t>Political parties</a:t>
            </a:r>
          </a:p>
          <a:p>
            <a:r>
              <a:rPr lang="en-IN" dirty="0"/>
              <a:t>Included eminent personalities:</a:t>
            </a:r>
          </a:p>
          <a:p>
            <a:pPr lvl="1"/>
            <a:r>
              <a:rPr lang="en-IN" dirty="0"/>
              <a:t>Dr. B.R. Ambedkar</a:t>
            </a:r>
          </a:p>
          <a:p>
            <a:pPr lvl="1"/>
            <a:r>
              <a:rPr lang="en-IN" dirty="0"/>
              <a:t>Jawaharlal Nehru</a:t>
            </a:r>
          </a:p>
          <a:p>
            <a:pPr lvl="1"/>
            <a:r>
              <a:rPr lang="en-IN" dirty="0"/>
              <a:t>Rajendra Prasad</a:t>
            </a:r>
          </a:p>
          <a:p>
            <a:pPr lvl="1"/>
            <a:r>
              <a:rPr lang="en-IN" dirty="0"/>
              <a:t>Sardar Patel</a:t>
            </a:r>
          </a:p>
          <a:p>
            <a:r>
              <a:rPr lang="en-IN" dirty="0"/>
              <a:t>Represented </a:t>
            </a:r>
            <a:r>
              <a:rPr lang="en-IN" b="1" dirty="0"/>
              <a:t>diversity of India</a:t>
            </a:r>
            <a:endParaRPr lang="en-IN" dirty="0"/>
          </a:p>
        </p:txBody>
      </p:sp>
    </p:spTree>
    <p:extLst>
      <p:ext uri="{BB962C8B-B14F-4D97-AF65-F5344CB8AC3E}">
        <p14:creationId xmlns:p14="http://schemas.microsoft.com/office/powerpoint/2010/main" val="16237542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C08F9-84B6-8E5F-E210-11BF6FBDF94F}"/>
              </a:ext>
            </a:extLst>
          </p:cNvPr>
          <p:cNvSpPr>
            <a:spLocks noGrp="1"/>
          </p:cNvSpPr>
          <p:nvPr>
            <p:ph type="title"/>
          </p:nvPr>
        </p:nvSpPr>
        <p:spPr>
          <a:xfrm>
            <a:off x="457200" y="274638"/>
            <a:ext cx="7467600" cy="944562"/>
          </a:xfrm>
        </p:spPr>
        <p:txBody>
          <a:bodyPr>
            <a:normAutofit fontScale="90000"/>
          </a:bodyPr>
          <a:lstStyle/>
          <a:p>
            <a:pPr algn="ctr"/>
            <a:r>
              <a:rPr lang="en-US" dirty="0"/>
              <a:t>Importance of the Constituent Assembly</a:t>
            </a:r>
            <a:endParaRPr lang="en-IN" dirty="0"/>
          </a:p>
        </p:txBody>
      </p:sp>
      <p:sp>
        <p:nvSpPr>
          <p:cNvPr id="3" name="Content Placeholder 2">
            <a:extLst>
              <a:ext uri="{FF2B5EF4-FFF2-40B4-BE49-F238E27FC236}">
                <a16:creationId xmlns:a16="http://schemas.microsoft.com/office/drawing/2014/main" id="{D0F70971-EFA2-77FA-2989-A0D4593C5698}"/>
              </a:ext>
            </a:extLst>
          </p:cNvPr>
          <p:cNvSpPr>
            <a:spLocks noGrp="1"/>
          </p:cNvSpPr>
          <p:nvPr>
            <p:ph sz="quarter" idx="1"/>
          </p:nvPr>
        </p:nvSpPr>
        <p:spPr/>
        <p:txBody>
          <a:bodyPr>
            <a:normAutofit fontScale="92500" lnSpcReduction="10000"/>
          </a:bodyPr>
          <a:lstStyle/>
          <a:p>
            <a:r>
              <a:rPr lang="en-IN" dirty="0"/>
              <a:t>Drafted the Constitution with:</a:t>
            </a:r>
          </a:p>
          <a:p>
            <a:pPr lvl="1"/>
            <a:r>
              <a:rPr lang="en-IN" dirty="0"/>
              <a:t>Extensive debates</a:t>
            </a:r>
          </a:p>
          <a:p>
            <a:pPr lvl="1"/>
            <a:r>
              <a:rPr lang="en-IN" dirty="0"/>
              <a:t>Committees and discussions</a:t>
            </a:r>
          </a:p>
          <a:p>
            <a:r>
              <a:rPr lang="en-IN" dirty="0"/>
              <a:t>Reflected:</a:t>
            </a:r>
          </a:p>
          <a:p>
            <a:pPr lvl="1"/>
            <a:r>
              <a:rPr lang="en-IN" dirty="0"/>
              <a:t>Democratic values</a:t>
            </a:r>
          </a:p>
          <a:p>
            <a:pPr lvl="1"/>
            <a:r>
              <a:rPr lang="en-IN" dirty="0"/>
              <a:t>Social justice</a:t>
            </a:r>
          </a:p>
          <a:p>
            <a:r>
              <a:rPr lang="en-IN" dirty="0"/>
              <a:t>Unity in diversity</a:t>
            </a:r>
          </a:p>
          <a:p>
            <a:pPr algn="just"/>
            <a:endParaRPr lang="en-US" dirty="0"/>
          </a:p>
          <a:p>
            <a:pPr algn="just"/>
            <a:r>
              <a:rPr lang="en-US" dirty="0"/>
              <a:t>Constituent Assembly was a landmark institution</a:t>
            </a:r>
          </a:p>
          <a:p>
            <a:pPr algn="just"/>
            <a:r>
              <a:rPr lang="en-US" dirty="0"/>
              <a:t>Provided India with a </a:t>
            </a:r>
            <a:r>
              <a:rPr lang="en-US" b="1" dirty="0"/>
              <a:t>strong constitutional foundation</a:t>
            </a:r>
          </a:p>
          <a:p>
            <a:pPr algn="just"/>
            <a:r>
              <a:rPr lang="en-IN" dirty="0"/>
              <a:t>Its formation marked:</a:t>
            </a:r>
          </a:p>
          <a:p>
            <a:pPr lvl="1" algn="just"/>
            <a:r>
              <a:rPr lang="en-IN" dirty="0"/>
              <a:t>End of colonial domination</a:t>
            </a:r>
          </a:p>
          <a:p>
            <a:pPr lvl="1" algn="just"/>
            <a:r>
              <a:rPr lang="en-US" dirty="0"/>
              <a:t>Beginning of constitutional democracy in India</a:t>
            </a:r>
          </a:p>
          <a:p>
            <a:pPr algn="just"/>
            <a:endParaRPr lang="en-IN" dirty="0"/>
          </a:p>
        </p:txBody>
      </p:sp>
    </p:spTree>
    <p:extLst>
      <p:ext uri="{BB962C8B-B14F-4D97-AF65-F5344CB8AC3E}">
        <p14:creationId xmlns:p14="http://schemas.microsoft.com/office/powerpoint/2010/main" val="29983557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niruddha\Desktop\Thank You.jpg"/>
          <p:cNvPicPr>
            <a:picLocks noGrp="1" noChangeAspect="1" noChangeArrowheads="1"/>
          </p:cNvPicPr>
          <p:nvPr>
            <p:ph sz="quarter" idx="1"/>
          </p:nvPr>
        </p:nvPicPr>
        <p:blipFill>
          <a:blip r:embed="rId2" cstate="print"/>
          <a:srcRect/>
          <a:stretch>
            <a:fillRect/>
          </a:stretch>
        </p:blipFill>
        <p:spPr bwMode="auto">
          <a:xfrm>
            <a:off x="609600" y="685801"/>
            <a:ext cx="7924800" cy="56515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1564C2-A967-CC75-B5C5-A70C99E408FA}"/>
              </a:ext>
            </a:extLst>
          </p:cNvPr>
          <p:cNvSpPr>
            <a:spLocks noGrp="1"/>
          </p:cNvSpPr>
          <p:nvPr>
            <p:ph sz="quarter" idx="1"/>
          </p:nvPr>
        </p:nvSpPr>
        <p:spPr>
          <a:xfrm>
            <a:off x="457200" y="990600"/>
            <a:ext cx="7467600" cy="5483352"/>
          </a:xfrm>
        </p:spPr>
        <p:txBody>
          <a:bodyPr>
            <a:normAutofit lnSpcReduction="10000"/>
          </a:bodyPr>
          <a:lstStyle/>
          <a:p>
            <a:r>
              <a:rPr lang="en-US" sz="4000" dirty="0">
                <a:latin typeface="Agency FB" pitchFamily="34" charset="0"/>
              </a:rPr>
              <a:t>Course outcome</a:t>
            </a:r>
          </a:p>
          <a:p>
            <a:pPr lvl="1" algn="just"/>
            <a:r>
              <a:rPr lang="en-US" dirty="0"/>
              <a:t>Develop an understanding of the legacy of national movement and the principles that shaped the formation and functioning of the Constituent Assembly of India.</a:t>
            </a:r>
          </a:p>
          <a:p>
            <a:pPr lvl="1" algn="just"/>
            <a:r>
              <a:rPr lang="en-US" dirty="0"/>
              <a:t>Assess the role of ideas and norms in shaping democracy in India.</a:t>
            </a:r>
          </a:p>
          <a:p>
            <a:pPr lvl="1" algn="just"/>
            <a:r>
              <a:rPr lang="en-US" dirty="0"/>
              <a:t>Examine institutional design, challenges and resilience that mark key public institutions in India.</a:t>
            </a:r>
          </a:p>
          <a:p>
            <a:pPr lvl="1" algn="just"/>
            <a:r>
              <a:rPr lang="en-US" dirty="0" err="1"/>
              <a:t>Analyse</a:t>
            </a:r>
            <a:r>
              <a:rPr lang="en-US" dirty="0"/>
              <a:t> the basic idea on the constitutional provisions related to the legislature procedures in Indian Parliament.</a:t>
            </a:r>
          </a:p>
          <a:p>
            <a:pPr lvl="1" algn="just"/>
            <a:r>
              <a:rPr lang="en-US" dirty="0"/>
              <a:t>Construct an idea on the importance of states in Indian politics and how the changing character of federalism in India makes states the key player.</a:t>
            </a:r>
          </a:p>
        </p:txBody>
      </p:sp>
    </p:spTree>
    <p:extLst>
      <p:ext uri="{BB962C8B-B14F-4D97-AF65-F5344CB8AC3E}">
        <p14:creationId xmlns:p14="http://schemas.microsoft.com/office/powerpoint/2010/main" val="4095287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noAutofit/>
          </a:bodyPr>
          <a:lstStyle/>
          <a:p>
            <a:pPr algn="ctr"/>
            <a:r>
              <a:rPr lang="en-US" sz="2800" dirty="0"/>
              <a:t>  </a:t>
            </a:r>
            <a:r>
              <a:rPr lang="en-IN" sz="2800" dirty="0"/>
              <a:t>POL020104: Indian Government &amp; Politics  </a:t>
            </a:r>
            <a:endParaRPr lang="en-US" sz="2000" b="1" dirty="0">
              <a:latin typeface="Andalus" pitchFamily="18" charset="-78"/>
              <a:cs typeface="Andalus" pitchFamily="18" charset="-78"/>
            </a:endParaRPr>
          </a:p>
          <a:p>
            <a:endParaRPr lang="en-IN" b="1" dirty="0"/>
          </a:p>
          <a:p>
            <a:r>
              <a:rPr lang="en-IN" b="1" dirty="0"/>
              <a:t>Unit-I: Indian Constitution: Emergence and Distinctiveness </a:t>
            </a:r>
            <a:endParaRPr lang="en-IN" dirty="0"/>
          </a:p>
          <a:p>
            <a:pPr lvl="1"/>
            <a:r>
              <a:rPr lang="en-US" dirty="0"/>
              <a:t>Constituent Assembly: Historical Backdrop and Formation</a:t>
            </a:r>
          </a:p>
          <a:p>
            <a:pPr lvl="1"/>
            <a:r>
              <a:rPr lang="en-US" dirty="0"/>
              <a:t>Basic Features of Indian Constitution</a:t>
            </a:r>
          </a:p>
          <a:p>
            <a:pPr lvl="1"/>
            <a:r>
              <a:rPr lang="en-US" dirty="0"/>
              <a:t>Amendment of Constitution: Nature and Procedure</a:t>
            </a:r>
          </a:p>
          <a:p>
            <a:endParaRPr lang="en-IN" dirty="0"/>
          </a:p>
          <a:p>
            <a:r>
              <a:rPr lang="en-IN" b="1" dirty="0"/>
              <a:t>Unit-II: Citizenship and Rights</a:t>
            </a:r>
            <a:endParaRPr lang="en-IN" dirty="0"/>
          </a:p>
          <a:p>
            <a:pPr lvl="1"/>
            <a:r>
              <a:rPr lang="en-IN" dirty="0"/>
              <a:t>Citizenship: Meaning and Provisions in the Constitution </a:t>
            </a:r>
          </a:p>
          <a:p>
            <a:pPr lvl="1"/>
            <a:r>
              <a:rPr lang="en-US" dirty="0"/>
              <a:t>Fundamental Rights and Fundamental Duties</a:t>
            </a:r>
          </a:p>
          <a:p>
            <a:pPr lvl="1"/>
            <a:r>
              <a:rPr lang="en-IN" dirty="0"/>
              <a:t>Directive Principles of State Policy</a:t>
            </a:r>
          </a:p>
          <a:p>
            <a:pPr marL="0" indent="0" algn="just">
              <a:buNone/>
            </a:pPr>
            <a:endParaRPr lang="en-US" sz="2000" dirty="0">
              <a:latin typeface="Andalus" pitchFamily="18" charset="-78"/>
              <a:cs typeface="Andalus"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B07000-BEE4-5B6D-4D3F-B514CCCAB137}"/>
              </a:ext>
            </a:extLst>
          </p:cNvPr>
          <p:cNvSpPr>
            <a:spLocks noGrp="1"/>
          </p:cNvSpPr>
          <p:nvPr>
            <p:ph sz="quarter" idx="1"/>
          </p:nvPr>
        </p:nvSpPr>
        <p:spPr>
          <a:xfrm>
            <a:off x="457200" y="609600"/>
            <a:ext cx="7924800" cy="5864352"/>
          </a:xfrm>
        </p:spPr>
        <p:txBody>
          <a:bodyPr/>
          <a:lstStyle/>
          <a:p>
            <a:r>
              <a:rPr lang="en-IN" b="1" dirty="0"/>
              <a:t>Unit-III: Institutions</a:t>
            </a:r>
            <a:endParaRPr lang="en-IN" dirty="0"/>
          </a:p>
          <a:p>
            <a:pPr lvl="1" algn="just"/>
            <a:r>
              <a:rPr lang="en-US" dirty="0"/>
              <a:t>The Executive: President, Prime Minister and the Council of Ministers, Bureaucracy in India</a:t>
            </a:r>
          </a:p>
          <a:p>
            <a:pPr lvl="1"/>
            <a:r>
              <a:rPr lang="en-US" dirty="0"/>
              <a:t>The Parliament: Composition, Legislative Procedure in Parliament, Question of Decline</a:t>
            </a:r>
          </a:p>
          <a:p>
            <a:pPr lvl="1" algn="just"/>
            <a:r>
              <a:rPr lang="en-US" dirty="0"/>
              <a:t>The Judiciary: The Supreme Court, Appointment of Judges, Independence, Judicial Activism</a:t>
            </a:r>
          </a:p>
          <a:p>
            <a:endParaRPr lang="en-IN" dirty="0"/>
          </a:p>
          <a:p>
            <a:r>
              <a:rPr lang="en-IN" b="1" dirty="0"/>
              <a:t>Unit-IV: Federalism and Local Government</a:t>
            </a:r>
            <a:endParaRPr lang="en-IN" dirty="0"/>
          </a:p>
          <a:p>
            <a:pPr lvl="1"/>
            <a:r>
              <a:rPr lang="en-US" dirty="0"/>
              <a:t>Nature of Federal System: Constitutional Provisions, Distinctive features, NITI Ayog and Changing Character</a:t>
            </a:r>
          </a:p>
          <a:p>
            <a:pPr lvl="1"/>
            <a:r>
              <a:rPr lang="en-US" dirty="0"/>
              <a:t>Integration of Princely States in India, Union and Its Territory. </a:t>
            </a:r>
          </a:p>
          <a:p>
            <a:pPr lvl="1"/>
            <a:r>
              <a:rPr lang="en-US" dirty="0"/>
              <a:t>Panchayati Raj Institutions in India: Emergence, Composition, Powers and Functions, Actual working</a:t>
            </a:r>
          </a:p>
          <a:p>
            <a:endParaRPr lang="en-IN" dirty="0"/>
          </a:p>
        </p:txBody>
      </p:sp>
    </p:spTree>
    <p:extLst>
      <p:ext uri="{BB962C8B-B14F-4D97-AF65-F5344CB8AC3E}">
        <p14:creationId xmlns:p14="http://schemas.microsoft.com/office/powerpoint/2010/main" val="800996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676400"/>
            <a:ext cx="8229600" cy="4876800"/>
          </a:xfrm>
        </p:spPr>
        <p:txBody>
          <a:bodyPr>
            <a:normAutofit/>
          </a:bodyPr>
          <a:lstStyle/>
          <a:p>
            <a:r>
              <a:rPr lang="en-IN" b="1" dirty="0"/>
              <a:t>Unit-I: Indian Constitution: Emergence and Distinctiveness </a:t>
            </a:r>
            <a:endParaRPr lang="en-IN" dirty="0"/>
          </a:p>
          <a:p>
            <a:pPr lvl="1"/>
            <a:r>
              <a:rPr lang="en-US" dirty="0"/>
              <a:t>Constituent Assembly: Historical Backdrop and Formation</a:t>
            </a:r>
          </a:p>
          <a:p>
            <a:pPr lvl="1"/>
            <a:r>
              <a:rPr lang="en-US" dirty="0"/>
              <a:t>Basic Features of Indian Constitution</a:t>
            </a:r>
          </a:p>
          <a:p>
            <a:pPr lvl="1"/>
            <a:r>
              <a:rPr lang="en-US" dirty="0"/>
              <a:t>Amendment of Constitution: Nature and Procedure</a:t>
            </a:r>
          </a:p>
          <a:p>
            <a:endParaRPr lang="en-US" dirty="0">
              <a:latin typeface="Angsana New" pitchFamily="18" charset="-34"/>
              <a:cs typeface="Angsana New"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77986-AC80-6662-6371-9A295A9FBB09}"/>
              </a:ext>
            </a:extLst>
          </p:cNvPr>
          <p:cNvSpPr>
            <a:spLocks noGrp="1"/>
          </p:cNvSpPr>
          <p:nvPr>
            <p:ph type="title"/>
          </p:nvPr>
        </p:nvSpPr>
        <p:spPr/>
        <p:txBody>
          <a:bodyPr/>
          <a:lstStyle/>
          <a:p>
            <a:r>
              <a:rPr lang="en-IN" b="1" dirty="0"/>
              <a:t>Indian Constitution: Emergence</a:t>
            </a:r>
            <a:endParaRPr lang="en-IN" dirty="0"/>
          </a:p>
        </p:txBody>
      </p:sp>
      <p:sp>
        <p:nvSpPr>
          <p:cNvPr id="3" name="Content Placeholder 2">
            <a:extLst>
              <a:ext uri="{FF2B5EF4-FFF2-40B4-BE49-F238E27FC236}">
                <a16:creationId xmlns:a16="http://schemas.microsoft.com/office/drawing/2014/main" id="{BC4891F6-532D-B682-88C5-FEFB08FAB354}"/>
              </a:ext>
            </a:extLst>
          </p:cNvPr>
          <p:cNvSpPr>
            <a:spLocks noGrp="1"/>
          </p:cNvSpPr>
          <p:nvPr>
            <p:ph sz="quarter" idx="1"/>
          </p:nvPr>
        </p:nvSpPr>
        <p:spPr/>
        <p:txBody>
          <a:bodyPr/>
          <a:lstStyle/>
          <a:p>
            <a:r>
              <a:rPr lang="en-US" dirty="0"/>
              <a:t>Ancient India- </a:t>
            </a:r>
            <a:r>
              <a:rPr lang="en-US" i="1" dirty="0"/>
              <a:t>Dharama</a:t>
            </a:r>
            <a:r>
              <a:rPr lang="en-US" dirty="0"/>
              <a:t>- republican institutions, democracy, Panchayat etc. which talked bout rule of law or limited Government.</a:t>
            </a:r>
          </a:p>
          <a:p>
            <a:pPr algn="just"/>
            <a:r>
              <a:rPr lang="en-US" altLang="en-US" dirty="0">
                <a:latin typeface="+mj-lt"/>
              </a:rPr>
              <a:t>India under British colonial rule for nearly 200 years </a:t>
            </a:r>
          </a:p>
          <a:p>
            <a:pPr algn="just"/>
            <a:r>
              <a:rPr lang="en-US" altLang="en-US" dirty="0">
                <a:latin typeface="+mj-lt"/>
              </a:rPr>
              <a:t>Growing demand for self-rule in the 20th century</a:t>
            </a:r>
          </a:p>
          <a:p>
            <a:pPr algn="just"/>
            <a:r>
              <a:rPr lang="en-US" altLang="en-US" dirty="0">
                <a:latin typeface="+mj-lt"/>
              </a:rPr>
              <a:t>Key movements: Non-Cooperation, Civil Disobedience, Quit India </a:t>
            </a:r>
          </a:p>
          <a:p>
            <a:pPr algn="just"/>
            <a:r>
              <a:rPr lang="en-US" altLang="en-US" dirty="0">
                <a:latin typeface="+mj-lt"/>
              </a:rPr>
              <a:t>Need for a sovereign framework after independence (1947) </a:t>
            </a:r>
          </a:p>
          <a:p>
            <a:endParaRPr lang="en-IN" dirty="0"/>
          </a:p>
        </p:txBody>
      </p:sp>
    </p:spTree>
    <p:extLst>
      <p:ext uri="{BB962C8B-B14F-4D97-AF65-F5344CB8AC3E}">
        <p14:creationId xmlns:p14="http://schemas.microsoft.com/office/powerpoint/2010/main" val="2689286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31C8AD-725A-5329-402D-13D691E93E88}"/>
              </a:ext>
            </a:extLst>
          </p:cNvPr>
          <p:cNvSpPr>
            <a:spLocks noGrp="1"/>
          </p:cNvSpPr>
          <p:nvPr>
            <p:ph sz="quarter" idx="1"/>
          </p:nvPr>
        </p:nvSpPr>
        <p:spPr>
          <a:xfrm>
            <a:off x="457200" y="609600"/>
            <a:ext cx="7848600" cy="5864352"/>
          </a:xfrm>
        </p:spPr>
        <p:txBody>
          <a:bodyPr/>
          <a:lstStyle/>
          <a:p>
            <a:r>
              <a:rPr lang="en-US" dirty="0"/>
              <a:t>Beginning of British Rule or ‘Company Rule’- 1765 to 1858.</a:t>
            </a:r>
          </a:p>
          <a:p>
            <a:r>
              <a:rPr lang="en-US" dirty="0"/>
              <a:t>‘Crown Rule’ after the End of ‘Company Rule’- 1858 to 1947.</a:t>
            </a:r>
          </a:p>
          <a:p>
            <a:r>
              <a:rPr lang="en-IN" dirty="0"/>
              <a:t>Indian Councils Act of 1909</a:t>
            </a:r>
          </a:p>
          <a:p>
            <a:pPr lvl="1"/>
            <a:r>
              <a:rPr lang="en-IN" dirty="0"/>
              <a:t>Known as Morley- Minto Reforms</a:t>
            </a:r>
          </a:p>
          <a:p>
            <a:pPr lvl="1"/>
            <a:r>
              <a:rPr lang="en-IN" dirty="0"/>
              <a:t>First attempt to bring in a representative and popular element in the governance of the country.</a:t>
            </a:r>
          </a:p>
          <a:p>
            <a:pPr lvl="1"/>
            <a:r>
              <a:rPr lang="en-IN" dirty="0"/>
              <a:t>Demands for separate electorate</a:t>
            </a:r>
          </a:p>
          <a:p>
            <a:pPr lvl="1"/>
            <a:r>
              <a:rPr lang="en-IN" dirty="0"/>
              <a:t>Increases the size of legislative councils</a:t>
            </a:r>
          </a:p>
          <a:p>
            <a:pPr lvl="1"/>
            <a:r>
              <a:rPr lang="en-IN" dirty="0"/>
              <a:t>Introduced a system of communal representation for Muslims.</a:t>
            </a:r>
          </a:p>
          <a:p>
            <a:pPr lvl="1"/>
            <a:r>
              <a:rPr lang="en-IN" dirty="0"/>
              <a:t>Separate representation of presidency corporations, chambers of commerce, universities and zamindars.</a:t>
            </a:r>
          </a:p>
          <a:p>
            <a:endParaRPr lang="en-IN" dirty="0"/>
          </a:p>
          <a:p>
            <a:endParaRPr lang="en-IN" dirty="0"/>
          </a:p>
          <a:p>
            <a:endParaRPr lang="en-IN" dirty="0"/>
          </a:p>
          <a:p>
            <a:endParaRPr lang="en-IN" dirty="0"/>
          </a:p>
          <a:p>
            <a:endParaRPr lang="en-IN" dirty="0"/>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820671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B0BD07-36E2-994E-0494-5A8BB082BA1D}"/>
              </a:ext>
            </a:extLst>
          </p:cNvPr>
          <p:cNvSpPr>
            <a:spLocks noGrp="1"/>
          </p:cNvSpPr>
          <p:nvPr>
            <p:ph sz="quarter" idx="1"/>
          </p:nvPr>
        </p:nvSpPr>
        <p:spPr>
          <a:xfrm>
            <a:off x="457200" y="533400"/>
            <a:ext cx="7467600" cy="5940552"/>
          </a:xfrm>
        </p:spPr>
        <p:txBody>
          <a:bodyPr/>
          <a:lstStyle/>
          <a:p>
            <a:r>
              <a:rPr lang="en-US" dirty="0"/>
              <a:t>Government of India Act 1919</a:t>
            </a:r>
          </a:p>
          <a:p>
            <a:pPr lvl="1"/>
            <a:r>
              <a:rPr lang="en-US" dirty="0"/>
              <a:t>Objective was the gradual introduction of responsible government in India</a:t>
            </a:r>
          </a:p>
          <a:p>
            <a:pPr lvl="1"/>
            <a:r>
              <a:rPr lang="en-IN" dirty="0"/>
              <a:t>Known as Montague-</a:t>
            </a:r>
            <a:r>
              <a:rPr lang="en-IN" dirty="0" err="1"/>
              <a:t>Chelmsform</a:t>
            </a:r>
            <a:r>
              <a:rPr lang="en-IN" dirty="0"/>
              <a:t> Reforms</a:t>
            </a:r>
          </a:p>
          <a:p>
            <a:pPr lvl="1"/>
            <a:r>
              <a:rPr lang="en-IN" dirty="0"/>
              <a:t>It relaxed the central control over the provinces by demarcating and separating the central and provincial subjects.</a:t>
            </a:r>
          </a:p>
          <a:p>
            <a:pPr lvl="1"/>
            <a:r>
              <a:rPr lang="en-IN" dirty="0"/>
              <a:t>Introduced bicameralism and direct election in the country. </a:t>
            </a:r>
          </a:p>
          <a:p>
            <a:pPr lvl="1"/>
            <a:r>
              <a:rPr lang="en-IN" dirty="0"/>
              <a:t>Extended the principle of communal representation- Sikhs, Indian Christians, Anglo-Indians and Europeans.</a:t>
            </a:r>
          </a:p>
          <a:p>
            <a:pPr lvl="1"/>
            <a:r>
              <a:rPr lang="en-IN" dirty="0"/>
              <a:t>Women were also given the right to vote</a:t>
            </a:r>
          </a:p>
          <a:p>
            <a:pPr lvl="1"/>
            <a:r>
              <a:rPr lang="en-IN" dirty="0"/>
              <a:t>The legislators enjoyed freedom of speech</a:t>
            </a:r>
          </a:p>
        </p:txBody>
      </p:sp>
    </p:spTree>
    <p:extLst>
      <p:ext uri="{BB962C8B-B14F-4D97-AF65-F5344CB8AC3E}">
        <p14:creationId xmlns:p14="http://schemas.microsoft.com/office/powerpoint/2010/main" val="10307476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8540</TotalTime>
  <Words>1205</Words>
  <Application>Microsoft Office PowerPoint</Application>
  <PresentationFormat>On-screen Show (4:3)</PresentationFormat>
  <Paragraphs>183</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Agency FB</vt:lpstr>
      <vt:lpstr>Andalus</vt:lpstr>
      <vt:lpstr>Angsana New</vt:lpstr>
      <vt:lpstr>Century Schoolbook</vt:lpstr>
      <vt:lpstr>Wingdings</vt:lpstr>
      <vt:lpstr>Wingdings 2</vt:lpstr>
      <vt:lpstr>Oriel</vt:lpstr>
      <vt:lpstr>  POL020104: Indian Government &amp; Politics  </vt:lpstr>
      <vt:lpstr>Introduction</vt:lpstr>
      <vt:lpstr>PowerPoint Presentation</vt:lpstr>
      <vt:lpstr>PowerPoint Presentation</vt:lpstr>
      <vt:lpstr>PowerPoint Presentation</vt:lpstr>
      <vt:lpstr>PowerPoint Presentation</vt:lpstr>
      <vt:lpstr>Indian Constitution: Emergence</vt:lpstr>
      <vt:lpstr>PowerPoint Presentation</vt:lpstr>
      <vt:lpstr>PowerPoint Presentation</vt:lpstr>
      <vt:lpstr>Government of India Act of 1935</vt:lpstr>
      <vt:lpstr>Indian Independence act of 1947</vt:lpstr>
      <vt:lpstr>Constituent Assembly: Historical Backdrop and Formation</vt:lpstr>
      <vt:lpstr>Historical Backdrop – British Rule</vt:lpstr>
      <vt:lpstr>National Movement and Demand for Constitution</vt:lpstr>
      <vt:lpstr>Role of the Cabinet Mission (1946)</vt:lpstr>
      <vt:lpstr>Cabinet Mission Plan – Key Provisions</vt:lpstr>
      <vt:lpstr>Formation of the Constituent Assembly</vt:lpstr>
      <vt:lpstr>First Meeting of the Constituent Assembly</vt:lpstr>
      <vt:lpstr>Objectives Resolution</vt:lpstr>
      <vt:lpstr>Composition of the Assembly</vt:lpstr>
      <vt:lpstr>Importance of the Constituent Assembly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 HC 4036  Global Politics</dc:title>
  <dc:creator>Aniruddha</dc:creator>
  <cp:lastModifiedBy>Aniruddha Kumar Baro</cp:lastModifiedBy>
  <cp:revision>134</cp:revision>
  <dcterms:created xsi:type="dcterms:W3CDTF">2006-08-16T00:00:00Z</dcterms:created>
  <dcterms:modified xsi:type="dcterms:W3CDTF">2026-03-18T05:42:50Z</dcterms:modified>
</cp:coreProperties>
</file>