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29" r:id="rId3"/>
    <p:sldId id="336" r:id="rId4"/>
    <p:sldId id="337" r:id="rId5"/>
    <p:sldId id="338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213D9-0D31-C210-C991-88C2D0CE6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Indian Context – Differential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EDDF5-8B07-A89F-DB1D-F8F8E284A1B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Examples:</a:t>
            </a:r>
          </a:p>
          <a:p>
            <a:pPr lvl="1"/>
            <a:r>
              <a:rPr lang="en-IN" dirty="0"/>
              <a:t>Reservation policies</a:t>
            </a:r>
          </a:p>
          <a:p>
            <a:pPr lvl="1"/>
            <a:r>
              <a:rPr lang="en-IN" dirty="0"/>
              <a:t>SC/ST/OBC quotas</a:t>
            </a:r>
          </a:p>
          <a:p>
            <a:pPr lvl="1"/>
            <a:r>
              <a:rPr lang="en-US" dirty="0"/>
              <a:t>Women’s reservation in local bodies</a:t>
            </a:r>
          </a:p>
          <a:p>
            <a:pPr lvl="1"/>
            <a:r>
              <a:rPr lang="en-IN" dirty="0"/>
              <a:t>Scholarships for marginalized communities</a:t>
            </a:r>
          </a:p>
          <a:p>
            <a:endParaRPr lang="en-IN" dirty="0"/>
          </a:p>
          <a:p>
            <a:endParaRPr lang="en-IN" dirty="0"/>
          </a:p>
          <a:p>
            <a:r>
              <a:rPr lang="en-US" dirty="0"/>
              <a:t>These are based on recognition of historical injustices.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6526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CCCE9-685C-8799-7A36-13B6B02BA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/>
          <a:lstStyle/>
          <a:p>
            <a:pPr algn="ctr"/>
            <a:r>
              <a:rPr lang="en-US" dirty="0"/>
              <a:t>Debate – Is Differential Treatment Fair?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3FF2B-CF67-6992-DF4F-460D06425A5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Critics argue:</a:t>
            </a:r>
          </a:p>
          <a:p>
            <a:pPr lvl="1"/>
            <a:r>
              <a:rPr lang="en-IN" dirty="0"/>
              <a:t>It violates merit</a:t>
            </a:r>
          </a:p>
          <a:p>
            <a:pPr lvl="1"/>
            <a:r>
              <a:rPr lang="en-IN" dirty="0"/>
              <a:t>It creates reverse discrimination</a:t>
            </a:r>
          </a:p>
          <a:p>
            <a:endParaRPr lang="en-IN" dirty="0"/>
          </a:p>
          <a:p>
            <a:r>
              <a:rPr lang="en-IN" dirty="0"/>
              <a:t>Supporters argue:</a:t>
            </a:r>
          </a:p>
          <a:p>
            <a:pPr lvl="1"/>
            <a:r>
              <a:rPr lang="en-IN" dirty="0"/>
              <a:t>Merit is socially constructed</a:t>
            </a:r>
          </a:p>
          <a:p>
            <a:pPr lvl="1"/>
            <a:r>
              <a:rPr lang="en-US" dirty="0"/>
              <a:t>Historical injustice must be corrected</a:t>
            </a:r>
          </a:p>
          <a:p>
            <a:pPr lvl="1"/>
            <a:r>
              <a:rPr lang="en-US" dirty="0"/>
              <a:t>Equality sometimes requires unequal treatment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6012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EFBC5-C1F2-8D2D-1009-6A15B677F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pPr algn="ctr"/>
            <a:r>
              <a:rPr lang="en-IN" dirty="0"/>
              <a:t>Egalitarianism and Social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8CE8B-8B39-7707-91AC-6D5F02D664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949952"/>
          </a:xfrm>
        </p:spPr>
        <p:txBody>
          <a:bodyPr/>
          <a:lstStyle/>
          <a:p>
            <a:r>
              <a:rPr lang="en-IN" dirty="0"/>
              <a:t>Core idea:</a:t>
            </a:r>
          </a:p>
          <a:p>
            <a:pPr lvl="1"/>
            <a:r>
              <a:rPr lang="en-IN" dirty="0"/>
              <a:t>Equality is not sameness.</a:t>
            </a:r>
          </a:p>
          <a:p>
            <a:endParaRPr lang="en-IN" dirty="0"/>
          </a:p>
          <a:p>
            <a:r>
              <a:rPr lang="en-IN" dirty="0"/>
              <a:t>True egalitarianism:</a:t>
            </a:r>
          </a:p>
          <a:p>
            <a:pPr lvl="1"/>
            <a:r>
              <a:rPr lang="en-IN" dirty="0"/>
              <a:t>Recognizes structural injustice</a:t>
            </a:r>
          </a:p>
          <a:p>
            <a:pPr lvl="1"/>
            <a:r>
              <a:rPr lang="en-IN" dirty="0"/>
              <a:t>Supports redistributive policies</a:t>
            </a:r>
          </a:p>
          <a:p>
            <a:pPr lvl="1"/>
            <a:r>
              <a:rPr lang="en-US" dirty="0"/>
              <a:t>Promotes dignity and equal respect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44166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53F8B-AD70-D37B-BF7A-0DBD4FC0B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057400"/>
            <a:ext cx="74676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Egalitarianism: Background inequalities and differential treatment </a:t>
            </a: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30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AC088-B3B8-5606-DBF1-FE30AFAD9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What is Egalitarianism?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EFABC-5D36-0C2F-FBBB-F3544EF4D2F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/>
              <a:t>Egalitarianism comes from the idea of </a:t>
            </a:r>
            <a:r>
              <a:rPr lang="en-US" b="1" dirty="0"/>
              <a:t>moral equality of persons</a:t>
            </a:r>
          </a:p>
          <a:p>
            <a:pPr algn="just"/>
            <a:r>
              <a:rPr lang="en-US" dirty="0"/>
              <a:t>All individuals deserve </a:t>
            </a:r>
            <a:r>
              <a:rPr lang="en-US" b="1" dirty="0"/>
              <a:t>equal concern and respect</a:t>
            </a:r>
          </a:p>
          <a:p>
            <a:pPr algn="just"/>
            <a:r>
              <a:rPr lang="en-IN" dirty="0"/>
              <a:t>Central question:</a:t>
            </a:r>
          </a:p>
          <a:p>
            <a:pPr lvl="1" algn="just"/>
            <a:r>
              <a:rPr lang="en-US" dirty="0"/>
              <a:t>👉 Should everyone be treated the same?</a:t>
            </a:r>
          </a:p>
          <a:p>
            <a:pPr lvl="1" algn="just"/>
            <a:r>
              <a:rPr lang="en-US" dirty="0"/>
              <a:t>👉 Or should we treat people differently to ensure fairness?</a:t>
            </a:r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95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80D7F-E7E1-34FA-4193-ED21CF4CB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Understanding Background Inequalities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C3691-CB7E-421F-0B69-E1B8556C88F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b="1" dirty="0"/>
              <a:t>Background inequalities</a:t>
            </a:r>
            <a:r>
              <a:rPr lang="en-IN" dirty="0"/>
              <a:t> refer to:</a:t>
            </a:r>
          </a:p>
          <a:p>
            <a:pPr lvl="1"/>
            <a:r>
              <a:rPr lang="en-US" dirty="0"/>
              <a:t>Economic inequality (poverty, wealth gap)</a:t>
            </a:r>
          </a:p>
          <a:p>
            <a:pPr lvl="1"/>
            <a:r>
              <a:rPr lang="en-IN" dirty="0"/>
              <a:t>Social hierarchy (caste, class, gender)</a:t>
            </a:r>
          </a:p>
          <a:p>
            <a:pPr lvl="1"/>
            <a:r>
              <a:rPr lang="en-IN" dirty="0"/>
              <a:t>Historical discrimination</a:t>
            </a:r>
          </a:p>
          <a:p>
            <a:pPr lvl="1"/>
            <a:r>
              <a:rPr lang="en-US" dirty="0"/>
              <a:t>Unequal access to education, health, resources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👉 These inequalities exist </a:t>
            </a:r>
            <a:r>
              <a:rPr lang="en-US" i="1" dirty="0"/>
              <a:t>before</a:t>
            </a:r>
            <a:r>
              <a:rPr lang="en-US" dirty="0"/>
              <a:t> policies are applied.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7702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5438E-B75A-0DCA-2874-D189F0AA9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Why Background Inequalities Matter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77037-F40E-A67A-C060-C690F7F746A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If people start from unequal positions:</a:t>
            </a:r>
          </a:p>
          <a:p>
            <a:pPr lvl="1"/>
            <a:r>
              <a:rPr lang="en-US" dirty="0"/>
              <a:t>Equal rules may produce unequal results</a:t>
            </a:r>
          </a:p>
          <a:p>
            <a:pPr lvl="1"/>
            <a:r>
              <a:rPr lang="en-IN" dirty="0"/>
              <a:t>Merit may reflect privilege</a:t>
            </a:r>
          </a:p>
          <a:p>
            <a:pPr lvl="1"/>
            <a:r>
              <a:rPr lang="en-US" dirty="0"/>
              <a:t>Competition may not be fair</a:t>
            </a:r>
          </a:p>
          <a:p>
            <a:r>
              <a:rPr lang="en-IN" dirty="0"/>
              <a:t>Example:</a:t>
            </a:r>
          </a:p>
          <a:p>
            <a:pPr lvl="1"/>
            <a:r>
              <a:rPr lang="en-US" dirty="0"/>
              <a:t>Two students take the same exam.</a:t>
            </a:r>
          </a:p>
          <a:p>
            <a:pPr lvl="1"/>
            <a:r>
              <a:rPr lang="en-US" dirty="0"/>
              <a:t>One had coaching + internet + books.</a:t>
            </a:r>
          </a:p>
          <a:p>
            <a:pPr lvl="1"/>
            <a:r>
              <a:rPr lang="en-IN" dirty="0"/>
              <a:t>Other had none.</a:t>
            </a:r>
          </a:p>
          <a:p>
            <a:pPr lvl="1"/>
            <a:endParaRPr lang="en-IN" dirty="0"/>
          </a:p>
          <a:p>
            <a:r>
              <a:rPr lang="en-US" dirty="0"/>
              <a:t>Is equal treatment really fair?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2908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7E2EB-694C-9FF2-BB05-A4359BD17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Differential Treatment –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54704-5C10-5714-A380-68264853B87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b="1" dirty="0"/>
              <a:t>Differential treatment</a:t>
            </a:r>
            <a:r>
              <a:rPr lang="en-IN" dirty="0"/>
              <a:t> means:</a:t>
            </a:r>
          </a:p>
          <a:p>
            <a:pPr lvl="1"/>
            <a:r>
              <a:rPr lang="en-IN" dirty="0"/>
              <a:t>Treating people differently</a:t>
            </a:r>
          </a:p>
          <a:p>
            <a:pPr lvl="1"/>
            <a:r>
              <a:rPr lang="en-IN" dirty="0"/>
              <a:t>To correct existing disadvantages</a:t>
            </a:r>
          </a:p>
          <a:p>
            <a:pPr lvl="1"/>
            <a:r>
              <a:rPr lang="en-US" dirty="0"/>
              <a:t>To promote fairness and justice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It is not discrimination — it is corrective justice.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8928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1541-64BF-2379-EE83-1E75501D9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Theoretical Foundations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2FB88-5883-1971-0EEC-F61122460B2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1. John Rawls</a:t>
            </a:r>
          </a:p>
          <a:p>
            <a:pPr lvl="1"/>
            <a:r>
              <a:rPr lang="en-IN" dirty="0"/>
              <a:t>Difference Principle</a:t>
            </a:r>
          </a:p>
          <a:p>
            <a:pPr lvl="1"/>
            <a:r>
              <a:rPr lang="en-US" dirty="0"/>
              <a:t>Inequalities allowed only if they benefit the least advantaged</a:t>
            </a:r>
          </a:p>
          <a:p>
            <a:endParaRPr lang="en-US" dirty="0"/>
          </a:p>
          <a:p>
            <a:r>
              <a:rPr lang="en-IN" dirty="0"/>
              <a:t>2. Amartya Sen</a:t>
            </a:r>
          </a:p>
          <a:p>
            <a:pPr lvl="1"/>
            <a:r>
              <a:rPr lang="en-IN" dirty="0"/>
              <a:t>Capability approach</a:t>
            </a:r>
          </a:p>
          <a:p>
            <a:pPr lvl="1"/>
            <a:r>
              <a:rPr lang="en-US" dirty="0"/>
              <a:t>Focus on real freedoms, not just formal equality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7904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9F664-E43B-B0CB-709C-9027FC4C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Rawls and Background Justice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8331F-A55F-78D8-D09C-C4B7548A4FB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Rawls argues:</a:t>
            </a:r>
          </a:p>
          <a:p>
            <a:pPr lvl="1"/>
            <a:r>
              <a:rPr lang="en-US" dirty="0"/>
              <a:t>Society must correct unfair starting points</a:t>
            </a:r>
          </a:p>
          <a:p>
            <a:pPr lvl="1"/>
            <a:r>
              <a:rPr lang="en-US" dirty="0"/>
              <a:t>Institutions should regulate social and economic inequalities</a:t>
            </a:r>
          </a:p>
          <a:p>
            <a:pPr lvl="1"/>
            <a:r>
              <a:rPr lang="en-US" dirty="0"/>
              <a:t>Equal liberty + Fair equality of opportunity</a:t>
            </a:r>
          </a:p>
          <a:p>
            <a:pPr lvl="1"/>
            <a:endParaRPr lang="en-US" dirty="0"/>
          </a:p>
          <a:p>
            <a:r>
              <a:rPr lang="en-IN" dirty="0"/>
              <a:t>Key Concept:</a:t>
            </a:r>
          </a:p>
          <a:p>
            <a:pPr lvl="1"/>
            <a:r>
              <a:rPr lang="en-US" dirty="0"/>
              <a:t>👉 Fair equality of opportunity ≠ mere equality of opportunity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7653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CD887-5496-F6FC-73A0-D71492789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Sen and Capabilities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8329A-934B-73DF-8879-10B97A0D303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Sen asks:</a:t>
            </a:r>
          </a:p>
          <a:p>
            <a:r>
              <a:rPr lang="en-IN" dirty="0"/>
              <a:t>Equal in what?</a:t>
            </a:r>
          </a:p>
          <a:p>
            <a:pPr lvl="1"/>
            <a:r>
              <a:rPr lang="en-IN" dirty="0"/>
              <a:t>Income?</a:t>
            </a:r>
          </a:p>
          <a:p>
            <a:pPr lvl="1"/>
            <a:r>
              <a:rPr lang="en-IN" dirty="0"/>
              <a:t>Resources?</a:t>
            </a:r>
          </a:p>
          <a:p>
            <a:pPr lvl="1"/>
            <a:r>
              <a:rPr lang="en-IN" dirty="0"/>
              <a:t>Utility?</a:t>
            </a:r>
          </a:p>
          <a:p>
            <a:pPr lvl="1"/>
            <a:r>
              <a:rPr lang="en-IN" dirty="0"/>
              <a:t>Or Capabilities?</a:t>
            </a:r>
          </a:p>
          <a:p>
            <a:r>
              <a:rPr lang="en-US" dirty="0"/>
              <a:t>People need different support because:</a:t>
            </a:r>
          </a:p>
          <a:p>
            <a:pPr lvl="1"/>
            <a:r>
              <a:rPr lang="en-IN" dirty="0"/>
              <a:t>Age</a:t>
            </a:r>
          </a:p>
          <a:p>
            <a:pPr lvl="1"/>
            <a:r>
              <a:rPr lang="en-IN" dirty="0"/>
              <a:t>Disability</a:t>
            </a:r>
          </a:p>
          <a:p>
            <a:pPr lvl="1"/>
            <a:r>
              <a:rPr lang="en-IN" dirty="0"/>
              <a:t>Social location</a:t>
            </a:r>
          </a:p>
          <a:p>
            <a:pPr lvl="1"/>
            <a:endParaRPr lang="en-IN" dirty="0"/>
          </a:p>
          <a:p>
            <a:r>
              <a:rPr lang="en-US" dirty="0"/>
              <a:t>Therefore, equal resources ≠ equal freedom.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65450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8258</TotalTime>
  <Words>394</Words>
  <Application>Microsoft Office PowerPoint</Application>
  <PresentationFormat>On-screen Show (4:3)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Andalus</vt:lpstr>
      <vt:lpstr>Century Schoolbook</vt:lpstr>
      <vt:lpstr>Wingdings</vt:lpstr>
      <vt:lpstr>Wingdings 2</vt:lpstr>
      <vt:lpstr>Oriel</vt:lpstr>
      <vt:lpstr>  POL040204: Political Theory: Concepts and Debates  </vt:lpstr>
      <vt:lpstr>Egalitarianism: Background inequalities and differential treatment  </vt:lpstr>
      <vt:lpstr>What is Egalitarianism?</vt:lpstr>
      <vt:lpstr>Understanding Background Inequalities</vt:lpstr>
      <vt:lpstr>Why Background Inequalities Matter</vt:lpstr>
      <vt:lpstr>Differential Treatment – Meaning</vt:lpstr>
      <vt:lpstr>Theoretical Foundations</vt:lpstr>
      <vt:lpstr>Rawls and Background Justice</vt:lpstr>
      <vt:lpstr>Sen and Capabilities</vt:lpstr>
      <vt:lpstr>Indian Context – Differential Treatment</vt:lpstr>
      <vt:lpstr>Debate – Is Differential Treatment Fair?</vt:lpstr>
      <vt:lpstr>Egalitarianism and Social Justice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133</cp:revision>
  <dcterms:created xsi:type="dcterms:W3CDTF">2006-08-16T00:00:00Z</dcterms:created>
  <dcterms:modified xsi:type="dcterms:W3CDTF">2026-03-17T10:41:12Z</dcterms:modified>
</cp:coreProperties>
</file>