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16" r:id="rId3"/>
    <p:sldId id="317" r:id="rId4"/>
    <p:sldId id="318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26" r:id="rId13"/>
    <p:sldId id="327" r:id="rId14"/>
    <p:sldId id="330" r:id="rId15"/>
    <p:sldId id="331" r:id="rId16"/>
    <p:sldId id="332" r:id="rId17"/>
    <p:sldId id="333" r:id="rId18"/>
    <p:sldId id="334" r:id="rId19"/>
    <p:sldId id="335" r:id="rId20"/>
    <p:sldId id="328" r:id="rId21"/>
    <p:sldId id="29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600200"/>
          </a:xfrm>
        </p:spPr>
        <p:txBody>
          <a:bodyPr>
            <a:normAutofit/>
          </a:bodyPr>
          <a:lstStyle/>
          <a:p>
            <a:pPr algn="ctr"/>
            <a:br>
              <a:rPr lang="en-IN" b="0" dirty="0"/>
            </a:br>
            <a:r>
              <a:rPr lang="en-US" b="0" dirty="0"/>
              <a:t> </a:t>
            </a:r>
            <a:r>
              <a:rPr lang="en-US" dirty="0"/>
              <a:t>POL040204: Political Theory: Concepts and Debates 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3DB0B-76E4-1428-D1F8-345111884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838200"/>
          </a:xfrm>
        </p:spPr>
        <p:txBody>
          <a:bodyPr/>
          <a:lstStyle/>
          <a:p>
            <a:r>
              <a:rPr lang="en-IN" b="1" dirty="0"/>
              <a:t>Contemporary Relevance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CA286-183E-7416-E3D5-FD3D4CE5815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Used in courts, elections, administration</a:t>
            </a:r>
          </a:p>
          <a:p>
            <a:r>
              <a:rPr lang="en-IN" dirty="0"/>
              <a:t>Important for:</a:t>
            </a:r>
          </a:p>
          <a:p>
            <a:pPr lvl="1"/>
            <a:r>
              <a:rPr lang="en-IN" dirty="0"/>
              <a:t>Due process</a:t>
            </a:r>
          </a:p>
          <a:p>
            <a:pPr lvl="1"/>
            <a:r>
              <a:rPr lang="en-IN" dirty="0"/>
              <a:t>Fair trials</a:t>
            </a:r>
          </a:p>
          <a:p>
            <a:pPr lvl="1"/>
            <a:r>
              <a:rPr lang="en-IN" dirty="0"/>
              <a:t>Administrative justice</a:t>
            </a:r>
          </a:p>
          <a:p>
            <a:r>
              <a:rPr lang="en-US" dirty="0"/>
              <a:t>Still relevant but </a:t>
            </a:r>
            <a:r>
              <a:rPr lang="en-US" b="1" dirty="0"/>
              <a:t>not sufficient alone</a:t>
            </a:r>
            <a:endParaRPr lang="en-US" dirty="0"/>
          </a:p>
          <a:p>
            <a:r>
              <a:rPr lang="en-IN" dirty="0">
                <a:solidFill>
                  <a:srgbClr val="FF0000"/>
                </a:solidFill>
              </a:rPr>
              <a:t>Conclusion</a:t>
            </a:r>
          </a:p>
          <a:p>
            <a:pPr lvl="1"/>
            <a:r>
              <a:rPr lang="en-US" dirty="0"/>
              <a:t>Procedural Equality ensures </a:t>
            </a:r>
            <a:r>
              <a:rPr lang="en-US" b="1" dirty="0"/>
              <a:t>fair rules and impartial processes</a:t>
            </a:r>
          </a:p>
          <a:p>
            <a:pPr lvl="1"/>
            <a:r>
              <a:rPr lang="en-US" dirty="0"/>
              <a:t>It is essential for Rule of Law and democracy</a:t>
            </a:r>
          </a:p>
          <a:p>
            <a:pPr lvl="1"/>
            <a:r>
              <a:rPr lang="en-US" dirty="0"/>
              <a:t>However, it must be complemented by </a:t>
            </a:r>
            <a:r>
              <a:rPr lang="en-US" b="1" dirty="0"/>
              <a:t>substantive equality</a:t>
            </a:r>
          </a:p>
          <a:p>
            <a:pPr lvl="1"/>
            <a:r>
              <a:rPr lang="en-US" dirty="0"/>
              <a:t>True justice requires both </a:t>
            </a:r>
            <a:r>
              <a:rPr lang="en-US" b="1" dirty="0"/>
              <a:t>fair procedures and fair outcomes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129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40FCF-19D2-5B3E-857A-958EB0069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pPr algn="ctr"/>
            <a:r>
              <a:rPr lang="en-US" dirty="0"/>
              <a:t>Substantive Equality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0C6C64-BE8E-F374-9895-7E21F7F4979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7467600" cy="4949952"/>
          </a:xfrm>
        </p:spPr>
        <p:txBody>
          <a:bodyPr/>
          <a:lstStyle/>
          <a:p>
            <a:r>
              <a:rPr lang="en-IN" dirty="0"/>
              <a:t>Meaning of Equality</a:t>
            </a:r>
          </a:p>
          <a:p>
            <a:r>
              <a:rPr lang="en-US" dirty="0"/>
              <a:t>Equality is a core principle of democracy and justice</a:t>
            </a:r>
          </a:p>
          <a:p>
            <a:r>
              <a:rPr lang="en-US" dirty="0"/>
              <a:t>It aims to ensure </a:t>
            </a:r>
            <a:r>
              <a:rPr lang="en-US" b="1" dirty="0"/>
              <a:t>fair treatment and equal dignity</a:t>
            </a:r>
          </a:p>
          <a:p>
            <a:r>
              <a:rPr lang="en-US" dirty="0"/>
              <a:t>Equality can be understood in different forms:</a:t>
            </a:r>
          </a:p>
          <a:p>
            <a:pPr lvl="1"/>
            <a:r>
              <a:rPr lang="en-IN" dirty="0"/>
              <a:t>Formal Equality</a:t>
            </a:r>
          </a:p>
          <a:p>
            <a:pPr lvl="1"/>
            <a:r>
              <a:rPr lang="en-IN" dirty="0"/>
              <a:t>Procedural Equality</a:t>
            </a:r>
          </a:p>
          <a:p>
            <a:pPr lvl="1"/>
            <a:r>
              <a:rPr lang="en-IN" dirty="0"/>
              <a:t>Substantive Equality</a:t>
            </a:r>
          </a:p>
        </p:txBody>
      </p:sp>
    </p:spTree>
    <p:extLst>
      <p:ext uri="{BB962C8B-B14F-4D97-AF65-F5344CB8AC3E}">
        <p14:creationId xmlns:p14="http://schemas.microsoft.com/office/powerpoint/2010/main" val="12554739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E4283-7BAB-4A15-6527-FA21C05D9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IN" dirty="0"/>
              <a:t>What is Substantive Equality?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595A3-E6D3-4EB4-F317-8C98B9D9568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/>
              <a:t>Substantive equality focuses on </a:t>
            </a:r>
            <a:r>
              <a:rPr lang="en-US" b="1" dirty="0"/>
              <a:t>actual outcomes</a:t>
            </a:r>
            <a:r>
              <a:rPr lang="en-US" dirty="0"/>
              <a:t>, not just equal treatment</a:t>
            </a:r>
          </a:p>
          <a:p>
            <a:pPr algn="just"/>
            <a:r>
              <a:rPr lang="en-IN" dirty="0"/>
              <a:t>It recognises that:</a:t>
            </a:r>
          </a:p>
          <a:p>
            <a:pPr lvl="1" algn="just"/>
            <a:r>
              <a:rPr lang="en-US" dirty="0"/>
              <a:t>People start from </a:t>
            </a:r>
            <a:r>
              <a:rPr lang="en-US" b="1" dirty="0"/>
              <a:t>unequal social, economic, and historical positions</a:t>
            </a:r>
          </a:p>
          <a:p>
            <a:pPr algn="just"/>
            <a:r>
              <a:rPr lang="en-US" dirty="0"/>
              <a:t>Therefore, </a:t>
            </a:r>
            <a:r>
              <a:rPr lang="en-US" b="1" dirty="0"/>
              <a:t>unequal treatment may be necessary</a:t>
            </a:r>
            <a:r>
              <a:rPr lang="en-US" dirty="0"/>
              <a:t> to achieve real equality</a:t>
            </a:r>
          </a:p>
          <a:p>
            <a:pPr algn="just"/>
            <a:r>
              <a:rPr lang="en-IN" dirty="0"/>
              <a:t>👉 </a:t>
            </a:r>
            <a:r>
              <a:rPr lang="en-IN" b="1" dirty="0"/>
              <a:t>Key Idea</a:t>
            </a:r>
            <a:r>
              <a:rPr lang="en-IN" dirty="0"/>
              <a:t>:</a:t>
            </a:r>
          </a:p>
          <a:p>
            <a:pPr lvl="1" algn="just"/>
            <a:r>
              <a:rPr lang="en-US" dirty="0"/>
              <a:t>Treating </a:t>
            </a:r>
            <a:r>
              <a:rPr lang="en-US" dirty="0" err="1"/>
              <a:t>unequals</a:t>
            </a:r>
            <a:r>
              <a:rPr lang="en-US" dirty="0"/>
              <a:t> equally can perpetuate inequality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501212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30915-668C-51D1-A44D-D7F05D012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Substantive Equality vs Formal Equality</a:t>
            </a:r>
            <a:endParaRPr lang="en-IN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E746241-C427-77EF-A453-138D7AA65A99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IN" dirty="0"/>
              <a:t>Treats everyone the same</a:t>
            </a:r>
          </a:p>
          <a:p>
            <a:r>
              <a:rPr lang="en-IN" dirty="0"/>
              <a:t>Emphasises uniform rules</a:t>
            </a:r>
          </a:p>
          <a:p>
            <a:r>
              <a:rPr lang="en-IN" dirty="0"/>
              <a:t>Ignores social disadvantage</a:t>
            </a:r>
          </a:p>
          <a:p>
            <a:r>
              <a:rPr lang="en-IN" dirty="0"/>
              <a:t>Law-centric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03DC604-DDAC-4286-87C7-D975424EE73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Treats people according to their needs</a:t>
            </a:r>
          </a:p>
          <a:p>
            <a:r>
              <a:rPr lang="en-IN" dirty="0"/>
              <a:t>Emphasises fairness and justice</a:t>
            </a:r>
          </a:p>
          <a:p>
            <a:r>
              <a:rPr lang="en-IN" dirty="0"/>
              <a:t>Recognises structural inequality</a:t>
            </a:r>
          </a:p>
          <a:p>
            <a:r>
              <a:rPr lang="en-IN" dirty="0"/>
              <a:t>Outcome-centric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A18076-8B25-FC5B-3EA2-A32F8A35F20D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/>
              <a:t>Formal Equality	</a:t>
            </a:r>
            <a:endParaRPr lang="en-IN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CC9F39D-619D-475A-E1A3-735B754641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IN" dirty="0"/>
              <a:t>Substantive Equality</a:t>
            </a:r>
          </a:p>
        </p:txBody>
      </p:sp>
    </p:spTree>
    <p:extLst>
      <p:ext uri="{BB962C8B-B14F-4D97-AF65-F5344CB8AC3E}">
        <p14:creationId xmlns:p14="http://schemas.microsoft.com/office/powerpoint/2010/main" val="8599454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BB9DC-4B65-3400-2CAC-F473305A4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Why Substantive Equality is Necessary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2F106-36B9-9046-AF04-5BA68CF0BF7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7467600" cy="5026152"/>
          </a:xfrm>
        </p:spPr>
        <p:txBody>
          <a:bodyPr/>
          <a:lstStyle/>
          <a:p>
            <a:r>
              <a:rPr lang="en-IN" dirty="0"/>
              <a:t>Historical discrimination based on:</a:t>
            </a:r>
          </a:p>
          <a:p>
            <a:pPr lvl="1"/>
            <a:r>
              <a:rPr lang="en-IN" dirty="0"/>
              <a:t>Caste</a:t>
            </a:r>
          </a:p>
          <a:p>
            <a:pPr lvl="1"/>
            <a:r>
              <a:rPr lang="en-IN" dirty="0"/>
              <a:t>Gender</a:t>
            </a:r>
          </a:p>
          <a:p>
            <a:pPr lvl="1"/>
            <a:r>
              <a:rPr lang="en-IN" dirty="0"/>
              <a:t>Class</a:t>
            </a:r>
          </a:p>
          <a:p>
            <a:pPr lvl="1"/>
            <a:r>
              <a:rPr lang="en-IN" dirty="0"/>
              <a:t>Disability</a:t>
            </a:r>
          </a:p>
          <a:p>
            <a:r>
              <a:rPr lang="en-US" dirty="0"/>
              <a:t>Formal equality alone cannot remove:</a:t>
            </a:r>
          </a:p>
          <a:p>
            <a:pPr lvl="1"/>
            <a:r>
              <a:rPr lang="en-IN" dirty="0"/>
              <a:t>Poverty</a:t>
            </a:r>
          </a:p>
          <a:p>
            <a:pPr lvl="1"/>
            <a:r>
              <a:rPr lang="en-IN" dirty="0"/>
              <a:t>Social exclusion</a:t>
            </a:r>
          </a:p>
          <a:p>
            <a:pPr lvl="1"/>
            <a:r>
              <a:rPr lang="en-IN" dirty="0"/>
              <a:t>Marginalisation</a:t>
            </a:r>
          </a:p>
          <a:p>
            <a:r>
              <a:rPr lang="en-US" dirty="0"/>
              <a:t>Substantive equality aims at </a:t>
            </a:r>
            <a:r>
              <a:rPr lang="en-US" b="1" dirty="0"/>
              <a:t>levelling the playing field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145107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4D93E-F169-872E-5048-837C28458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Substantive Equality in the Indian Constitution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45A94-C615-C12C-015C-0708490F2D9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Indian Constitution adopts </a:t>
            </a:r>
            <a:r>
              <a:rPr lang="en-US" b="1" dirty="0"/>
              <a:t>substantive equality</a:t>
            </a:r>
            <a:r>
              <a:rPr lang="en-US" dirty="0"/>
              <a:t>, not merely formal equality</a:t>
            </a:r>
          </a:p>
          <a:p>
            <a:r>
              <a:rPr lang="en-IN" dirty="0"/>
              <a:t>Relevant Articles:</a:t>
            </a:r>
          </a:p>
          <a:p>
            <a:pPr lvl="1"/>
            <a:r>
              <a:rPr lang="en-US" b="1" dirty="0"/>
              <a:t>Article 14</a:t>
            </a:r>
            <a:r>
              <a:rPr lang="en-US" dirty="0"/>
              <a:t> – Equality before law (interpreted substantively)</a:t>
            </a:r>
          </a:p>
          <a:p>
            <a:pPr lvl="1"/>
            <a:r>
              <a:rPr lang="en-US" b="1" dirty="0"/>
              <a:t>Article 15(3)</a:t>
            </a:r>
            <a:r>
              <a:rPr lang="en-US" dirty="0"/>
              <a:t> – Special provisions for women</a:t>
            </a:r>
          </a:p>
          <a:p>
            <a:pPr lvl="1"/>
            <a:r>
              <a:rPr lang="en-US" b="1" dirty="0"/>
              <a:t>Article 15(4) &amp; 15(5)</a:t>
            </a:r>
            <a:r>
              <a:rPr lang="en-US" dirty="0"/>
              <a:t> – Special provisions for SCs, STs, OBCs</a:t>
            </a:r>
          </a:p>
          <a:p>
            <a:pPr lvl="1"/>
            <a:r>
              <a:rPr lang="en-IN" b="1" dirty="0"/>
              <a:t>Article 16(4)</a:t>
            </a:r>
            <a:r>
              <a:rPr lang="en-IN" dirty="0"/>
              <a:t> – Reservation in public employment</a:t>
            </a:r>
          </a:p>
          <a:p>
            <a:pPr lvl="1"/>
            <a:r>
              <a:rPr lang="en-US" b="1" dirty="0"/>
              <a:t>Article 46</a:t>
            </a:r>
            <a:r>
              <a:rPr lang="en-US" dirty="0"/>
              <a:t> – Promotion of interests of SCs, STs, and weaker sections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892324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4FA5F-07A7-0FE5-773F-7AB7FB8E4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/>
              <a:t>Affirmative Action as Substantive Equality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79733-ADE3-D567-AFB7-19FC3FE09E0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IN" dirty="0"/>
              <a:t>Affirmative action includes:</a:t>
            </a:r>
          </a:p>
          <a:p>
            <a:pPr lvl="1"/>
            <a:r>
              <a:rPr lang="en-US" dirty="0"/>
              <a:t>Reservation in education and employment</a:t>
            </a:r>
          </a:p>
          <a:p>
            <a:pPr lvl="1"/>
            <a:r>
              <a:rPr lang="en-IN" dirty="0"/>
              <a:t>Scholarships and welfare schemes</a:t>
            </a:r>
          </a:p>
          <a:p>
            <a:pPr lvl="1"/>
            <a:r>
              <a:rPr lang="en-US" dirty="0"/>
              <a:t>Special protections for vulnerable groups</a:t>
            </a:r>
          </a:p>
          <a:p>
            <a:r>
              <a:rPr lang="en-IN" dirty="0"/>
              <a:t>Purpose:</a:t>
            </a:r>
          </a:p>
          <a:p>
            <a:pPr lvl="1"/>
            <a:r>
              <a:rPr lang="en-US" dirty="0"/>
              <a:t>To correct </a:t>
            </a:r>
            <a:r>
              <a:rPr lang="en-US" b="1" dirty="0"/>
              <a:t>historical and systemic disadvantages</a:t>
            </a:r>
          </a:p>
          <a:p>
            <a:pPr lvl="1"/>
            <a:r>
              <a:rPr lang="en-US" dirty="0"/>
              <a:t>To ensure </a:t>
            </a:r>
            <a:r>
              <a:rPr lang="en-US" b="1" dirty="0"/>
              <a:t>equal access to opportunities</a:t>
            </a:r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051136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5BDB9-5301-6100-CB90-759B46048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Judicial Interpretation of Substantive Equality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5D56E-978D-E5AB-36F9-12AC69C1C46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7467600" cy="5026152"/>
          </a:xfrm>
        </p:spPr>
        <p:txBody>
          <a:bodyPr>
            <a:normAutofit/>
          </a:bodyPr>
          <a:lstStyle/>
          <a:p>
            <a:r>
              <a:rPr lang="en-US" dirty="0"/>
              <a:t>Indian judiciary has expanded equality beyond formal notions.</a:t>
            </a:r>
          </a:p>
          <a:p>
            <a:r>
              <a:rPr lang="en-IN" dirty="0"/>
              <a:t>Key Principles:</a:t>
            </a:r>
          </a:p>
          <a:p>
            <a:pPr lvl="1"/>
            <a:r>
              <a:rPr lang="en-US" dirty="0"/>
              <a:t>Equality is </a:t>
            </a:r>
            <a:r>
              <a:rPr lang="en-US" b="1" dirty="0"/>
              <a:t>dynamic</a:t>
            </a:r>
            <a:r>
              <a:rPr lang="en-US" dirty="0"/>
              <a:t>, not static</a:t>
            </a:r>
          </a:p>
          <a:p>
            <a:pPr lvl="1"/>
            <a:r>
              <a:rPr lang="en-US" dirty="0"/>
              <a:t>Law must consider </a:t>
            </a:r>
            <a:r>
              <a:rPr lang="en-US" b="1" dirty="0"/>
              <a:t>social realities</a:t>
            </a:r>
          </a:p>
          <a:p>
            <a:pPr lvl="1"/>
            <a:r>
              <a:rPr lang="en-US" dirty="0"/>
              <a:t>Differential treatment is valid if it promotes justice</a:t>
            </a:r>
          </a:p>
          <a:p>
            <a:r>
              <a:rPr lang="en-IN" dirty="0"/>
              <a:t>Important Case Laws</a:t>
            </a:r>
          </a:p>
          <a:p>
            <a:pPr lvl="1"/>
            <a:r>
              <a:rPr lang="en-US" dirty="0"/>
              <a:t>State of Kerala v. N.M. Thomas (1976)</a:t>
            </a:r>
          </a:p>
          <a:p>
            <a:pPr lvl="2"/>
            <a:r>
              <a:rPr lang="en-IN" dirty="0"/>
              <a:t>Equality includes compensatory discrimination</a:t>
            </a:r>
          </a:p>
          <a:p>
            <a:pPr lvl="1"/>
            <a:r>
              <a:rPr lang="en-US" dirty="0"/>
              <a:t>Indra Sawhney v. Union of India (1992)</a:t>
            </a:r>
          </a:p>
          <a:p>
            <a:pPr lvl="2"/>
            <a:r>
              <a:rPr lang="en-US" dirty="0"/>
              <a:t>Reservation justified as a tool of substantive equality</a:t>
            </a:r>
          </a:p>
          <a:p>
            <a:pPr lvl="1"/>
            <a:r>
              <a:rPr lang="en-US" dirty="0"/>
              <a:t>E.P. </a:t>
            </a:r>
            <a:r>
              <a:rPr lang="en-US" dirty="0" err="1"/>
              <a:t>Royappa</a:t>
            </a:r>
            <a:r>
              <a:rPr lang="en-US" dirty="0"/>
              <a:t> v. State of Tamil Nadu (1974)</a:t>
            </a:r>
          </a:p>
          <a:p>
            <a:pPr lvl="2"/>
            <a:r>
              <a:rPr lang="en-US" dirty="0"/>
              <a:t>Equality is opposed to arbitrariness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372222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342A7-057E-BDC0-6D46-124BB8524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Substantive Equality and Gender Justice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BA51D-311F-BFDD-730E-B3E20FD9D10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Laws supporting substantive equality for women:</a:t>
            </a:r>
          </a:p>
          <a:p>
            <a:pPr lvl="1"/>
            <a:r>
              <a:rPr lang="en-IN" dirty="0"/>
              <a:t>Maternity benefits</a:t>
            </a:r>
          </a:p>
          <a:p>
            <a:pPr lvl="1"/>
            <a:r>
              <a:rPr lang="en-US" dirty="0"/>
              <a:t>Reservation for women in local bodies</a:t>
            </a:r>
          </a:p>
          <a:p>
            <a:pPr lvl="1"/>
            <a:r>
              <a:rPr lang="en-US" dirty="0"/>
              <a:t>Protection laws (e.g., Domestic Violence Act)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These laws </a:t>
            </a:r>
            <a:r>
              <a:rPr lang="en-US" b="1" dirty="0"/>
              <a:t>do not violate equality</a:t>
            </a:r>
            <a:r>
              <a:rPr lang="en-US" dirty="0"/>
              <a:t> but strengthen it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829829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66B9E-9FEB-1A25-EB21-475F9BB8A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IN" dirty="0"/>
              <a:t>Criticism of Substantive Equality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0580E-16E2-EE0A-ED6B-DD4AD364A0B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7467600" cy="5026152"/>
          </a:xfrm>
        </p:spPr>
        <p:txBody>
          <a:bodyPr/>
          <a:lstStyle/>
          <a:p>
            <a:r>
              <a:rPr lang="en-IN" dirty="0"/>
              <a:t>May lead to:</a:t>
            </a:r>
          </a:p>
          <a:p>
            <a:pPr lvl="1"/>
            <a:r>
              <a:rPr lang="en-IN" dirty="0"/>
              <a:t>Claims of reverse discrimination</a:t>
            </a:r>
          </a:p>
          <a:p>
            <a:pPr lvl="1"/>
            <a:r>
              <a:rPr lang="en-IN" dirty="0"/>
              <a:t>Political misuse of reservation</a:t>
            </a:r>
          </a:p>
          <a:p>
            <a:r>
              <a:rPr lang="en-IN" dirty="0"/>
              <a:t>Difficulty in:</a:t>
            </a:r>
          </a:p>
          <a:p>
            <a:pPr lvl="1"/>
            <a:r>
              <a:rPr lang="en-IN" dirty="0"/>
              <a:t>Identifying beneficiaries</a:t>
            </a:r>
          </a:p>
          <a:p>
            <a:pPr lvl="1"/>
            <a:r>
              <a:rPr lang="en-IN" dirty="0"/>
              <a:t>Measuring outcomes</a:t>
            </a:r>
          </a:p>
          <a:p>
            <a:endParaRPr lang="en-IN" dirty="0"/>
          </a:p>
          <a:p>
            <a:r>
              <a:rPr lang="en-US" dirty="0"/>
              <a:t>👉 However, critics agree that </a:t>
            </a:r>
            <a:r>
              <a:rPr lang="en-US" b="1" dirty="0"/>
              <a:t>formal equality alone is insufficient</a:t>
            </a: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55727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E9B1C-034E-7444-4F0C-DFC334874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8800"/>
            <a:ext cx="7467600" cy="1981200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Equality: Procedural Equality and Substantive Equality </a:t>
            </a:r>
            <a:br>
              <a:rPr lang="en-US" sz="3600" dirty="0"/>
            </a:b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17993040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B6D7A-FB2B-F84C-0B2D-431C91ADD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Substantive Equality in Contemporary India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D618C-FC09-0CA5-4D11-B5C005D658D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IN" dirty="0"/>
              <a:t>Reservation debates</a:t>
            </a:r>
          </a:p>
          <a:p>
            <a:pPr lvl="1"/>
            <a:r>
              <a:rPr lang="en-IN" dirty="0"/>
              <a:t>EWS quota</a:t>
            </a:r>
          </a:p>
          <a:p>
            <a:pPr lvl="1"/>
            <a:r>
              <a:rPr lang="en-IN" dirty="0"/>
              <a:t>Gender-based welfare schemes</a:t>
            </a:r>
          </a:p>
          <a:p>
            <a:pPr lvl="1"/>
            <a:r>
              <a:rPr lang="en-IN" dirty="0"/>
              <a:t>Disability rights legislation</a:t>
            </a:r>
          </a:p>
          <a:p>
            <a:endParaRPr lang="en-US" dirty="0"/>
          </a:p>
          <a:p>
            <a:r>
              <a:rPr lang="en-US" dirty="0"/>
              <a:t>Substantive equality continues to shape:</a:t>
            </a:r>
          </a:p>
          <a:p>
            <a:pPr lvl="1"/>
            <a:r>
              <a:rPr lang="en-IN" dirty="0"/>
              <a:t>Public policy</a:t>
            </a:r>
          </a:p>
          <a:p>
            <a:pPr lvl="1"/>
            <a:r>
              <a:rPr lang="en-IN" dirty="0"/>
              <a:t>Constitutional interpretation</a:t>
            </a:r>
          </a:p>
          <a:p>
            <a:pPr lvl="1"/>
            <a:r>
              <a:rPr lang="en-IN" dirty="0"/>
              <a:t>Social justice movements</a:t>
            </a:r>
          </a:p>
        </p:txBody>
      </p:sp>
    </p:spTree>
    <p:extLst>
      <p:ext uri="{BB962C8B-B14F-4D97-AF65-F5344CB8AC3E}">
        <p14:creationId xmlns:p14="http://schemas.microsoft.com/office/powerpoint/2010/main" val="8940915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iruddha\Desktop\Thank Yo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1"/>
            <a:ext cx="7924800" cy="5651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DAA10-443F-ABF7-C074-24A4573D8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IN" dirty="0"/>
              <a:t>Meaning of Procedural Equality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8A1BB-79A3-DBED-7A73-9D0B6A25C66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/>
          <a:lstStyle/>
          <a:p>
            <a:pPr algn="just"/>
            <a:r>
              <a:rPr lang="en-US" dirty="0"/>
              <a:t>Procedural Equality refers to </a:t>
            </a:r>
            <a:r>
              <a:rPr lang="en-US" b="1" dirty="0"/>
              <a:t>equal treatment of all individuals through fair and impartial procedures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It emphasizes </a:t>
            </a:r>
            <a:r>
              <a:rPr lang="en-US" b="1" dirty="0"/>
              <a:t>equality before the law</a:t>
            </a:r>
            <a:r>
              <a:rPr lang="en-US" dirty="0"/>
              <a:t>, not equality of outcomes.</a:t>
            </a:r>
          </a:p>
          <a:p>
            <a:pPr algn="just"/>
            <a:r>
              <a:rPr lang="en-US" dirty="0"/>
              <a:t>The focus is on </a:t>
            </a:r>
            <a:r>
              <a:rPr lang="en-US" b="1" dirty="0"/>
              <a:t>how decisions are made</a:t>
            </a:r>
            <a:r>
              <a:rPr lang="en-US" dirty="0"/>
              <a:t>, not on what the final decision is.</a:t>
            </a:r>
          </a:p>
          <a:p>
            <a:pPr algn="just"/>
            <a:r>
              <a:rPr lang="en-US" dirty="0"/>
              <a:t>All persons must be subjected to </a:t>
            </a:r>
            <a:r>
              <a:rPr lang="en-US" b="1" dirty="0"/>
              <a:t>the same legal rules, processes, and standards</a:t>
            </a:r>
            <a:r>
              <a:rPr lang="en-US" dirty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99276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7E481-D972-AE07-E0AC-1DD246520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US" dirty="0"/>
              <a:t>Core Idea of Procedural Equality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A6C62-39CC-2F5B-F8BE-41D21453C62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7467600" cy="517855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Justice lies in </a:t>
            </a:r>
            <a:r>
              <a:rPr lang="en-US" b="1" dirty="0"/>
              <a:t>fair rules and neutral procedures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If procedures are fair, outcomes are considered legitimate.</a:t>
            </a:r>
          </a:p>
          <a:p>
            <a:pPr algn="just"/>
            <a:r>
              <a:rPr lang="en-US" dirty="0"/>
              <a:t>No individual or group should receive </a:t>
            </a:r>
            <a:r>
              <a:rPr lang="en-US" b="1" dirty="0"/>
              <a:t>special advantage or disadvantage</a:t>
            </a:r>
            <a:r>
              <a:rPr lang="en-US" dirty="0"/>
              <a:t> in legal or administrative processes.</a:t>
            </a:r>
          </a:p>
          <a:p>
            <a:pPr algn="just"/>
            <a:r>
              <a:rPr lang="en-IN" dirty="0"/>
              <a:t>Philosophical Foundations</a:t>
            </a:r>
          </a:p>
          <a:p>
            <a:pPr lvl="1" algn="just"/>
            <a:r>
              <a:rPr lang="en-IN" dirty="0"/>
              <a:t>Rooted in </a:t>
            </a:r>
            <a:r>
              <a:rPr lang="en-IN" b="1" dirty="0"/>
              <a:t>Classical Liberalism</a:t>
            </a:r>
            <a:r>
              <a:rPr lang="en-IN" dirty="0"/>
              <a:t>.</a:t>
            </a:r>
          </a:p>
          <a:p>
            <a:pPr lvl="1"/>
            <a:r>
              <a:rPr lang="en-US" dirty="0"/>
              <a:t>Influenced by thinkers like:</a:t>
            </a:r>
          </a:p>
          <a:p>
            <a:pPr lvl="2"/>
            <a:r>
              <a:rPr lang="en-US" b="1" dirty="0"/>
              <a:t>John Locke</a:t>
            </a:r>
            <a:r>
              <a:rPr lang="en-US" dirty="0"/>
              <a:t> – rule of law and legal equality</a:t>
            </a:r>
          </a:p>
          <a:p>
            <a:pPr lvl="2"/>
            <a:r>
              <a:rPr lang="en-US" b="1" dirty="0"/>
              <a:t>A.V. Dicey</a:t>
            </a:r>
            <a:r>
              <a:rPr lang="en-US" dirty="0"/>
              <a:t> – Rule of Law</a:t>
            </a:r>
          </a:p>
          <a:p>
            <a:pPr lvl="1"/>
            <a:r>
              <a:rPr lang="en-US" dirty="0"/>
              <a:t>Emphasizes </a:t>
            </a:r>
            <a:r>
              <a:rPr lang="en-US" b="1" dirty="0"/>
              <a:t>individual rights</a:t>
            </a:r>
            <a:r>
              <a:rPr lang="en-US" dirty="0"/>
              <a:t>, neutrality, and legal fairness.</a:t>
            </a:r>
            <a:endParaRPr lang="en-IN" dirty="0"/>
          </a:p>
          <a:p>
            <a:pPr algn="just"/>
            <a:endParaRPr lang="en-IN" dirty="0"/>
          </a:p>
          <a:p>
            <a:pPr algn="just"/>
            <a:endParaRPr lang="en-IN" dirty="0"/>
          </a:p>
          <a:p>
            <a:pPr algn="just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2510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F719E-B31C-7950-9F91-E143CB5E5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20762"/>
          </a:xfrm>
        </p:spPr>
        <p:txBody>
          <a:bodyPr/>
          <a:lstStyle/>
          <a:p>
            <a:r>
              <a:rPr lang="en-US" dirty="0"/>
              <a:t>Procedural Equality and Rule of Law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F3EC5-AB8C-AC6D-7D2B-F31421743D8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5102352"/>
          </a:xfrm>
        </p:spPr>
        <p:txBody>
          <a:bodyPr/>
          <a:lstStyle/>
          <a:p>
            <a:r>
              <a:rPr lang="en-US" dirty="0"/>
              <a:t>According to A.V. Dicey, Rule of Law includes:</a:t>
            </a:r>
          </a:p>
          <a:p>
            <a:pPr lvl="1"/>
            <a:r>
              <a:rPr lang="en-US" b="1" dirty="0"/>
              <a:t>Equality before Law</a:t>
            </a:r>
            <a:r>
              <a:rPr lang="en-US" dirty="0"/>
              <a:t> – no person is above the law</a:t>
            </a:r>
          </a:p>
          <a:p>
            <a:pPr lvl="1"/>
            <a:r>
              <a:rPr lang="en-US" dirty="0"/>
              <a:t>Same law applies to rulers and citizens</a:t>
            </a:r>
          </a:p>
          <a:p>
            <a:pPr lvl="1"/>
            <a:r>
              <a:rPr lang="en-US" dirty="0"/>
              <a:t>No arbitrary exercise of power</a:t>
            </a:r>
          </a:p>
          <a:p>
            <a:r>
              <a:rPr lang="en-US" dirty="0"/>
              <a:t>➡ Procedural Equality is a </a:t>
            </a:r>
            <a:r>
              <a:rPr lang="en-US" b="1" dirty="0"/>
              <a:t>key pillar of Rule of Law</a:t>
            </a:r>
            <a:r>
              <a:rPr lang="en-US" dirty="0"/>
              <a:t>.</a:t>
            </a:r>
          </a:p>
          <a:p>
            <a:r>
              <a:rPr lang="en-IN" dirty="0"/>
              <a:t>Features of Procedural Equality</a:t>
            </a:r>
          </a:p>
          <a:p>
            <a:pPr lvl="1"/>
            <a:r>
              <a:rPr lang="en-US" dirty="0"/>
              <a:t>Equal access to legal institutions</a:t>
            </a:r>
          </a:p>
          <a:p>
            <a:pPr lvl="1"/>
            <a:r>
              <a:rPr lang="en-IN" dirty="0"/>
              <a:t>Uniform application of laws</a:t>
            </a:r>
          </a:p>
          <a:p>
            <a:pPr lvl="1"/>
            <a:r>
              <a:rPr lang="en-IN" dirty="0"/>
              <a:t>Absence of arbitrariness</a:t>
            </a:r>
          </a:p>
          <a:p>
            <a:pPr lvl="1"/>
            <a:r>
              <a:rPr lang="en-IN" dirty="0"/>
              <a:t>Fair hearing (natural justice)</a:t>
            </a:r>
          </a:p>
          <a:p>
            <a:pPr lvl="1"/>
            <a:r>
              <a:rPr lang="en-IN" dirty="0"/>
              <a:t>Transparency in procedures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57222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6BAEC5-4D76-AFC2-54C8-FAFF459D1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>
            <a:normAutofit fontScale="90000"/>
          </a:bodyPr>
          <a:lstStyle/>
          <a:p>
            <a:r>
              <a:rPr lang="en-US" dirty="0"/>
              <a:t>Procedural Equality vs Substantive Equality</a:t>
            </a:r>
            <a:endParaRPr lang="en-IN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AFE91EE-7D9F-2EB7-0EF9-773F89D1BB9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2057400"/>
            <a:ext cx="3657600" cy="4114800"/>
          </a:xfrm>
        </p:spPr>
        <p:txBody>
          <a:bodyPr/>
          <a:lstStyle/>
          <a:p>
            <a:r>
              <a:rPr lang="en-IN" dirty="0"/>
              <a:t>Procedural Equality</a:t>
            </a:r>
          </a:p>
          <a:p>
            <a:pPr lvl="1"/>
            <a:r>
              <a:rPr lang="en-IN" dirty="0"/>
              <a:t>Focus on equal rules</a:t>
            </a:r>
          </a:p>
          <a:p>
            <a:pPr lvl="1"/>
            <a:r>
              <a:rPr lang="en-IN" dirty="0"/>
              <a:t>Same procedure for all</a:t>
            </a:r>
          </a:p>
          <a:p>
            <a:pPr lvl="1"/>
            <a:r>
              <a:rPr lang="en-IN" dirty="0"/>
              <a:t>Formal equality</a:t>
            </a:r>
          </a:p>
          <a:p>
            <a:pPr lvl="1"/>
            <a:r>
              <a:rPr lang="en-IN" dirty="0"/>
              <a:t>Ignores social disadvantages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8841D2-2F59-AFC6-9352-E742BA348D7C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270248" y="2057400"/>
            <a:ext cx="3657600" cy="4114800"/>
          </a:xfrm>
        </p:spPr>
        <p:txBody>
          <a:bodyPr/>
          <a:lstStyle/>
          <a:p>
            <a:r>
              <a:rPr lang="en-IN" dirty="0"/>
              <a:t>Substantive Equality</a:t>
            </a:r>
          </a:p>
          <a:p>
            <a:pPr lvl="1"/>
            <a:r>
              <a:rPr lang="en-IN" dirty="0"/>
              <a:t>Focus on equal outcomes</a:t>
            </a:r>
          </a:p>
          <a:p>
            <a:pPr lvl="1"/>
            <a:r>
              <a:rPr lang="en-IN" dirty="0"/>
              <a:t>Different treatment if needed</a:t>
            </a:r>
          </a:p>
          <a:p>
            <a:pPr lvl="1"/>
            <a:r>
              <a:rPr lang="en-IN" dirty="0"/>
              <a:t>Real/actual equality</a:t>
            </a:r>
          </a:p>
          <a:p>
            <a:pPr lvl="1"/>
            <a:r>
              <a:rPr lang="en-IN" dirty="0"/>
              <a:t>Recognizes inequality</a:t>
            </a:r>
          </a:p>
        </p:txBody>
      </p:sp>
    </p:spTree>
    <p:extLst>
      <p:ext uri="{BB962C8B-B14F-4D97-AF65-F5344CB8AC3E}">
        <p14:creationId xmlns:p14="http://schemas.microsoft.com/office/powerpoint/2010/main" val="4283439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7C9D7-4D16-6D25-6755-B7963B814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>
            <a:normAutofit fontScale="90000"/>
          </a:bodyPr>
          <a:lstStyle/>
          <a:p>
            <a:r>
              <a:rPr lang="en-US" dirty="0"/>
              <a:t>Procedural Equality in the Indian Constitution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0312C-B15D-E08E-4B21-B72A984420E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5102352"/>
          </a:xfrm>
        </p:spPr>
        <p:txBody>
          <a:bodyPr>
            <a:normAutofit/>
          </a:bodyPr>
          <a:lstStyle/>
          <a:p>
            <a:r>
              <a:rPr lang="en-US" b="1" dirty="0"/>
              <a:t>Article 14</a:t>
            </a:r>
            <a:r>
              <a:rPr lang="en-US" dirty="0"/>
              <a:t>: Equality before law and equal protection of laws</a:t>
            </a:r>
          </a:p>
          <a:p>
            <a:r>
              <a:rPr lang="en-US" dirty="0"/>
              <a:t>Guarantees </a:t>
            </a:r>
            <a:r>
              <a:rPr lang="en-US" b="1" dirty="0"/>
              <a:t>legal equality</a:t>
            </a:r>
            <a:r>
              <a:rPr lang="en-US" dirty="0"/>
              <a:t> to all citizens</a:t>
            </a:r>
          </a:p>
          <a:p>
            <a:r>
              <a:rPr lang="en-US" dirty="0"/>
              <a:t>Ensures non-arbitrary state action</a:t>
            </a:r>
          </a:p>
          <a:p>
            <a:r>
              <a:rPr lang="en-US" dirty="0"/>
              <a:t>➡ Courts must treat similar cases alike.</a:t>
            </a:r>
          </a:p>
          <a:p>
            <a:r>
              <a:rPr lang="en-IN" dirty="0"/>
              <a:t>Judicial Interpretation in India</a:t>
            </a:r>
          </a:p>
          <a:p>
            <a:pPr lvl="1"/>
            <a:r>
              <a:rPr lang="en-US" dirty="0"/>
              <a:t>Article 14 allows </a:t>
            </a:r>
            <a:r>
              <a:rPr lang="en-US" b="1" dirty="0"/>
              <a:t>reasonable classification</a:t>
            </a:r>
          </a:p>
          <a:p>
            <a:pPr lvl="1"/>
            <a:r>
              <a:rPr lang="en-US" dirty="0"/>
              <a:t>Classification must satisfy:</a:t>
            </a:r>
          </a:p>
          <a:p>
            <a:pPr lvl="2"/>
            <a:r>
              <a:rPr lang="en-US" dirty="0"/>
              <a:t>Intelligible differentia</a:t>
            </a:r>
          </a:p>
          <a:p>
            <a:pPr lvl="2"/>
            <a:r>
              <a:rPr lang="en-US" dirty="0"/>
              <a:t>Rational nexus with objective</a:t>
            </a:r>
          </a:p>
          <a:p>
            <a:pPr lvl="1"/>
            <a:r>
              <a:rPr lang="en-US" dirty="0"/>
              <a:t>Arbitrary classification violates procedural equality.</a:t>
            </a:r>
          </a:p>
        </p:txBody>
      </p:sp>
    </p:spTree>
    <p:extLst>
      <p:ext uri="{BB962C8B-B14F-4D97-AF65-F5344CB8AC3E}">
        <p14:creationId xmlns:p14="http://schemas.microsoft.com/office/powerpoint/2010/main" val="200118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64AEF-4669-838A-CCB8-4F86F4670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IN" dirty="0"/>
              <a:t>Importance of Procedural Equality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E332C-6749-D655-C998-9657373CD84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5102352"/>
          </a:xfrm>
        </p:spPr>
        <p:txBody>
          <a:bodyPr>
            <a:normAutofit/>
          </a:bodyPr>
          <a:lstStyle/>
          <a:p>
            <a:r>
              <a:rPr lang="en-IN" dirty="0"/>
              <a:t>Ensures fairness in governance</a:t>
            </a:r>
          </a:p>
          <a:p>
            <a:r>
              <a:rPr lang="en-US" dirty="0"/>
              <a:t>Protects individuals from misuse of power</a:t>
            </a:r>
          </a:p>
          <a:p>
            <a:r>
              <a:rPr lang="en-IN" dirty="0"/>
              <a:t>Strengthens democracy</a:t>
            </a:r>
          </a:p>
          <a:p>
            <a:r>
              <a:rPr lang="en-US" dirty="0"/>
              <a:t>Builds trust in legal institutions</a:t>
            </a:r>
          </a:p>
          <a:p>
            <a:r>
              <a:rPr lang="en-IN" dirty="0"/>
              <a:t>Promotes predictability and stability</a:t>
            </a:r>
          </a:p>
          <a:p>
            <a:r>
              <a:rPr lang="en-IN" dirty="0"/>
              <a:t>Limitations of Procedural Equality</a:t>
            </a:r>
          </a:p>
          <a:p>
            <a:pPr lvl="1"/>
            <a:r>
              <a:rPr lang="en-US" dirty="0"/>
              <a:t>Treats unequal people equally</a:t>
            </a:r>
          </a:p>
          <a:p>
            <a:pPr lvl="1"/>
            <a:r>
              <a:rPr lang="en-US" dirty="0"/>
              <a:t>Ignores historical and social disadvantages</a:t>
            </a:r>
          </a:p>
          <a:p>
            <a:pPr lvl="1"/>
            <a:r>
              <a:rPr lang="en-US" dirty="0"/>
              <a:t>Benefits privileged groups more</a:t>
            </a:r>
          </a:p>
          <a:p>
            <a:pPr lvl="1"/>
            <a:r>
              <a:rPr lang="en-US" dirty="0"/>
              <a:t>Fails to address structural inequality</a:t>
            </a:r>
          </a:p>
          <a:p>
            <a:pPr lvl="1"/>
            <a:r>
              <a:rPr lang="en-US" dirty="0"/>
              <a:t>Example:</a:t>
            </a:r>
          </a:p>
          <a:p>
            <a:pPr lvl="2"/>
            <a:r>
              <a:rPr lang="en-US" dirty="0"/>
              <a:t>Same exam for all ignores unequal access to education.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81790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F8D4C-96E3-DFE5-E144-53934C135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US" dirty="0"/>
              <a:t>Criticism by Social Justice Thinkers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32FD4-F0AE-A04A-E771-266020A3CE1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Thinkers like </a:t>
            </a:r>
            <a:r>
              <a:rPr lang="en-US" b="1" dirty="0"/>
              <a:t>Amartya Sen</a:t>
            </a:r>
            <a:r>
              <a:rPr lang="en-US" dirty="0"/>
              <a:t> and </a:t>
            </a:r>
            <a:r>
              <a:rPr lang="en-US" b="1" dirty="0"/>
              <a:t>John Rawls</a:t>
            </a:r>
            <a:r>
              <a:rPr lang="en-US" dirty="0"/>
              <a:t> argue that:</a:t>
            </a:r>
          </a:p>
          <a:p>
            <a:pPr lvl="1"/>
            <a:r>
              <a:rPr lang="en-IN" dirty="0"/>
              <a:t>Formal equality is insufficient</a:t>
            </a:r>
          </a:p>
          <a:p>
            <a:pPr lvl="1"/>
            <a:r>
              <a:rPr lang="en-US" dirty="0"/>
              <a:t>Social and economic conditions must be considered</a:t>
            </a:r>
          </a:p>
          <a:p>
            <a:r>
              <a:rPr lang="en-US" dirty="0"/>
              <a:t>Procedural Equality alone cannot ensure justice.</a:t>
            </a:r>
          </a:p>
          <a:p>
            <a:r>
              <a:rPr lang="en-US" b="1" dirty="0"/>
              <a:t>Procedural Equality and Social Inequality</a:t>
            </a:r>
          </a:p>
          <a:p>
            <a:pPr lvl="1"/>
            <a:r>
              <a:rPr lang="en-US" dirty="0"/>
              <a:t>Works best in </a:t>
            </a:r>
            <a:r>
              <a:rPr lang="en-US" b="1" dirty="0"/>
              <a:t>already equal societies</a:t>
            </a:r>
          </a:p>
          <a:p>
            <a:pPr lvl="1"/>
            <a:r>
              <a:rPr lang="en-US" dirty="0"/>
              <a:t>In unequal societies, it may reinforce inequality</a:t>
            </a:r>
          </a:p>
          <a:p>
            <a:pPr lvl="1"/>
            <a:r>
              <a:rPr lang="en-US" dirty="0"/>
              <a:t>Hence, modern states combine it with </a:t>
            </a:r>
            <a:r>
              <a:rPr lang="en-US" b="1" dirty="0"/>
              <a:t>substantive equality</a:t>
            </a:r>
            <a:endParaRPr lang="en-US" dirty="0"/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441366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8259</TotalTime>
  <Words>982</Words>
  <Application>Microsoft Office PowerPoint</Application>
  <PresentationFormat>On-screen Show (4:3)</PresentationFormat>
  <Paragraphs>187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Andalus</vt:lpstr>
      <vt:lpstr>Century Schoolbook</vt:lpstr>
      <vt:lpstr>Wingdings</vt:lpstr>
      <vt:lpstr>Wingdings 2</vt:lpstr>
      <vt:lpstr>Oriel</vt:lpstr>
      <vt:lpstr>  POL040204: Political Theory: Concepts and Debates  </vt:lpstr>
      <vt:lpstr>Equality: Procedural Equality and Substantive Equality  </vt:lpstr>
      <vt:lpstr>Meaning of Procedural Equality</vt:lpstr>
      <vt:lpstr>Core Idea of Procedural Equality</vt:lpstr>
      <vt:lpstr>Procedural Equality and Rule of Law</vt:lpstr>
      <vt:lpstr>Procedural Equality vs Substantive Equality</vt:lpstr>
      <vt:lpstr>Procedural Equality in the Indian Constitution</vt:lpstr>
      <vt:lpstr>Importance of Procedural Equality</vt:lpstr>
      <vt:lpstr>Criticism by Social Justice Thinkers</vt:lpstr>
      <vt:lpstr>Contemporary Relevance</vt:lpstr>
      <vt:lpstr>Substantive Equality</vt:lpstr>
      <vt:lpstr>What is Substantive Equality?</vt:lpstr>
      <vt:lpstr>Substantive Equality vs Formal Equality</vt:lpstr>
      <vt:lpstr>Why Substantive Equality is Necessary</vt:lpstr>
      <vt:lpstr>Substantive Equality in the Indian Constitution</vt:lpstr>
      <vt:lpstr>Affirmative Action as Substantive Equality</vt:lpstr>
      <vt:lpstr>Judicial Interpretation of Substantive Equality</vt:lpstr>
      <vt:lpstr>Substantive Equality and Gender Justice</vt:lpstr>
      <vt:lpstr>Criticism of Substantive Equality</vt:lpstr>
      <vt:lpstr>Substantive Equality in Contemporary India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HC 4036  Global Politics</dc:title>
  <dc:creator>Aniruddha</dc:creator>
  <cp:lastModifiedBy>Aniruddha Kumar Baro</cp:lastModifiedBy>
  <cp:revision>133</cp:revision>
  <dcterms:created xsi:type="dcterms:W3CDTF">2006-08-16T00:00:00Z</dcterms:created>
  <dcterms:modified xsi:type="dcterms:W3CDTF">2026-03-17T10:40:34Z</dcterms:modified>
</cp:coreProperties>
</file>